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54"/>
  </p:notesMasterIdLst>
  <p:sldIdLst>
    <p:sldId id="256" r:id="rId2"/>
    <p:sldId id="259" r:id="rId3"/>
    <p:sldId id="262" r:id="rId4"/>
    <p:sldId id="281" r:id="rId5"/>
    <p:sldId id="300" r:id="rId6"/>
    <p:sldId id="285" r:id="rId7"/>
    <p:sldId id="267" r:id="rId8"/>
    <p:sldId id="271" r:id="rId9"/>
    <p:sldId id="345" r:id="rId10"/>
    <p:sldId id="330" r:id="rId11"/>
    <p:sldId id="352" r:id="rId12"/>
    <p:sldId id="353" r:id="rId13"/>
    <p:sldId id="307" r:id="rId14"/>
    <p:sldId id="310" r:id="rId15"/>
    <p:sldId id="308" r:id="rId16"/>
    <p:sldId id="358" r:id="rId17"/>
    <p:sldId id="316" r:id="rId18"/>
    <p:sldId id="311" r:id="rId19"/>
    <p:sldId id="350" r:id="rId20"/>
    <p:sldId id="351" r:id="rId21"/>
    <p:sldId id="349" r:id="rId22"/>
    <p:sldId id="354" r:id="rId23"/>
    <p:sldId id="355" r:id="rId24"/>
    <p:sldId id="357" r:id="rId25"/>
    <p:sldId id="294" r:id="rId26"/>
    <p:sldId id="297" r:id="rId27"/>
    <p:sldId id="298" r:id="rId28"/>
    <p:sldId id="299" r:id="rId29"/>
    <p:sldId id="305" r:id="rId30"/>
    <p:sldId id="319" r:id="rId31"/>
    <p:sldId id="292" r:id="rId32"/>
    <p:sldId id="293" r:id="rId33"/>
    <p:sldId id="309" r:id="rId34"/>
    <p:sldId id="314" r:id="rId35"/>
    <p:sldId id="321" r:id="rId36"/>
    <p:sldId id="318" r:id="rId37"/>
    <p:sldId id="324" r:id="rId38"/>
    <p:sldId id="274" r:id="rId39"/>
    <p:sldId id="265" r:id="rId40"/>
    <p:sldId id="289" r:id="rId41"/>
    <p:sldId id="332" r:id="rId42"/>
    <p:sldId id="291" r:id="rId43"/>
    <p:sldId id="329" r:id="rId44"/>
    <p:sldId id="346" r:id="rId45"/>
    <p:sldId id="322" r:id="rId46"/>
    <p:sldId id="336" r:id="rId47"/>
    <p:sldId id="356" r:id="rId48"/>
    <p:sldId id="338" r:id="rId49"/>
    <p:sldId id="360" r:id="rId50"/>
    <p:sldId id="364" r:id="rId51"/>
    <p:sldId id="359" r:id="rId52"/>
    <p:sldId id="32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6165"/>
    <a:srgbClr val="8A17A0"/>
    <a:srgbClr val="DF72E8"/>
    <a:srgbClr val="BC5090"/>
    <a:srgbClr val="FFA600"/>
    <a:srgbClr val="BFBFBF"/>
    <a:srgbClr val="791686"/>
    <a:srgbClr val="E960DF"/>
    <a:srgbClr val="9C13C7"/>
    <a:srgbClr val="005F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4"/>
    <p:restoredTop sz="88554"/>
  </p:normalViewPr>
  <p:slideViewPr>
    <p:cSldViewPr snapToGrid="0">
      <p:cViewPr>
        <p:scale>
          <a:sx n="75" d="100"/>
          <a:sy n="75" d="100"/>
        </p:scale>
        <p:origin x="2704" y="1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CD7A5F-E96D-7A41-91A2-0E2B11BC1630}" type="datetimeFigureOut">
              <a:rPr lang="en-US" smtClean="0"/>
              <a:t>11/8/24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4D2499-5C85-694F-A246-1EAE57D3174C}" type="slidenum">
              <a:rPr lang="en-US" smtClean="0"/>
              <a:t>‹#›</a:t>
            </a:fld>
            <a:endParaRPr lang="en-US"/>
          </a:p>
        </p:txBody>
      </p:sp>
    </p:spTree>
    <p:extLst>
      <p:ext uri="{BB962C8B-B14F-4D97-AF65-F5344CB8AC3E}">
        <p14:creationId xmlns:p14="http://schemas.microsoft.com/office/powerpoint/2010/main" val="152594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geeksforgeeks.org/gradient-descent-in-linear-regress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a:t>
            </a:r>
            <a:r>
              <a:rPr lang="en-US" altLang="zh-TW" dirty="0"/>
              <a:t>I</a:t>
            </a:r>
            <a:r>
              <a:rPr lang="zh-TW" altLang="en-US" dirty="0"/>
              <a:t> </a:t>
            </a:r>
            <a:r>
              <a:rPr lang="en-US" altLang="zh-TW" dirty="0"/>
              <a:t>am</a:t>
            </a:r>
            <a:r>
              <a:rPr lang="zh-TW" altLang="en-US" dirty="0"/>
              <a:t> </a:t>
            </a:r>
            <a:r>
              <a:rPr lang="en-US" altLang="zh-TW" dirty="0" err="1"/>
              <a:t>bing</a:t>
            </a:r>
            <a:r>
              <a:rPr lang="en-US" dirty="0"/>
              <a:t> </a:t>
            </a:r>
            <a:r>
              <a:rPr lang="en-US" dirty="0" err="1"/>
              <a:t>han</a:t>
            </a:r>
            <a:r>
              <a:rPr lang="en-US" dirty="0"/>
              <a:t>.</a:t>
            </a:r>
            <a:r>
              <a:rPr lang="zh-TW" altLang="en-US" dirty="0"/>
              <a:t>  </a:t>
            </a:r>
            <a:r>
              <a:rPr lang="en-US" altLang="zh-TW" dirty="0" err="1"/>
              <a:t>Aphd</a:t>
            </a:r>
            <a:r>
              <a:rPr lang="zh-TW" altLang="en-US" dirty="0"/>
              <a:t> </a:t>
            </a:r>
            <a:r>
              <a:rPr lang="en-US" altLang="zh-TW" dirty="0"/>
              <a:t>student.</a:t>
            </a:r>
            <a:r>
              <a:rPr lang="zh-TW" altLang="en-US" dirty="0"/>
              <a:t> </a:t>
            </a:r>
            <a:r>
              <a:rPr lang="en-US" altLang="zh-TW" dirty="0"/>
              <a:t>From</a:t>
            </a:r>
            <a:r>
              <a:rPr lang="zh-TW" altLang="en-US" dirty="0"/>
              <a:t> </a:t>
            </a:r>
            <a:r>
              <a:rPr lang="en-US" altLang="zh-TW" dirty="0"/>
              <a:t>stony</a:t>
            </a:r>
            <a:r>
              <a:rPr lang="zh-TW" altLang="en-US" dirty="0"/>
              <a:t> </a:t>
            </a:r>
            <a:r>
              <a:rPr lang="en-US" altLang="zh-TW" dirty="0"/>
              <a:t>brook</a:t>
            </a:r>
            <a:r>
              <a:rPr lang="zh-TW" altLang="en-US" dirty="0"/>
              <a:t> </a:t>
            </a:r>
            <a:r>
              <a:rPr lang="en-US" altLang="zh-TW" dirty="0" err="1"/>
              <a:t>univsity</a:t>
            </a:r>
            <a:r>
              <a:rPr lang="en-US" altLang="zh-TW" dirty="0"/>
              <a:t>.</a:t>
            </a:r>
            <a:r>
              <a:rPr lang="zh-TW" altLang="en-US" dirty="0"/>
              <a:t>  </a:t>
            </a:r>
            <a:r>
              <a:rPr lang="en-US" altLang="zh-TW" dirty="0"/>
              <a:t>Today,</a:t>
            </a:r>
            <a:r>
              <a:rPr lang="zh-TW" altLang="en-US" dirty="0"/>
              <a:t> </a:t>
            </a:r>
            <a:r>
              <a:rPr lang="en-US" altLang="zh-TW" dirty="0"/>
              <a:t>I</a:t>
            </a:r>
            <a:r>
              <a:rPr lang="zh-TW" altLang="en-US" dirty="0"/>
              <a:t> </a:t>
            </a:r>
            <a:r>
              <a:rPr lang="en-US" altLang="zh-TW" dirty="0"/>
              <a:t>am</a:t>
            </a:r>
            <a:r>
              <a:rPr lang="zh-TW" altLang="en-US" dirty="0"/>
              <a:t> </a:t>
            </a:r>
            <a:r>
              <a:rPr lang="en-US" altLang="zh-TW" dirty="0"/>
              <a:t>happy</a:t>
            </a:r>
            <a:r>
              <a:rPr lang="zh-TW" altLang="en-US" dirty="0"/>
              <a:t> </a:t>
            </a:r>
            <a:r>
              <a:rPr lang="en-US" altLang="zh-TW" dirty="0"/>
              <a:t>to</a:t>
            </a:r>
            <a:r>
              <a:rPr lang="zh-TW" altLang="en-US" dirty="0"/>
              <a:t> </a:t>
            </a:r>
            <a:r>
              <a:rPr lang="en-US" altLang="zh-TW" dirty="0"/>
              <a:t>share</a:t>
            </a:r>
            <a:r>
              <a:rPr lang="zh-TW" altLang="en-US" dirty="0"/>
              <a:t> </a:t>
            </a:r>
            <a:r>
              <a:rPr lang="en-US" altLang="zh-TW" dirty="0"/>
              <a:t>our</a:t>
            </a:r>
            <a:r>
              <a:rPr lang="zh-TW" altLang="en-US" dirty="0"/>
              <a:t> </a:t>
            </a:r>
            <a:r>
              <a:rPr lang="en-US" altLang="zh-TW" dirty="0"/>
              <a:t>work</a:t>
            </a:r>
            <a:r>
              <a:rPr lang="zh-TW" altLang="en-US" dirty="0"/>
              <a:t> </a:t>
            </a:r>
            <a:r>
              <a:rPr lang="en-US" altLang="zh-TW" dirty="0"/>
              <a:t>KACE,</a:t>
            </a:r>
            <a:r>
              <a:rPr lang="zh-TW" altLang="en-US" dirty="0"/>
              <a:t> </a:t>
            </a:r>
            <a:r>
              <a:rPr lang="en-US" altLang="zh-TW" dirty="0"/>
              <a:t>which</a:t>
            </a:r>
            <a:r>
              <a:rPr lang="zh-TW" altLang="en-US" dirty="0"/>
              <a:t> </a:t>
            </a:r>
            <a:r>
              <a:rPr lang="en-US" altLang="zh-TW" dirty="0"/>
              <a:t>enables</a:t>
            </a:r>
            <a:r>
              <a:rPr lang="zh-TW" altLang="en-US" dirty="0"/>
              <a:t> </a:t>
            </a:r>
            <a:r>
              <a:rPr lang="en-US" altLang="zh-TW" dirty="0" err="1"/>
              <a:t>effficent</a:t>
            </a:r>
            <a:r>
              <a:rPr lang="zh-TW" altLang="en-US" dirty="0"/>
              <a:t> </a:t>
            </a:r>
            <a:r>
              <a:rPr lang="en-US" altLang="zh-TW" dirty="0"/>
              <a:t>GPU</a:t>
            </a:r>
            <a:r>
              <a:rPr lang="zh-TW" altLang="en-US" dirty="0"/>
              <a:t> </a:t>
            </a:r>
            <a:r>
              <a:rPr lang="en-US" altLang="zh-TW" dirty="0"/>
              <a:t>sharing</a:t>
            </a:r>
            <a:r>
              <a:rPr lang="zh-TW" altLang="en-US" dirty="0"/>
              <a:t>  </a:t>
            </a:r>
            <a:r>
              <a:rPr lang="en-US" altLang="zh-TW" dirty="0"/>
              <a:t>with</a:t>
            </a:r>
            <a:r>
              <a:rPr lang="zh-TW" altLang="en-US" dirty="0"/>
              <a:t> </a:t>
            </a:r>
            <a:r>
              <a:rPr lang="en-US" altLang="zh-TW" dirty="0" err="1"/>
              <a:t>kernelaware</a:t>
            </a:r>
            <a:r>
              <a:rPr lang="zh-TW" altLang="en-US" dirty="0"/>
              <a:t> </a:t>
            </a:r>
            <a:r>
              <a:rPr lang="en-US" altLang="zh-TW" dirty="0"/>
              <a:t>colocation.</a:t>
            </a:r>
            <a:r>
              <a:rPr lang="zh-TW" altLang="en-US" dirty="0"/>
              <a:t> </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a:t>
            </a:fld>
            <a:endParaRPr lang="en-US"/>
          </a:p>
        </p:txBody>
      </p:sp>
    </p:spTree>
    <p:extLst>
      <p:ext uri="{BB962C8B-B14F-4D97-AF65-F5344CB8AC3E}">
        <p14:creationId xmlns:p14="http://schemas.microsoft.com/office/powerpoint/2010/main" val="724368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dirty="0">
                <a:effectLst/>
                <a:latin typeface="NimbusRomNo9L"/>
              </a:rPr>
              <a:t>We</a:t>
            </a:r>
            <a:r>
              <a:rPr lang="zh-TW" altLang="en-US" sz="1800" dirty="0">
                <a:effectLst/>
                <a:latin typeface="NimbusRomNo9L"/>
              </a:rPr>
              <a:t> </a:t>
            </a:r>
            <a:r>
              <a:rPr lang="en-US" altLang="zh-TW" sz="1800" dirty="0">
                <a:effectLst/>
                <a:latin typeface="NimbusRomNo9L"/>
              </a:rPr>
              <a:t>use</a:t>
            </a:r>
            <a:r>
              <a:rPr lang="zh-TW" altLang="en-US" sz="1800" dirty="0">
                <a:effectLst/>
                <a:latin typeface="NimbusRomNo9L"/>
              </a:rPr>
              <a:t> </a:t>
            </a:r>
            <a:r>
              <a:rPr lang="en-US" altLang="zh-TW" sz="1800" dirty="0">
                <a:effectLst/>
                <a:latin typeface="NimbusRomNo9L"/>
              </a:rPr>
              <a:t>both</a:t>
            </a:r>
            <a:r>
              <a:rPr lang="zh-TW" altLang="en-US" sz="1800" dirty="0">
                <a:effectLst/>
                <a:latin typeface="NimbusRomNo9L"/>
              </a:rPr>
              <a:t> </a:t>
            </a:r>
            <a:r>
              <a:rPr lang="en-US" altLang="zh-TW" sz="1800" dirty="0">
                <a:effectLst/>
                <a:latin typeface="NimbusRomNo9L"/>
              </a:rPr>
              <a:t>metrics</a:t>
            </a:r>
            <a:r>
              <a:rPr lang="zh-TW" altLang="en-US" sz="1800" dirty="0">
                <a:effectLst/>
                <a:latin typeface="NimbusRomNo9L"/>
              </a:rPr>
              <a:t> </a:t>
            </a:r>
            <a:r>
              <a:rPr lang="en-US" altLang="zh-TW" sz="1800" dirty="0">
                <a:effectLst/>
                <a:latin typeface="NimbusRomNo9L"/>
              </a:rPr>
              <a:t>to</a:t>
            </a:r>
            <a:r>
              <a:rPr lang="zh-TW" altLang="en-US" sz="1800" dirty="0">
                <a:effectLst/>
                <a:latin typeface="NimbusRomNo9L"/>
              </a:rPr>
              <a:t> </a:t>
            </a:r>
            <a:r>
              <a:rPr lang="en-US" altLang="zh-TW" sz="1800" dirty="0">
                <a:effectLst/>
                <a:latin typeface="NimbusRomNo9L"/>
              </a:rPr>
              <a:t>give</a:t>
            </a:r>
            <a:r>
              <a:rPr lang="zh-TW" altLang="en-US" sz="1800" dirty="0">
                <a:effectLst/>
                <a:latin typeface="NimbusRomNo9L"/>
              </a:rPr>
              <a:t> </a:t>
            </a:r>
            <a:r>
              <a:rPr lang="en-US" altLang="zh-TW" sz="1800" dirty="0">
                <a:effectLst/>
                <a:latin typeface="NimbusRomNo9L"/>
              </a:rPr>
              <a:t>a</a:t>
            </a:r>
            <a:r>
              <a:rPr lang="zh-TW" altLang="en-US" sz="1800" dirty="0">
                <a:effectLst/>
                <a:latin typeface="NimbusRomNo9L"/>
              </a:rPr>
              <a:t> </a:t>
            </a:r>
            <a:r>
              <a:rPr lang="en-US" altLang="zh-TW" sz="1800" dirty="0">
                <a:effectLst/>
                <a:latin typeface="NimbusRomNo9L"/>
              </a:rPr>
              <a:t>good</a:t>
            </a:r>
            <a:r>
              <a:rPr lang="zh-TW" altLang="en-US" sz="1800" dirty="0">
                <a:effectLst/>
                <a:latin typeface="NimbusRomNo9L"/>
              </a:rPr>
              <a:t> </a:t>
            </a:r>
            <a:r>
              <a:rPr lang="en-US" altLang="zh-TW" sz="1800" dirty="0">
                <a:effectLst/>
                <a:latin typeface="NimbusRomNo9L"/>
              </a:rPr>
              <a:t>estimation</a:t>
            </a:r>
            <a:r>
              <a:rPr lang="zh-TW" altLang="en-US" sz="1800" dirty="0">
                <a:effectLst/>
                <a:latin typeface="NimbusRomNo9L"/>
              </a:rPr>
              <a:t>  </a:t>
            </a:r>
            <a:r>
              <a:rPr lang="en-US" altLang="zh-TW" sz="1800" dirty="0">
                <a:effectLst/>
                <a:latin typeface="NimbusRomNo9L"/>
              </a:rPr>
              <a:t>of</a:t>
            </a:r>
            <a:r>
              <a:rPr lang="zh-TW" altLang="en-US" sz="1800" dirty="0">
                <a:effectLst/>
                <a:latin typeface="NimbusRomNo9L"/>
              </a:rPr>
              <a:t> </a:t>
            </a:r>
            <a:r>
              <a:rPr lang="en-US" altLang="zh-TW" sz="1800" dirty="0">
                <a:effectLst/>
                <a:latin typeface="NimbusRomNo9L"/>
              </a:rPr>
              <a:t>resource</a:t>
            </a:r>
            <a:r>
              <a:rPr lang="zh-TW" altLang="en-US" sz="1800" dirty="0">
                <a:effectLst/>
                <a:latin typeface="NimbusRomNo9L"/>
              </a:rPr>
              <a:t> </a:t>
            </a:r>
            <a:r>
              <a:rPr lang="en-US" altLang="zh-TW" sz="1800" dirty="0" err="1">
                <a:effectLst/>
                <a:latin typeface="NimbusRomNo9L"/>
              </a:rPr>
              <a:t>requirememnt</a:t>
            </a:r>
            <a:endParaRPr lang="en-US" sz="180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GPU metrics - </a:t>
            </a:r>
            <a:br>
              <a:rPr lang="en-US" sz="1800" dirty="0">
                <a:effectLst/>
                <a:latin typeface="NimbusRomNo9L"/>
              </a:rPr>
            </a:br>
            <a:r>
              <a:rPr lang="en-US" sz="1800" dirty="0">
                <a:effectLst/>
                <a:latin typeface="NimbusRomNo9L"/>
              </a:rPr>
              <a:t>SM busy rate. This metric represents the percentage of time over the past sample period during which one or more kernels were executed on the GPU, often referred to as GPU utilization.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dirty="0">
                <a:effectLst/>
                <a:latin typeface="NimbusRomNo9L"/>
              </a:rPr>
              <a:t>Mem</a:t>
            </a:r>
            <a:r>
              <a:rPr lang="zh-TW" altLang="en-US" sz="1800" dirty="0">
                <a:effectLst/>
                <a:latin typeface="NimbusRomNo9L"/>
              </a:rPr>
              <a:t> </a:t>
            </a:r>
            <a:r>
              <a:rPr lang="en-US" altLang="zh-TW" sz="1800" dirty="0">
                <a:effectLst/>
                <a:latin typeface="NimbusRomNo9L"/>
              </a:rPr>
              <a:t>busy</a:t>
            </a:r>
            <a:r>
              <a:rPr lang="zh-TW" altLang="en-US" sz="1800" dirty="0">
                <a:effectLst/>
                <a:latin typeface="NimbusRomNo9L"/>
              </a:rPr>
              <a:t> </a:t>
            </a:r>
            <a:r>
              <a:rPr lang="en-US" altLang="zh-TW" sz="1800" dirty="0">
                <a:effectLst/>
                <a:latin typeface="NimbusRomNo9L"/>
              </a:rPr>
              <a:t>rate</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sz="1800" dirty="0">
                <a:effectLst/>
                <a:latin typeface="NimbusRomNo9L"/>
              </a:rPr>
              <a:t>This metric indicates the percentage of time over the past sample period during which device memory was being read or written, often referred to as GPU memory utilization. </a:t>
            </a:r>
            <a:endParaRPr lang="en-US" sz="2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effectLst/>
                <a:latin typeface="NimbusRomNo9L"/>
              </a:rPr>
              <a:t>Shared Memory </a:t>
            </a:r>
            <a:r>
              <a:rPr lang="en-US" sz="1800" dirty="0">
                <a:effectLst/>
                <a:latin typeface="NimbusRomNo9L"/>
              </a:rPr>
              <a:t>- Shared GPU memory is a type of virtual RAM reserved from the actual RAM of the computer itself. Shared memory is a partition of RAM that connects to the GPU using PCIe connectors, thus the speed is slower than GPU device memory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br>
              <a:rPr lang="en-US" sz="1800" dirty="0">
                <a:effectLst/>
                <a:latin typeface="NimbusRomNo9L"/>
              </a:rPr>
            </a:br>
            <a:br>
              <a:rPr lang="en-US" sz="1800" dirty="0">
                <a:effectLst/>
                <a:latin typeface="NimbusRomNo9L"/>
              </a:rPr>
            </a:b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10</a:t>
            </a:fld>
            <a:endParaRPr lang="en-US"/>
          </a:p>
        </p:txBody>
      </p:sp>
    </p:spTree>
    <p:extLst>
      <p:ext uri="{BB962C8B-B14F-4D97-AF65-F5344CB8AC3E}">
        <p14:creationId xmlns:p14="http://schemas.microsoft.com/office/powerpoint/2010/main" val="3377118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Summary related work</a:t>
            </a:r>
            <a:br>
              <a:rPr lang="en-US" altLang="zh-TW" dirty="0"/>
            </a:br>
            <a:br>
              <a:rPr lang="en-US" altLang="zh-TW" dirty="0"/>
            </a:br>
            <a:r>
              <a:rPr lang="en-US" altLang="zh-TW" dirty="0"/>
              <a:t>Here</a:t>
            </a:r>
            <a:r>
              <a:rPr lang="zh-TW" altLang="en-US" dirty="0"/>
              <a:t> </a:t>
            </a:r>
            <a:r>
              <a:rPr lang="en-US" altLang="zh-TW" dirty="0"/>
              <a:t>are</a:t>
            </a:r>
            <a:r>
              <a:rPr lang="zh-TW" altLang="en-US" dirty="0"/>
              <a:t> </a:t>
            </a:r>
            <a:r>
              <a:rPr lang="en-US" altLang="zh-TW" dirty="0"/>
              <a:t>some of the related</a:t>
            </a:r>
            <a:r>
              <a:rPr lang="zh-TW" altLang="en-US" dirty="0"/>
              <a:t> </a:t>
            </a:r>
            <a:r>
              <a:rPr lang="en-US" altLang="zh-TW" dirty="0"/>
              <a:t>works</a:t>
            </a:r>
            <a:r>
              <a:rPr lang="zh-TW" altLang="en-US" dirty="0"/>
              <a:t> </a:t>
            </a:r>
            <a:r>
              <a:rPr lang="en-US" altLang="zh-TW" dirty="0"/>
              <a:t>regarding</a:t>
            </a:r>
            <a:r>
              <a:rPr lang="zh-TW" altLang="en-US" dirty="0"/>
              <a:t> </a:t>
            </a:r>
            <a:r>
              <a:rPr lang="en-US" altLang="zh-TW" dirty="0"/>
              <a:t>colocation</a:t>
            </a:r>
            <a:r>
              <a:rPr lang="zh-TW" altLang="en-US" dirty="0"/>
              <a:t> </a:t>
            </a:r>
            <a:r>
              <a:rPr lang="en-US" altLang="zh-TW" dirty="0"/>
              <a:t>prediction. We classify these works by the way to profile, GPU share type, profile metrics, and target DL application. First, miso provides online profiling on </a:t>
            </a:r>
            <a:r>
              <a:rPr lang="en-US" altLang="zh-TW" dirty="0" err="1"/>
              <a:t>gpu</a:t>
            </a:r>
            <a:r>
              <a:rPr lang="en-US" altLang="zh-TW" dirty="0"/>
              <a:t> spatial </a:t>
            </a:r>
            <a:r>
              <a:rPr lang="en-US" altLang="zh-TW" dirty="0" err="1"/>
              <a:t>sharings</a:t>
            </a:r>
            <a:r>
              <a:rPr lang="en-US" altLang="zh-TW" dirty="0"/>
              <a:t>.  However, the online profiling requires excessive dry runs, and it needs better GPU support  for more advanced spatial sharing mechanism. </a:t>
            </a:r>
            <a:br>
              <a:rPr lang="en-US" altLang="zh-TW" dirty="0"/>
            </a:br>
            <a:r>
              <a:rPr lang="en-US" altLang="zh-TW" dirty="0"/>
              <a:t>Xu et al uses offline profiled kernel metrics to predict temporal sharing interferences. Its predictions are targeting temporal sharing, which is not </a:t>
            </a:r>
            <a:r>
              <a:rPr lang="en-US" altLang="zh-TW" dirty="0" err="1"/>
              <a:t>accuratet</a:t>
            </a:r>
            <a:r>
              <a:rPr lang="en-US" altLang="zh-TW" dirty="0"/>
              <a:t> for spatial-shares.</a:t>
            </a:r>
            <a:br>
              <a:rPr lang="en-US" altLang="zh-TW" dirty="0"/>
            </a:br>
            <a:r>
              <a:rPr lang="en-US" altLang="zh-TW" dirty="0"/>
              <a:t>Horus predicts temporal </a:t>
            </a:r>
            <a:r>
              <a:rPr lang="en-US" altLang="zh-TW" dirty="0" err="1"/>
              <a:t>shairng</a:t>
            </a:r>
            <a:r>
              <a:rPr lang="en-US" altLang="zh-TW" dirty="0"/>
              <a:t>  with offline profiled DL computation graphs. The solution is not applicable on inference workloads due to its non periodic resource patterns, and it requires DL semantics as profile</a:t>
            </a:r>
            <a:br>
              <a:rPr lang="en-US" altLang="zh-TW" dirty="0"/>
            </a:br>
            <a:r>
              <a:rPr lang="en-US" altLang="zh-TW" dirty="0"/>
              <a:t>Our work tries to accurately predict colocations offline  with kernel metrics under spatial sharing for both training and inference</a:t>
            </a:r>
            <a:br>
              <a:rPr lang="en-US" altLang="zh-TW" dirty="0"/>
            </a:br>
            <a:br>
              <a:rPr lang="en-US" altLang="zh-TW" dirty="0"/>
            </a:br>
            <a:r>
              <a:rPr lang="zh-TW" altLang="en-US" dirty="0"/>
              <a:t> </a:t>
            </a:r>
            <a:r>
              <a:rPr lang="en-US" altLang="zh-TW" dirty="0"/>
              <a:t>Our</a:t>
            </a:r>
            <a:r>
              <a:rPr lang="zh-TW" altLang="en-US" dirty="0"/>
              <a:t> </a:t>
            </a:r>
            <a:r>
              <a:rPr lang="en-US" altLang="zh-TW" dirty="0"/>
              <a:t>work</a:t>
            </a:r>
            <a:r>
              <a:rPr lang="zh-TW" altLang="en-US" dirty="0"/>
              <a:t> </a:t>
            </a:r>
            <a:r>
              <a:rPr lang="en-US" altLang="zh-TW" dirty="0"/>
              <a:t>do</a:t>
            </a:r>
            <a:r>
              <a:rPr lang="zh-TW" altLang="en-US" dirty="0"/>
              <a:t> </a:t>
            </a:r>
            <a:r>
              <a:rPr lang="en-US" altLang="zh-TW" dirty="0"/>
              <a:t>not</a:t>
            </a:r>
            <a:r>
              <a:rPr lang="zh-TW" altLang="en-US" dirty="0"/>
              <a:t> </a:t>
            </a:r>
            <a:r>
              <a:rPr lang="en-US" altLang="zh-TW" dirty="0"/>
              <a:t>require</a:t>
            </a:r>
            <a:r>
              <a:rPr lang="zh-TW" altLang="en-US" dirty="0"/>
              <a:t> </a:t>
            </a:r>
            <a:r>
              <a:rPr lang="en-US" altLang="zh-TW" dirty="0"/>
              <a:t>excessive</a:t>
            </a:r>
            <a:r>
              <a:rPr lang="zh-TW" altLang="en-US" dirty="0"/>
              <a:t> </a:t>
            </a:r>
            <a:r>
              <a:rPr lang="en-US" altLang="zh-TW" dirty="0"/>
              <a:t>online</a:t>
            </a:r>
            <a:r>
              <a:rPr lang="zh-TW" altLang="en-US" dirty="0"/>
              <a:t> </a:t>
            </a:r>
            <a:r>
              <a:rPr lang="en-US" altLang="zh-TW" dirty="0"/>
              <a:t>profiles,</a:t>
            </a:r>
            <a:r>
              <a:rPr lang="zh-TW" altLang="en-US" dirty="0"/>
              <a:t> </a:t>
            </a:r>
            <a:r>
              <a:rPr lang="en-US" altLang="zh-TW" dirty="0"/>
              <a:t>while</a:t>
            </a:r>
            <a:r>
              <a:rPr lang="zh-TW" altLang="en-US" dirty="0"/>
              <a:t> </a:t>
            </a:r>
            <a:r>
              <a:rPr lang="en-US" altLang="zh-TW" dirty="0"/>
              <a:t>integrated</a:t>
            </a:r>
            <a:r>
              <a:rPr lang="zh-TW" altLang="en-US" dirty="0"/>
              <a:t> </a:t>
            </a:r>
            <a:r>
              <a:rPr lang="en-US" altLang="zh-TW" dirty="0"/>
              <a:t>with</a:t>
            </a:r>
            <a:r>
              <a:rPr lang="zh-TW" altLang="en-US" dirty="0"/>
              <a:t> </a:t>
            </a:r>
            <a:r>
              <a:rPr lang="en-US" altLang="zh-TW" dirty="0"/>
              <a:t>more</a:t>
            </a:r>
            <a:r>
              <a:rPr lang="zh-TW" altLang="en-US" dirty="0"/>
              <a:t> </a:t>
            </a:r>
            <a:r>
              <a:rPr lang="en-US" altLang="zh-TW" dirty="0"/>
              <a:t>efficient</a:t>
            </a:r>
            <a:r>
              <a:rPr lang="zh-TW" altLang="en-US" dirty="0"/>
              <a:t> </a:t>
            </a:r>
            <a:r>
              <a:rPr lang="en-US" altLang="zh-TW" dirty="0"/>
              <a:t>spatial</a:t>
            </a:r>
            <a:r>
              <a:rPr lang="zh-TW" altLang="en-US" dirty="0"/>
              <a:t> </a:t>
            </a:r>
            <a:r>
              <a:rPr lang="en-US" altLang="zh-TW" dirty="0" err="1"/>
              <a:t>sharings</a:t>
            </a:r>
            <a:r>
              <a:rPr lang="en-US" altLang="zh-TW" dirty="0"/>
              <a:t>,</a:t>
            </a:r>
            <a:r>
              <a:rPr lang="zh-TW" altLang="en-US" dirty="0"/>
              <a:t>  </a:t>
            </a:r>
            <a:r>
              <a:rPr lang="en-US" altLang="zh-TW" dirty="0"/>
              <a:t>further</a:t>
            </a:r>
            <a:r>
              <a:rPr lang="zh-TW" altLang="en-US" dirty="0"/>
              <a:t> </a:t>
            </a:r>
            <a:r>
              <a:rPr lang="en-US" altLang="zh-TW" dirty="0"/>
              <a:t>mor,</a:t>
            </a:r>
            <a:r>
              <a:rPr lang="zh-TW" altLang="en-US" dirty="0"/>
              <a:t> </a:t>
            </a:r>
            <a:r>
              <a:rPr lang="en-US" altLang="zh-TW" dirty="0"/>
              <a:t>it</a:t>
            </a:r>
            <a:r>
              <a:rPr lang="zh-TW" altLang="en-US" dirty="0"/>
              <a:t> </a:t>
            </a:r>
            <a:r>
              <a:rPr lang="en-US" altLang="zh-TW" dirty="0"/>
              <a:t>is</a:t>
            </a:r>
            <a:r>
              <a:rPr lang="zh-TW" altLang="en-US" dirty="0"/>
              <a:t> </a:t>
            </a:r>
            <a:r>
              <a:rPr lang="en-US" altLang="zh-TW" dirty="0"/>
              <a:t>workload-agnostic,</a:t>
            </a:r>
            <a:r>
              <a:rPr lang="zh-TW" altLang="en-US" dirty="0"/>
              <a:t> </a:t>
            </a:r>
            <a:r>
              <a:rPr lang="en-US" altLang="zh-TW" dirty="0"/>
              <a:t>meaning</a:t>
            </a:r>
            <a:r>
              <a:rPr lang="zh-TW" altLang="en-US" dirty="0"/>
              <a:t> </a:t>
            </a:r>
            <a:r>
              <a:rPr lang="en-US" altLang="zh-TW" dirty="0"/>
              <a:t>we</a:t>
            </a:r>
            <a:r>
              <a:rPr lang="zh-TW" altLang="en-US" dirty="0"/>
              <a:t> </a:t>
            </a:r>
            <a:r>
              <a:rPr lang="en-US" altLang="zh-TW" dirty="0"/>
              <a:t>do</a:t>
            </a:r>
            <a:r>
              <a:rPr lang="zh-TW" altLang="en-US" dirty="0"/>
              <a:t> </a:t>
            </a:r>
            <a:r>
              <a:rPr lang="en-US" altLang="zh-TW" dirty="0"/>
              <a:t>not</a:t>
            </a:r>
            <a:r>
              <a:rPr lang="zh-TW" altLang="en-US" dirty="0"/>
              <a:t> </a:t>
            </a:r>
            <a:r>
              <a:rPr lang="en-US" altLang="zh-TW" dirty="0"/>
              <a:t>extract</a:t>
            </a:r>
            <a:r>
              <a:rPr lang="zh-TW" altLang="en-US" dirty="0"/>
              <a:t> </a:t>
            </a:r>
            <a:r>
              <a:rPr lang="en-US" altLang="zh-TW" dirty="0"/>
              <a:t>DL</a:t>
            </a:r>
            <a:r>
              <a:rPr lang="zh-TW" altLang="en-US" dirty="0"/>
              <a:t> </a:t>
            </a:r>
            <a:r>
              <a:rPr lang="en-US" altLang="zh-TW" dirty="0"/>
              <a:t>specific</a:t>
            </a:r>
            <a:r>
              <a:rPr lang="zh-TW" altLang="en-US" dirty="0"/>
              <a:t> </a:t>
            </a:r>
            <a:r>
              <a:rPr lang="en-US" altLang="zh-TW" dirty="0"/>
              <a:t>features for more related works, please check on report for more.</a:t>
            </a:r>
            <a:br>
              <a:rPr lang="en-US" altLang="zh-TW" dirty="0"/>
            </a:br>
            <a:br>
              <a:rPr lang="en-US" dirty="0"/>
            </a:br>
            <a:r>
              <a:rPr lang="en-US" altLang="zh-TW" dirty="0"/>
              <a:t>Horus:</a:t>
            </a:r>
            <a:r>
              <a:rPr lang="zh-TW" altLang="en-US" dirty="0"/>
              <a:t> </a:t>
            </a:r>
            <a:r>
              <a:rPr lang="en-US" sz="1800" dirty="0">
                <a:effectLst/>
                <a:latin typeface="NimbusRomNo9L"/>
              </a:rPr>
              <a:t>DL computation graph metrics (e.g., </a:t>
            </a:r>
            <a:r>
              <a:rPr lang="en-US" sz="1800" dirty="0" err="1">
                <a:effectLst/>
                <a:latin typeface="NimbusRomNo9L"/>
              </a:rPr>
              <a:t>MaxPool</a:t>
            </a:r>
            <a:r>
              <a:rPr lang="en-US" sz="1800" dirty="0">
                <a:effectLst/>
                <a:latin typeface="NimbusRomNo9L"/>
              </a:rPr>
              <a:t>, Conv, </a:t>
            </a:r>
            <a:r>
              <a:rPr lang="en-US" sz="1800" dirty="0" err="1">
                <a:effectLst/>
                <a:latin typeface="NimbusRomNo9L"/>
              </a:rPr>
              <a:t>Relu</a:t>
            </a:r>
            <a:r>
              <a:rPr lang="en-US" sz="1800" dirty="0">
                <a:effectLst/>
                <a:latin typeface="NimbusRomNo9L"/>
              </a:rPr>
              <a:t> counts), </a:t>
            </a:r>
            <a:r>
              <a:rPr lang="zh-TW" altLang="en-US" sz="1800" dirty="0">
                <a:effectLst/>
                <a:latin typeface="NimbusRomNo9L"/>
              </a:rPr>
              <a:t> </a:t>
            </a:r>
            <a:r>
              <a:rPr lang="en-US" altLang="zh-TW" sz="1800" dirty="0">
                <a:effectLst/>
                <a:latin typeface="NimbusRomNo9L"/>
              </a:rPr>
              <a:t>estimate</a:t>
            </a:r>
            <a:r>
              <a:rPr lang="zh-TW" altLang="en-US" sz="1800" dirty="0">
                <a:effectLst/>
                <a:latin typeface="NimbusRomNo9L"/>
              </a:rPr>
              <a:t> </a:t>
            </a:r>
            <a:r>
              <a:rPr lang="en-US" altLang="zh-TW" sz="1800" dirty="0" err="1">
                <a:effectLst/>
                <a:latin typeface="NimbusRomNo9L"/>
              </a:rPr>
              <a:t>utilizion</a:t>
            </a:r>
            <a:endParaRPr lang="en-US" altLang="zh-TW"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err="1">
                <a:effectLst/>
                <a:latin typeface="NimbusRomNo9L"/>
              </a:rPr>
              <a:t>Bubbleup</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br>
              <a:rPr lang="en-US" altLang="zh-TW" sz="1800" dirty="0">
                <a:effectLst/>
                <a:latin typeface="NimbusRomNo9L"/>
              </a:rPr>
            </a:br>
            <a:r>
              <a:rPr lang="en-US" altLang="zh-TW" sz="1800" dirty="0" err="1">
                <a:effectLst/>
                <a:latin typeface="NimbusRomNo9L"/>
              </a:rPr>
              <a:t>ServerMore</a:t>
            </a:r>
            <a:r>
              <a:rPr lang="en-US" altLang="zh-TW" sz="1800" dirty="0">
                <a:effectLst/>
                <a:latin typeface="NimbusRomNo9L"/>
              </a:rPr>
              <a:t>:</a:t>
            </a:r>
            <a:r>
              <a:rPr lang="zh-TW" altLang="en-US" sz="1800" dirty="0">
                <a:effectLst/>
                <a:latin typeface="NimbusRomNo9L"/>
              </a:rPr>
              <a:t> </a:t>
            </a:r>
            <a:r>
              <a:rPr lang="en-US" altLang="zh-TW" sz="1800" dirty="0">
                <a:effectLst/>
                <a:latin typeface="NimbusRomNo9L"/>
              </a:rPr>
              <a:t>CPU,</a:t>
            </a:r>
            <a:r>
              <a:rPr lang="zh-TW" altLang="en-US" sz="1800" dirty="0">
                <a:effectLst/>
                <a:latin typeface="NimbusRomNo9L"/>
              </a:rPr>
              <a:t> </a:t>
            </a:r>
            <a:r>
              <a:rPr lang="en-US" altLang="zh-TW" sz="1800" dirty="0">
                <a:effectLst/>
                <a:latin typeface="NimbusRomNo9L"/>
              </a:rPr>
              <a:t>memory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effectLst/>
                <a:latin typeface="NimbusRomNo9L"/>
              </a:rPr>
              <a:t>Bubble-up</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altLang="zh-TW" sz="1800" dirty="0">
                <a:effectLst/>
                <a:latin typeface="NimbusRomNo9L"/>
              </a:rPr>
              <a:t>sensitivity</a:t>
            </a:r>
            <a:r>
              <a:rPr lang="zh-TW" altLang="en-US" sz="1800" dirty="0">
                <a:effectLst/>
                <a:latin typeface="NimbusRomNo9L"/>
              </a:rPr>
              <a:t> </a:t>
            </a:r>
            <a:r>
              <a:rPr lang="en-US" altLang="zh-TW" sz="1800" dirty="0">
                <a:effectLst/>
                <a:latin typeface="NimbusRomNo9L"/>
              </a:rPr>
              <a:t>modeling</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altLang="zh-TW" sz="1800" dirty="0">
                <a:effectLst/>
                <a:latin typeface="NimbusRomNo9L"/>
              </a:rPr>
              <a:t>web</a:t>
            </a:r>
            <a:r>
              <a:rPr lang="zh-TW" altLang="en-US" sz="1800" dirty="0">
                <a:effectLst/>
                <a:latin typeface="NimbusRomNo9L"/>
              </a:rPr>
              <a:t> </a:t>
            </a:r>
            <a:r>
              <a:rPr lang="en-US" altLang="zh-TW" sz="1800" dirty="0">
                <a:effectLst/>
                <a:latin typeface="NimbusRomNo9L"/>
              </a:rPr>
              <a:t>application</a:t>
            </a:r>
            <a:br>
              <a:rPr lang="en-US" altLang="zh-TW" sz="1800" dirty="0">
                <a:effectLst/>
                <a:latin typeface="NimbusRomNo9L"/>
              </a:rPr>
            </a:br>
            <a:br>
              <a:rPr lang="en-US" altLang="zh-TW" sz="1800" dirty="0">
                <a:effectLst/>
                <a:latin typeface="NimbusRomNo9L"/>
              </a:rPr>
            </a:br>
            <a:r>
              <a:rPr lang="en-US" b="0" i="0" dirty="0" err="1">
                <a:solidFill>
                  <a:srgbClr val="FFFFFF"/>
                </a:solidFill>
                <a:effectLst/>
                <a:latin typeface="Nunito" panose="020F0502020204030204" pitchFamily="34" charset="0"/>
              </a:rPr>
              <a:t>LightGBM</a:t>
            </a:r>
            <a:r>
              <a:rPr lang="en-US" b="0" i="0" dirty="0">
                <a:solidFill>
                  <a:srgbClr val="FFFFFF"/>
                </a:solidFill>
                <a:effectLst/>
                <a:latin typeface="Nunito" panose="020F0502020204030204" pitchFamily="34" charset="0"/>
              </a:rPr>
              <a:t> </a:t>
            </a:r>
            <a:r>
              <a:rPr lang="en-US" altLang="zh-TW" b="0" i="0" dirty="0">
                <a:solidFill>
                  <a:srgbClr val="FFFFFF"/>
                </a:solidFill>
                <a:effectLst/>
                <a:latin typeface="Nunito" panose="020F0502020204030204" pitchFamily="34" charset="0"/>
              </a:rPr>
              <a:t>-</a:t>
            </a:r>
            <a:r>
              <a:rPr lang="zh-TW" altLang="en-US" b="0" i="0" dirty="0">
                <a:solidFill>
                  <a:srgbClr val="FFFFFF"/>
                </a:solidFill>
                <a:effectLst/>
                <a:latin typeface="Nunito" panose="020F0502020204030204" pitchFamily="34" charset="0"/>
              </a:rPr>
              <a:t> </a:t>
            </a:r>
            <a:r>
              <a:rPr lang="en-US" b="0" i="0" dirty="0">
                <a:solidFill>
                  <a:srgbClr val="FFFFFF"/>
                </a:solidFill>
                <a:effectLst/>
                <a:latin typeface="Nunito" panose="020F0502020204030204" pitchFamily="34" charset="0"/>
              </a:rPr>
              <a:t> an ensemble learning framework, specifically a gradient boosting method, which constructs a strong learner by sequentially adding weak learners in a</a:t>
            </a:r>
            <a:r>
              <a:rPr lang="en-US" b="0" i="0" u="sng" dirty="0">
                <a:effectLst/>
                <a:latin typeface="Nunito" panose="020F0502020204030204" pitchFamily="34" charset="0"/>
                <a:hlinkClick r:id="rId3"/>
              </a:rPr>
              <a:t> gradient descent</a:t>
            </a:r>
            <a:r>
              <a:rPr lang="en-US" b="0" i="0" dirty="0">
                <a:solidFill>
                  <a:srgbClr val="FFFFFF"/>
                </a:solidFill>
                <a:effectLst/>
                <a:latin typeface="Nunito" panose="020F0502020204030204" pitchFamily="34" charset="0"/>
              </a:rPr>
              <a:t> </a:t>
            </a: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11</a:t>
            </a:fld>
            <a:endParaRPr lang="en-US"/>
          </a:p>
        </p:txBody>
      </p:sp>
    </p:spTree>
    <p:extLst>
      <p:ext uri="{BB962C8B-B14F-4D97-AF65-F5344CB8AC3E}">
        <p14:creationId xmlns:p14="http://schemas.microsoft.com/office/powerpoint/2010/main" val="400638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a:t>
            </a:r>
            <a:r>
              <a:rPr lang="zh-TW" altLang="en-US" dirty="0"/>
              <a:t> </a:t>
            </a:r>
            <a:r>
              <a:rPr lang="en-US" altLang="zh-TW" dirty="0"/>
              <a:t>are</a:t>
            </a:r>
            <a:r>
              <a:rPr lang="zh-TW" altLang="en-US" dirty="0"/>
              <a:t> </a:t>
            </a:r>
            <a:r>
              <a:rPr lang="en-US" altLang="zh-TW" dirty="0"/>
              <a:t>only</a:t>
            </a:r>
            <a:r>
              <a:rPr lang="zh-TW" altLang="en-US" dirty="0"/>
              <a:t> </a:t>
            </a:r>
            <a:r>
              <a:rPr lang="en-US" altLang="zh-TW" dirty="0"/>
              <a:t>doing</a:t>
            </a:r>
            <a:r>
              <a:rPr lang="zh-TW" altLang="en-US" dirty="0"/>
              <a:t> </a:t>
            </a:r>
            <a:r>
              <a:rPr lang="en-US" altLang="zh-TW" dirty="0"/>
              <a:t>individual</a:t>
            </a:r>
            <a:r>
              <a:rPr lang="zh-TW" altLang="en-US" dirty="0"/>
              <a:t> </a:t>
            </a:r>
            <a:r>
              <a:rPr lang="en-US" altLang="zh-TW" dirty="0"/>
              <a:t>profile</a:t>
            </a:r>
            <a:r>
              <a:rPr lang="zh-TW" altLang="en-US" dirty="0"/>
              <a:t> </a:t>
            </a:r>
            <a:r>
              <a:rPr lang="en-US" altLang="zh-TW" dirty="0"/>
              <a:t>–</a:t>
            </a:r>
            <a:r>
              <a:rPr lang="zh-TW" altLang="en-US" dirty="0"/>
              <a:t> </a:t>
            </a:r>
            <a:r>
              <a:rPr lang="en-US" altLang="zh-TW" dirty="0"/>
              <a:t>O(n)</a:t>
            </a:r>
            <a:r>
              <a:rPr lang="zh-TW" altLang="en-US" dirty="0"/>
              <a:t> </a:t>
            </a:r>
            <a:r>
              <a:rPr lang="en-US" altLang="zh-TW" dirty="0"/>
              <a:t>-</a:t>
            </a:r>
            <a:r>
              <a:rPr lang="zh-TW" altLang="en-US" dirty="0"/>
              <a:t> </a:t>
            </a:r>
            <a:r>
              <a:rPr lang="en-US" altLang="zh-TW" dirty="0"/>
              <a:t>)(n)</a:t>
            </a:r>
            <a:endParaRPr lang="en-US" dirty="0"/>
          </a:p>
          <a:p>
            <a:endParaRPr lang="en-US" dirty="0"/>
          </a:p>
          <a:p>
            <a:r>
              <a:rPr lang="en-US" altLang="zh-TW" dirty="0"/>
              <a:t>Key</a:t>
            </a:r>
            <a:r>
              <a:rPr lang="zh-TW" altLang="en-US" dirty="0"/>
              <a:t> </a:t>
            </a:r>
            <a:r>
              <a:rPr lang="en-US" altLang="zh-TW" dirty="0"/>
              <a:t>component</a:t>
            </a:r>
            <a:r>
              <a:rPr lang="zh-TW" altLang="en-US" dirty="0"/>
              <a:t> </a:t>
            </a:r>
            <a:r>
              <a:rPr lang="en-US" altLang="zh-TW" dirty="0"/>
              <a:t>is</a:t>
            </a:r>
            <a:r>
              <a:rPr lang="zh-TW" altLang="en-US" dirty="0"/>
              <a:t> </a:t>
            </a:r>
            <a:r>
              <a:rPr lang="en-US" altLang="zh-TW" dirty="0"/>
              <a:t>workload</a:t>
            </a:r>
            <a:r>
              <a:rPr lang="zh-TW" altLang="en-US" dirty="0"/>
              <a:t> </a:t>
            </a:r>
            <a:r>
              <a:rPr lang="en-US" altLang="zh-TW" dirty="0"/>
              <a:t>profiler,</a:t>
            </a:r>
            <a:r>
              <a:rPr lang="zh-TW" altLang="en-US" dirty="0"/>
              <a:t> </a:t>
            </a:r>
            <a:r>
              <a:rPr lang="en-US" altLang="zh-TW" dirty="0"/>
              <a:t>which</a:t>
            </a:r>
            <a:r>
              <a:rPr lang="zh-TW" altLang="en-US" dirty="0"/>
              <a:t> </a:t>
            </a:r>
            <a:r>
              <a:rPr lang="en-US" altLang="zh-TW" dirty="0"/>
              <a:t>can</a:t>
            </a:r>
            <a:r>
              <a:rPr lang="zh-TW" altLang="en-US" dirty="0"/>
              <a:t> </a:t>
            </a:r>
            <a:r>
              <a:rPr lang="en-US" altLang="zh-TW" dirty="0"/>
              <a:t>be</a:t>
            </a:r>
            <a:r>
              <a:rPr lang="zh-TW" altLang="en-US" dirty="0"/>
              <a:t> </a:t>
            </a:r>
            <a:r>
              <a:rPr lang="en-US" altLang="zh-TW" dirty="0"/>
              <a:t>found</a:t>
            </a:r>
            <a:r>
              <a:rPr lang="zh-TW" altLang="en-US" dirty="0"/>
              <a:t> </a:t>
            </a:r>
            <a:r>
              <a:rPr lang="en-US" altLang="zh-TW" dirty="0"/>
              <a:t>in</a:t>
            </a:r>
            <a:r>
              <a:rPr lang="zh-TW" altLang="en-US" dirty="0"/>
              <a:t> </a:t>
            </a:r>
            <a:r>
              <a:rPr lang="en-US" altLang="zh-TW" dirty="0"/>
              <a:t>paper</a:t>
            </a:r>
          </a:p>
          <a:p>
            <a:r>
              <a:rPr lang="en-US" altLang="zh-TW" dirty="0"/>
              <a:t>|</a:t>
            </a:r>
            <a:r>
              <a:rPr lang="en-US" dirty="0"/>
              <a:t>Now lets jump to evaluation</a:t>
            </a:r>
          </a:p>
        </p:txBody>
      </p:sp>
      <p:sp>
        <p:nvSpPr>
          <p:cNvPr id="4" name="Slide Number Placeholder 3"/>
          <p:cNvSpPr>
            <a:spLocks noGrp="1"/>
          </p:cNvSpPr>
          <p:nvPr>
            <p:ph type="sldNum" sz="quarter" idx="5"/>
          </p:nvPr>
        </p:nvSpPr>
        <p:spPr/>
        <p:txBody>
          <a:bodyPr/>
          <a:lstStyle/>
          <a:p>
            <a:fld id="{7E4D2499-5C85-694F-A246-1EAE57D3174C}" type="slidenum">
              <a:rPr lang="en-US" smtClean="0"/>
              <a:t>12</a:t>
            </a:fld>
            <a:endParaRPr lang="en-US"/>
          </a:p>
        </p:txBody>
      </p:sp>
    </p:spTree>
    <p:extLst>
      <p:ext uri="{BB962C8B-B14F-4D97-AF65-F5344CB8AC3E}">
        <p14:creationId xmlns:p14="http://schemas.microsoft.com/office/powerpoint/2010/main" val="1666249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altLang="zh-TW" sz="1800" dirty="0">
                <a:effectLst/>
                <a:latin typeface="NimbusRomNo9L"/>
              </a:rPr>
              <a:t>We</a:t>
            </a:r>
            <a:r>
              <a:rPr lang="zh-TW" altLang="en-US" sz="1800" dirty="0">
                <a:effectLst/>
                <a:latin typeface="NimbusRomNo9L"/>
              </a:rPr>
              <a:t> </a:t>
            </a:r>
            <a:r>
              <a:rPr lang="en-US" altLang="zh-TW" sz="1800" dirty="0">
                <a:effectLst/>
                <a:latin typeface="NimbusRomNo9L"/>
              </a:rPr>
              <a:t>use</a:t>
            </a:r>
            <a:r>
              <a:rPr lang="zh-TW" altLang="en-US" sz="1800" dirty="0">
                <a:effectLst/>
                <a:latin typeface="NimbusRomNo9L"/>
              </a:rPr>
              <a:t> </a:t>
            </a:r>
            <a:r>
              <a:rPr lang="en-US" altLang="zh-TW" sz="1800" dirty="0">
                <a:effectLst/>
                <a:latin typeface="NimbusRomNo9L"/>
              </a:rPr>
              <a:t>various</a:t>
            </a:r>
            <a:r>
              <a:rPr lang="zh-TW" altLang="en-US" sz="1800" dirty="0">
                <a:effectLst/>
                <a:latin typeface="NimbusRomNo9L"/>
              </a:rPr>
              <a:t> </a:t>
            </a:r>
            <a:r>
              <a:rPr lang="en-US" altLang="zh-TW" sz="1800" dirty="0">
                <a:effectLst/>
                <a:latin typeface="NimbusRomNo9L"/>
              </a:rPr>
              <a:t>regression</a:t>
            </a:r>
            <a:r>
              <a:rPr lang="zh-TW" altLang="en-US" sz="1800" dirty="0">
                <a:effectLst/>
                <a:latin typeface="NimbusRomNo9L"/>
              </a:rPr>
              <a:t> </a:t>
            </a:r>
            <a:r>
              <a:rPr lang="en-US" altLang="zh-TW" sz="1800" dirty="0">
                <a:effectLst/>
                <a:latin typeface="NimbusRomNo9L"/>
              </a:rPr>
              <a:t>models</a:t>
            </a:r>
            <a:r>
              <a:rPr lang="zh-TW" altLang="en-US" sz="1800" dirty="0">
                <a:effectLst/>
                <a:latin typeface="NimbusRomNo9L"/>
              </a:rPr>
              <a:t> </a:t>
            </a:r>
            <a:r>
              <a:rPr lang="en-US" altLang="zh-TW" sz="1800" dirty="0">
                <a:effectLst/>
                <a:latin typeface="NimbusRomNo9L"/>
              </a:rPr>
              <a:t>for</a:t>
            </a:r>
            <a:r>
              <a:rPr lang="zh-TW" altLang="en-US" sz="1800" dirty="0">
                <a:effectLst/>
                <a:latin typeface="NimbusRomNo9L"/>
              </a:rPr>
              <a:t> </a:t>
            </a:r>
            <a:r>
              <a:rPr lang="en-US" altLang="zh-TW" sz="1800" dirty="0">
                <a:effectLst/>
                <a:latin typeface="NimbusRomNo9L"/>
              </a:rPr>
              <a:t>predictions</a:t>
            </a:r>
            <a:endParaRPr lang="en-US" sz="1800" dirty="0">
              <a:effectLst/>
              <a:latin typeface="NimbusRomNo9L"/>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Don’t discuss the table, just say “we use a variety of inference and training workloads with different batch sizes, as shown here”. Don’t waste time on the table and explaining it.</a:t>
            </a:r>
          </a:p>
          <a:p>
            <a:pPr lvl="1"/>
            <a:br>
              <a:rPr lang="en-US" sz="1800" dirty="0">
                <a:effectLst/>
                <a:latin typeface="NimbusRomNo9L"/>
              </a:rPr>
            </a:br>
            <a:r>
              <a:rPr lang="en-US" sz="1800" dirty="0" err="1">
                <a:effectLst/>
                <a:latin typeface="NimbusRomNo9L"/>
              </a:rPr>
              <a:t>automl</a:t>
            </a:r>
            <a:r>
              <a:rPr lang="en-US" sz="1800" dirty="0">
                <a:effectLst/>
                <a:latin typeface="NimbusRomNo9L"/>
              </a:rPr>
              <a:t>  </a:t>
            </a:r>
            <a:r>
              <a:rPr lang="en-US" altLang="zh-TW" sz="1800" dirty="0" err="1">
                <a:effectLst/>
                <a:latin typeface="NimbusRomNo9L"/>
              </a:rPr>
              <a:t>automiatically</a:t>
            </a:r>
            <a:r>
              <a:rPr lang="zh-TW" altLang="en-US" sz="1800" dirty="0">
                <a:effectLst/>
                <a:latin typeface="NimbusRomNo9L"/>
              </a:rPr>
              <a:t> </a:t>
            </a:r>
            <a:r>
              <a:rPr lang="en-US" sz="1800" dirty="0">
                <a:effectLst/>
                <a:latin typeface="NimbusRomNo9L"/>
              </a:rPr>
              <a:t>tries through a set of regression and NN models within a time quantum(60s)</a:t>
            </a:r>
            <a:br>
              <a:rPr lang="en-US" sz="1800" dirty="0">
                <a:effectLst/>
                <a:latin typeface="NimbusRomNo9L"/>
              </a:rPr>
            </a:br>
            <a:r>
              <a:rPr lang="en-US" sz="1800" dirty="0">
                <a:effectLst/>
                <a:latin typeface="NimbusRomNo9L"/>
              </a:rPr>
              <a:t>we use a variety of inference and training workloads with different batch sizes, as shown here</a:t>
            </a:r>
            <a:br>
              <a:rPr lang="en-US" sz="1800" dirty="0">
                <a:effectLst/>
                <a:latin typeface="NimbusRomNo9L"/>
              </a:rPr>
            </a:br>
            <a:br>
              <a:rPr lang="en-US" sz="1800" dirty="0">
                <a:effectLst/>
                <a:latin typeface="NimbusRomNo9L"/>
              </a:rPr>
            </a:br>
            <a:r>
              <a:rPr lang="en-US" sz="1800" dirty="0">
                <a:effectLst/>
                <a:latin typeface="NimbusRomNo9L"/>
              </a:rPr>
              <a:t>By considering all possible pairs of workloads that can be accommodated in GPU memory, we obtain 181 possible colocations</a:t>
            </a:r>
          </a:p>
          <a:p>
            <a:pPr lvl="1"/>
            <a:r>
              <a:rPr lang="en-US" altLang="zh-TW" sz="1800" dirty="0">
                <a:effectLst/>
                <a:latin typeface="NimbusRomNo9L"/>
              </a:rPr>
              <a:t>workloads</a:t>
            </a:r>
            <a:br>
              <a:rPr lang="en-US" altLang="zh-TW" sz="1800" dirty="0">
                <a:effectLst/>
                <a:latin typeface="NimbusRomNo9L"/>
              </a:rPr>
            </a:br>
            <a:r>
              <a:rPr lang="en-US" altLang="zh-TW" sz="1200" dirty="0"/>
              <a:t>21</a:t>
            </a:r>
            <a:r>
              <a:rPr lang="zh-TW" altLang="en-US" sz="1200" dirty="0"/>
              <a:t> </a:t>
            </a:r>
            <a:r>
              <a:rPr lang="en-US" altLang="zh-TW" sz="1200" dirty="0"/>
              <a:t>in</a:t>
            </a:r>
            <a:r>
              <a:rPr lang="zh-TW" altLang="en-US" sz="1200" dirty="0"/>
              <a:t> </a:t>
            </a:r>
            <a:r>
              <a:rPr lang="en-US" altLang="zh-TW" sz="1200" dirty="0"/>
              <a:t>total,</a:t>
            </a:r>
            <a:r>
              <a:rPr lang="zh-TW" altLang="en-US" sz="1200" dirty="0"/>
              <a:t> </a:t>
            </a:r>
            <a:r>
              <a:rPr lang="en-US" altLang="zh-TW" sz="1200" dirty="0"/>
              <a:t>7</a:t>
            </a:r>
            <a:r>
              <a:rPr lang="zh-TW" altLang="en-US" sz="1200" dirty="0"/>
              <a:t> </a:t>
            </a:r>
            <a:r>
              <a:rPr lang="en-US" altLang="zh-TW" sz="1200" dirty="0"/>
              <a:t>training</a:t>
            </a:r>
            <a:r>
              <a:rPr lang="zh-TW" altLang="en-US" sz="1200" dirty="0"/>
              <a:t> </a:t>
            </a:r>
            <a:r>
              <a:rPr lang="en-US" altLang="zh-TW" sz="1200" dirty="0"/>
              <a:t>and</a:t>
            </a:r>
            <a:r>
              <a:rPr lang="zh-TW" altLang="en-US" sz="1200" dirty="0"/>
              <a:t> </a:t>
            </a:r>
            <a:r>
              <a:rPr lang="en-US" altLang="zh-TW" sz="1200" dirty="0"/>
              <a:t>inference</a:t>
            </a:r>
            <a:r>
              <a:rPr lang="zh-TW" altLang="en-US" sz="1200" dirty="0"/>
              <a:t> </a:t>
            </a:r>
            <a:r>
              <a:rPr lang="en-US" altLang="zh-TW" sz="1200" dirty="0"/>
              <a:t>models</a:t>
            </a:r>
            <a:r>
              <a:rPr lang="zh-TW" altLang="en-US" sz="1200" dirty="0"/>
              <a:t> </a:t>
            </a:r>
            <a:r>
              <a:rPr lang="en-US" altLang="zh-TW" sz="1200" dirty="0"/>
              <a:t>with</a:t>
            </a:r>
            <a:r>
              <a:rPr lang="zh-TW" altLang="en-US" sz="1200" dirty="0"/>
              <a:t> </a:t>
            </a:r>
            <a:r>
              <a:rPr lang="en-US" altLang="zh-TW" sz="1200" dirty="0"/>
              <a:t>3</a:t>
            </a:r>
            <a:r>
              <a:rPr lang="zh-TW" altLang="en-US" sz="1200" dirty="0"/>
              <a:t> </a:t>
            </a:r>
            <a:r>
              <a:rPr lang="en-US" altLang="zh-TW" sz="1200" dirty="0"/>
              <a:t>batch</a:t>
            </a:r>
            <a:r>
              <a:rPr lang="zh-TW" altLang="en-US" sz="1200" dirty="0"/>
              <a:t> </a:t>
            </a:r>
            <a:r>
              <a:rPr lang="en-US" altLang="zh-TW" sz="1200" dirty="0"/>
              <a:t>sizes</a:t>
            </a:r>
            <a:r>
              <a:rPr lang="zh-TW" altLang="en-US" sz="1200" dirty="0"/>
              <a:t> </a:t>
            </a:r>
            <a:r>
              <a:rPr lang="en-US" altLang="zh-TW" sz="1200" dirty="0"/>
              <a:t>each</a:t>
            </a:r>
          </a:p>
          <a:p>
            <a:pPr lvl="1"/>
            <a:r>
              <a:rPr lang="en-US" altLang="zh-TW" sz="1200" dirty="0"/>
              <a:t>Average</a:t>
            </a:r>
            <a:r>
              <a:rPr lang="zh-TW" altLang="en-US" sz="1200" dirty="0"/>
              <a:t> </a:t>
            </a:r>
            <a:r>
              <a:rPr lang="en-US" altLang="zh-TW" sz="1200" dirty="0"/>
              <a:t>SM</a:t>
            </a:r>
            <a:r>
              <a:rPr lang="zh-TW" altLang="en-US" sz="1200" dirty="0"/>
              <a:t> </a:t>
            </a:r>
            <a:r>
              <a:rPr lang="en-US" altLang="zh-TW" sz="1200" dirty="0"/>
              <a:t>busy</a:t>
            </a:r>
            <a:r>
              <a:rPr lang="zh-TW" altLang="en-US" sz="1200" dirty="0"/>
              <a:t> </a:t>
            </a:r>
            <a:r>
              <a:rPr lang="en-US" altLang="zh-TW" sz="1200" dirty="0"/>
              <a:t>rate</a:t>
            </a:r>
            <a:r>
              <a:rPr lang="zh-TW" altLang="en-US" sz="1200" dirty="0"/>
              <a:t> </a:t>
            </a:r>
            <a:r>
              <a:rPr lang="en-US" altLang="zh-TW" sz="1200" dirty="0"/>
              <a:t>over</a:t>
            </a:r>
            <a:r>
              <a:rPr lang="zh-TW" altLang="en-US" sz="1200" dirty="0"/>
              <a:t> </a:t>
            </a:r>
            <a:r>
              <a:rPr lang="en-US" altLang="zh-TW" sz="1200" dirty="0"/>
              <a:t>60%</a:t>
            </a:r>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13</a:t>
            </a:fld>
            <a:endParaRPr lang="en-US"/>
          </a:p>
        </p:txBody>
      </p:sp>
    </p:spTree>
    <p:extLst>
      <p:ext uri="{BB962C8B-B14F-4D97-AF65-F5344CB8AC3E}">
        <p14:creationId xmlns:p14="http://schemas.microsoft.com/office/powerpoint/2010/main" val="805017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Add</a:t>
            </a:r>
            <a:r>
              <a:rPr lang="zh-TW" altLang="en-US" dirty="0"/>
              <a:t> </a:t>
            </a:r>
            <a:r>
              <a:rPr lang="en-US" altLang="zh-TW" dirty="0"/>
              <a:t>impractical</a:t>
            </a:r>
            <a:r>
              <a:rPr lang="zh-TW" altLang="en-US" dirty="0"/>
              <a:t> </a:t>
            </a:r>
            <a:r>
              <a:rPr lang="en-US" altLang="zh-TW" dirty="0"/>
              <a:t>under</a:t>
            </a:r>
            <a:r>
              <a:rPr lang="zh-TW" altLang="en-US" dirty="0"/>
              <a:t> </a:t>
            </a:r>
            <a:r>
              <a:rPr lang="en-US" altLang="zh-TW" dirty="0"/>
              <a:t>oracle</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Oracle</a:t>
            </a:r>
            <a:r>
              <a:rPr lang="zh-TW" altLang="en-US" dirty="0"/>
              <a:t> </a:t>
            </a:r>
            <a:r>
              <a:rPr lang="en-US" altLang="zh-TW" dirty="0"/>
              <a:t>is</a:t>
            </a:r>
            <a:r>
              <a:rPr lang="zh-TW" altLang="en-US" dirty="0"/>
              <a:t> </a:t>
            </a:r>
            <a:r>
              <a:rPr lang="en-US" altLang="zh-TW" dirty="0"/>
              <a:t>offline</a:t>
            </a:r>
            <a:r>
              <a:rPr lang="zh-TW" altLang="en-US" dirty="0"/>
              <a:t> </a:t>
            </a:r>
            <a:r>
              <a:rPr lang="en-US" altLang="zh-TW" dirty="0"/>
              <a:t>optimal,</a:t>
            </a:r>
            <a:r>
              <a:rPr lang="zh-TW" altLang="en-US" dirty="0"/>
              <a:t> </a:t>
            </a:r>
            <a:r>
              <a:rPr lang="en-US" altLang="zh-TW" dirty="0"/>
              <a:t>impractical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evaluation demonstrate how the actual throughput is impacted with the predicted pair being executed</a:t>
            </a:r>
            <a:br>
              <a:rPr lang="en-US" altLang="zh-TW" dirty="0"/>
            </a:br>
            <a:r>
              <a:rPr lang="en-US" altLang="zh-TW" dirty="0"/>
              <a:t>We define the evaluation metric  as normalized throughput sum, which </a:t>
            </a:r>
            <a:r>
              <a:rPr lang="en-US" altLang="zh-TW" dirty="0" err="1"/>
              <a:t>calulates</a:t>
            </a:r>
            <a:r>
              <a:rPr lang="en-US" altLang="zh-TW" dirty="0"/>
              <a:t> the executed throughput sum of target and predicted</a:t>
            </a:r>
            <a:r>
              <a:rPr lang="zh-TW" altLang="en-US" dirty="0"/>
              <a:t> </a:t>
            </a:r>
            <a:r>
              <a:rPr lang="en-US" altLang="zh-TW" dirty="0"/>
              <a:t>candidate,. divided by oracle. Oracle is the workload  pair with highest throughput sum for a given target. The results are </a:t>
            </a:r>
            <a:r>
              <a:rPr lang="en-US" altLang="zh-TW" dirty="0" err="1"/>
              <a:t>averagd</a:t>
            </a:r>
            <a:r>
              <a:rPr lang="en-US" altLang="zh-TW" dirty="0"/>
              <a:t> with 21 workloads as targets</a:t>
            </a:r>
            <a:br>
              <a:rPr lang="en-US" altLang="zh-TW" dirty="0"/>
            </a:br>
            <a:r>
              <a:rPr lang="en-US" altLang="zh-TW" dirty="0"/>
              <a:t>As we can see all models achieve good throughputs, proving that KACE achieves strong performance   across various models</a:t>
            </a:r>
            <a:br>
              <a:rPr lang="en-US" altLang="zh-TW" dirty="0"/>
            </a:br>
            <a:br>
              <a:rPr lang="en-US" altLang="zh-TW" dirty="0"/>
            </a:br>
            <a:r>
              <a:rPr lang="en-US" altLang="zh-TW" dirty="0"/>
              <a:t>by combining the  results of previous slides , we choose LR as our prediction since it achieves fastest training time with good accuracy</a:t>
            </a:r>
            <a:br>
              <a:rPr lang="en-US" altLang="zh-TW" dirty="0"/>
            </a:br>
            <a:r>
              <a:rPr lang="en-US" altLang="zh-TW" dirty="0"/>
              <a:t>X</a:t>
            </a:r>
            <a:r>
              <a:rPr lang="zh-TW" altLang="en-US" dirty="0"/>
              <a:t> </a:t>
            </a:r>
            <a:r>
              <a:rPr lang="en-US" altLang="zh-TW" dirty="0"/>
              <a:t>–</a:t>
            </a:r>
            <a:r>
              <a:rPr lang="zh-TW" altLang="en-US" dirty="0"/>
              <a:t> </a:t>
            </a:r>
            <a:r>
              <a:rPr lang="en-US" altLang="zh-TW" dirty="0"/>
              <a:t>throughput</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14</a:t>
            </a:fld>
            <a:endParaRPr lang="en-US"/>
          </a:p>
        </p:txBody>
      </p:sp>
    </p:spTree>
    <p:extLst>
      <p:ext uri="{BB962C8B-B14F-4D97-AF65-F5344CB8AC3E}">
        <p14:creationId xmlns:p14="http://schemas.microsoft.com/office/powerpoint/2010/main" val="618369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Kernel metrics  collected are not perfectly fitting the </a:t>
            </a:r>
            <a:r>
              <a:rPr lang="en-US" dirty="0" err="1"/>
              <a:t>spatital</a:t>
            </a:r>
            <a:r>
              <a:rPr lang="en-US" dirty="0"/>
              <a:t>-sharing </a:t>
            </a:r>
          </a:p>
        </p:txBody>
      </p:sp>
      <p:sp>
        <p:nvSpPr>
          <p:cNvPr id="4" name="Slide Number Placeholder 3"/>
          <p:cNvSpPr>
            <a:spLocks noGrp="1"/>
          </p:cNvSpPr>
          <p:nvPr>
            <p:ph type="sldNum" sz="quarter" idx="5"/>
          </p:nvPr>
        </p:nvSpPr>
        <p:spPr/>
        <p:txBody>
          <a:bodyPr/>
          <a:lstStyle/>
          <a:p>
            <a:fld id="{7E4D2499-5C85-694F-A246-1EAE57D3174C}" type="slidenum">
              <a:rPr lang="en-US" smtClean="0"/>
              <a:t>15</a:t>
            </a:fld>
            <a:endParaRPr lang="en-US"/>
          </a:p>
        </p:txBody>
      </p:sp>
    </p:spTree>
    <p:extLst>
      <p:ext uri="{BB962C8B-B14F-4D97-AF65-F5344CB8AC3E}">
        <p14:creationId xmlns:p14="http://schemas.microsoft.com/office/powerpoint/2010/main" val="546147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Unseen</a:t>
            </a:r>
            <a:r>
              <a:rPr lang="zh-TW" altLang="en-US" dirty="0"/>
              <a:t> </a:t>
            </a:r>
            <a:r>
              <a:rPr lang="en-US" altLang="zh-TW" dirty="0"/>
              <a:t>–</a:t>
            </a:r>
            <a:r>
              <a:rPr lang="zh-TW" altLang="en-US" dirty="0"/>
              <a:t> </a:t>
            </a:r>
            <a:r>
              <a:rPr lang="en-US" altLang="zh-TW" dirty="0"/>
              <a:t>target</a:t>
            </a:r>
            <a:r>
              <a:rPr lang="zh-TW" altLang="en-US" dirty="0"/>
              <a:t> </a:t>
            </a:r>
            <a:r>
              <a:rPr lang="en-US" altLang="zh-TW" dirty="0"/>
              <a:t>workload</a:t>
            </a:r>
            <a:r>
              <a:rPr lang="zh-TW" altLang="en-US" dirty="0"/>
              <a:t> </a:t>
            </a:r>
            <a:r>
              <a:rPr lang="en-US" altLang="zh-TW" dirty="0"/>
              <a:t>not</a:t>
            </a:r>
            <a:r>
              <a:rPr lang="zh-TW" altLang="en-US" dirty="0"/>
              <a:t> </a:t>
            </a:r>
            <a:r>
              <a:rPr lang="en-US" altLang="zh-TW" dirty="0"/>
              <a:t>seen</a:t>
            </a:r>
            <a:r>
              <a:rPr lang="zh-TW" altLang="en-US" dirty="0"/>
              <a:t> </a:t>
            </a:r>
            <a:r>
              <a:rPr lang="en-US" altLang="zh-TW" dirty="0"/>
              <a:t>in</a:t>
            </a:r>
            <a:r>
              <a:rPr lang="zh-TW" altLang="en-US" dirty="0"/>
              <a:t> </a:t>
            </a:r>
            <a:r>
              <a:rPr lang="en-US" altLang="zh-TW" dirty="0"/>
              <a:t>training</a:t>
            </a:r>
            <a:r>
              <a:rPr lang="zh-TW" altLang="en-US" dirty="0"/>
              <a:t> </a:t>
            </a:r>
            <a:r>
              <a:rPr lang="en-US" altLang="zh-TW" dirty="0"/>
              <a:t>set</a:t>
            </a:r>
          </a:p>
          <a:p>
            <a:r>
              <a:rPr lang="en-US" altLang="zh-TW" dirty="0" err="1"/>
              <a:t>Autoregressice</a:t>
            </a:r>
            <a:r>
              <a:rPr lang="zh-TW" altLang="en-US" dirty="0"/>
              <a:t> </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16</a:t>
            </a:fld>
            <a:endParaRPr lang="en-US"/>
          </a:p>
        </p:txBody>
      </p:sp>
    </p:spTree>
    <p:extLst>
      <p:ext uri="{BB962C8B-B14F-4D97-AF65-F5344CB8AC3E}">
        <p14:creationId xmlns:p14="http://schemas.microsoft.com/office/powerpoint/2010/main" val="1709166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Batch</a:t>
            </a:r>
            <a:r>
              <a:rPr lang="zh-TW" altLang="en-US" dirty="0"/>
              <a:t> </a:t>
            </a:r>
            <a:r>
              <a:rPr lang="en-US" altLang="zh-TW" dirty="0"/>
              <a:t>16</a:t>
            </a:r>
            <a:r>
              <a:rPr lang="zh-TW" altLang="en-US" dirty="0"/>
              <a:t> </a:t>
            </a:r>
            <a:r>
              <a:rPr lang="en-US" altLang="zh-TW" dirty="0"/>
              <a:t>of</a:t>
            </a:r>
            <a:r>
              <a:rPr lang="zh-TW" altLang="en-US" dirty="0"/>
              <a:t> </a:t>
            </a:r>
            <a:r>
              <a:rPr lang="en-US" altLang="zh-TW" dirty="0"/>
              <a:t>each</a:t>
            </a:r>
            <a:r>
              <a:rPr lang="zh-TW" altLang="en-US" dirty="0"/>
              <a:t> </a:t>
            </a:r>
            <a:r>
              <a:rPr lang="en-US" altLang="zh-TW" dirty="0"/>
              <a:t>workload</a:t>
            </a:r>
            <a:r>
              <a:rPr lang="zh-TW" altLang="en-US" dirty="0"/>
              <a:t> </a:t>
            </a:r>
            <a:r>
              <a:rPr lang="en-US" altLang="zh-TW" dirty="0"/>
              <a:t>type</a:t>
            </a:r>
            <a:r>
              <a:rPr lang="zh-TW" altLang="en-US" dirty="0"/>
              <a:t> </a:t>
            </a:r>
            <a:r>
              <a:rPr lang="en-US" altLang="zh-TW" dirty="0"/>
              <a:t>(7</a:t>
            </a:r>
            <a:r>
              <a:rPr lang="zh-TW" altLang="en-US" dirty="0"/>
              <a:t> </a:t>
            </a:r>
            <a:r>
              <a:rPr lang="en-US" altLang="zh-TW" dirty="0"/>
              <a:t>train</a:t>
            </a:r>
            <a:r>
              <a:rPr lang="zh-TW" altLang="en-US" dirty="0"/>
              <a:t> </a:t>
            </a:r>
            <a:r>
              <a:rPr lang="en-US" altLang="zh-TW" dirty="0"/>
              <a:t>and</a:t>
            </a:r>
            <a:r>
              <a:rPr lang="zh-TW" altLang="en-US" dirty="0"/>
              <a:t> </a:t>
            </a:r>
            <a:r>
              <a:rPr lang="en-US" altLang="zh-TW" dirty="0" err="1"/>
              <a:t>inferendce</a:t>
            </a:r>
            <a:r>
              <a:rPr lang="zh-TW" altLang="en-US" dirty="0"/>
              <a:t> </a:t>
            </a:r>
            <a:r>
              <a:rPr lang="en-US" altLang="zh-TW" dirty="0"/>
              <a:t>types)</a:t>
            </a:r>
            <a:r>
              <a:rPr lang="zh-TW" altLang="en-US" dirty="0"/>
              <a:t> </a:t>
            </a:r>
            <a:r>
              <a:rPr lang="en-US" altLang="zh-TW" dirty="0"/>
              <a:t>are</a:t>
            </a:r>
            <a:r>
              <a:rPr lang="zh-TW" altLang="en-US" dirty="0"/>
              <a:t> </a:t>
            </a:r>
            <a:r>
              <a:rPr lang="en-US" altLang="zh-TW" dirty="0"/>
              <a:t>tested</a:t>
            </a:r>
            <a:r>
              <a:rPr lang="zh-TW" altLang="en-US" dirty="0"/>
              <a:t> </a:t>
            </a:r>
            <a:r>
              <a:rPr lang="en-US" altLang="zh-TW" dirty="0"/>
              <a:t>with</a:t>
            </a:r>
            <a:r>
              <a:rPr lang="zh-TW" altLang="en-US" dirty="0"/>
              <a:t> </a:t>
            </a:r>
            <a:r>
              <a:rPr lang="en-US" altLang="zh-TW" dirty="0"/>
              <a:t>average</a:t>
            </a:r>
            <a:br>
              <a:rPr lang="en-US" altLang="zh-TW" dirty="0"/>
            </a:br>
            <a:r>
              <a:rPr lang="en-US" altLang="zh-TW" dirty="0"/>
              <a:t>why reason </a:t>
            </a:r>
            <a:r>
              <a:rPr lang="en-US" altLang="zh-TW" dirty="0" err="1"/>
              <a:t>ber</a:t>
            </a:r>
            <a:r>
              <a:rPr lang="en-US" altLang="zh-TW" dirty="0"/>
              <a:t>? Evaluate </a:t>
            </a:r>
            <a:r>
              <a:rPr lang="en-US" altLang="zh-TW" dirty="0" err="1"/>
              <a:t>wor</a:t>
            </a:r>
            <a:br>
              <a:rPr lang="en-US" altLang="zh-TW" dirty="0"/>
            </a:br>
            <a:r>
              <a:rPr lang="en-US" altLang="zh-TW" dirty="0"/>
              <a:t>prepare 2,8,16 graphs if being asked 	</a:t>
            </a:r>
            <a:br>
              <a:rPr lang="en-US" altLang="zh-TW" dirty="0"/>
            </a:br>
            <a:br>
              <a:rPr lang="en-US" altLang="zh-TW" dirty="0"/>
            </a:br>
            <a:r>
              <a:rPr lang="en-US" sz="1800" dirty="0">
                <a:effectLst/>
                <a:latin typeface="NimbusRomNo9L"/>
              </a:rPr>
              <a:t>KACE achieves an 11% higher and a 16% higher average throughput sum, respectively </a:t>
            </a:r>
            <a:br>
              <a:rPr lang="en-US" sz="1800" dirty="0">
                <a:effectLst/>
                <a:latin typeface="NimbusRomNo9L"/>
              </a:rPr>
            </a:br>
            <a:br>
              <a:rPr lang="en-US" sz="1800" dirty="0">
                <a:effectLst/>
                <a:latin typeface="NimbusRomNo9L"/>
              </a:rPr>
            </a:br>
            <a:r>
              <a:rPr lang="en-US" sz="1800" dirty="0">
                <a:effectLst/>
                <a:latin typeface="NimbusRomNo9L"/>
              </a:rPr>
              <a:t>over 90%</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18</a:t>
            </a:fld>
            <a:endParaRPr lang="en-US"/>
          </a:p>
        </p:txBody>
      </p:sp>
    </p:spTree>
    <p:extLst>
      <p:ext uri="{BB962C8B-B14F-4D97-AF65-F5344CB8AC3E}">
        <p14:creationId xmlns:p14="http://schemas.microsoft.com/office/powerpoint/2010/main" val="3501678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20</a:t>
            </a:fld>
            <a:endParaRPr lang="en-US"/>
          </a:p>
        </p:txBody>
      </p:sp>
    </p:spTree>
    <p:extLst>
      <p:ext uri="{BB962C8B-B14F-4D97-AF65-F5344CB8AC3E}">
        <p14:creationId xmlns:p14="http://schemas.microsoft.com/office/powerpoint/2010/main" val="1884152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21</a:t>
            </a:fld>
            <a:endParaRPr lang="en-US"/>
          </a:p>
        </p:txBody>
      </p:sp>
    </p:spTree>
    <p:extLst>
      <p:ext uri="{BB962C8B-B14F-4D97-AF65-F5344CB8AC3E}">
        <p14:creationId xmlns:p14="http://schemas.microsoft.com/office/powerpoint/2010/main" val="3244576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GPU as been a hot topic.  Thanks to the emergence of</a:t>
            </a:r>
            <a:r>
              <a:rPr lang="zh-TW" altLang="en-US" dirty="0"/>
              <a:t>  </a:t>
            </a:r>
            <a:r>
              <a:rPr lang="en-US" dirty="0"/>
              <a:t>AI</a:t>
            </a:r>
            <a:r>
              <a:rPr lang="zh-TW" altLang="en-US" dirty="0"/>
              <a:t> </a:t>
            </a:r>
            <a:r>
              <a:rPr lang="en-US" altLang="zh-TW" dirty="0"/>
              <a:t>and</a:t>
            </a:r>
            <a:r>
              <a:rPr lang="zh-TW" altLang="en-US" dirty="0"/>
              <a:t> </a:t>
            </a:r>
            <a:r>
              <a:rPr lang="en-US" altLang="zh-TW" dirty="0"/>
              <a:t>HPC,</a:t>
            </a:r>
            <a:r>
              <a:rPr lang="zh-TW" altLang="en-US" dirty="0"/>
              <a:t> </a:t>
            </a:r>
            <a:r>
              <a:rPr lang="en-US" dirty="0"/>
              <a:t>GPU </a:t>
            </a:r>
            <a:r>
              <a:rPr lang="en-US" altLang="zh-TW" dirty="0"/>
              <a:t>market</a:t>
            </a:r>
            <a:r>
              <a:rPr lang="zh-TW" altLang="en-US" dirty="0"/>
              <a:t> </a:t>
            </a:r>
            <a:r>
              <a:rPr lang="en-US" altLang="zh-TW" dirty="0"/>
              <a:t>projected</a:t>
            </a:r>
            <a:r>
              <a:rPr lang="zh-TW" altLang="en-US" dirty="0"/>
              <a:t> </a:t>
            </a:r>
            <a:r>
              <a:rPr lang="en-US" altLang="zh-TW" dirty="0"/>
              <a:t>to</a:t>
            </a:r>
            <a:r>
              <a:rPr lang="zh-TW" altLang="en-US" dirty="0"/>
              <a:t> </a:t>
            </a:r>
            <a:r>
              <a:rPr lang="en-US" altLang="zh-TW" dirty="0"/>
              <a:t>grow</a:t>
            </a:r>
            <a:r>
              <a:rPr lang="zh-TW" altLang="en-US" dirty="0"/>
              <a:t> </a:t>
            </a:r>
            <a:r>
              <a:rPr lang="en-US" altLang="zh-TW" dirty="0"/>
              <a:t>12</a:t>
            </a:r>
            <a:r>
              <a:rPr lang="zh-TW" altLang="en-US" dirty="0"/>
              <a:t> </a:t>
            </a:r>
            <a:r>
              <a:rPr lang="en-US" altLang="zh-TW" dirty="0"/>
              <a:t>times</a:t>
            </a:r>
            <a:r>
              <a:rPr lang="zh-TW" altLang="en-US" dirty="0"/>
              <a:t> </a:t>
            </a:r>
            <a:r>
              <a:rPr lang="en-US" altLang="zh-TW" dirty="0"/>
              <a:t>within</a:t>
            </a:r>
            <a:r>
              <a:rPr lang="zh-TW" altLang="en-US" dirty="0"/>
              <a:t> </a:t>
            </a:r>
            <a:r>
              <a:rPr lang="en-US" altLang="zh-TW" dirty="0"/>
              <a:t>10</a:t>
            </a:r>
            <a:r>
              <a:rPr lang="zh-TW" altLang="en-US" dirty="0"/>
              <a:t> </a:t>
            </a:r>
            <a:r>
              <a:rPr lang="en-US" altLang="zh-TW" dirty="0"/>
              <a:t>years</a:t>
            </a:r>
            <a:r>
              <a:rPr lang="en-US" dirty="0"/>
              <a:t>, the role of GPUs </a:t>
            </a:r>
            <a:r>
              <a:rPr lang="en-US" altLang="zh-TW" dirty="0"/>
              <a:t>has</a:t>
            </a:r>
            <a:r>
              <a:rPr lang="zh-TW" altLang="en-US" dirty="0"/>
              <a:t> </a:t>
            </a:r>
            <a:r>
              <a:rPr lang="en-US" dirty="0"/>
              <a:t>become even more central, making </a:t>
            </a:r>
            <a:r>
              <a:rPr lang="en-US" dirty="0" err="1"/>
              <a:t>GPUaaS</a:t>
            </a:r>
            <a:r>
              <a:rPr lang="en-US" dirty="0"/>
              <a:t> an increasingly vital factor in</a:t>
            </a:r>
            <a:r>
              <a:rPr lang="zh-TW" altLang="en-US" dirty="0"/>
              <a:t> </a:t>
            </a:r>
            <a:r>
              <a:rPr lang="en-US" altLang="zh-TW" dirty="0"/>
              <a:t>the</a:t>
            </a:r>
            <a:r>
              <a:rPr lang="zh-TW" altLang="en-US" dirty="0"/>
              <a:t> </a:t>
            </a:r>
            <a:r>
              <a:rPr lang="en-US" altLang="zh-TW" dirty="0"/>
              <a:t>coming</a:t>
            </a:r>
            <a:r>
              <a:rPr lang="zh-TW" altLang="en-US" dirty="0"/>
              <a:t> </a:t>
            </a:r>
            <a:r>
              <a:rPr lang="en-US" altLang="zh-TW" dirty="0"/>
              <a:t>years</a:t>
            </a:r>
            <a:br>
              <a:rPr lang="en-US" dirty="0"/>
            </a:br>
            <a:br>
              <a:rPr lang="en-US" dirty="0"/>
            </a:br>
            <a:r>
              <a:rPr lang="en-US" dirty="0"/>
              <a:t>https://</a:t>
            </a:r>
            <a:r>
              <a:rPr lang="en-US" dirty="0" err="1"/>
              <a:t>epochai.org</a:t>
            </a:r>
            <a:r>
              <a:rPr lang="en-US" dirty="0"/>
              <a:t>/blog/trends-in-</a:t>
            </a:r>
            <a:r>
              <a:rPr lang="en-US" dirty="0" err="1"/>
              <a:t>gpu</a:t>
            </a:r>
            <a:r>
              <a:rPr lang="en-US" dirty="0"/>
              <a:t>-price-performance</a:t>
            </a:r>
          </a:p>
          <a:p>
            <a:endParaRPr lang="en-US" dirty="0"/>
          </a:p>
          <a:p>
            <a:r>
              <a:rPr lang="en-US" dirty="0"/>
              <a:t>Two slides –separately – </a:t>
            </a:r>
            <a:br>
              <a:rPr lang="en-US" dirty="0"/>
            </a:br>
            <a:r>
              <a:rPr lang="en-US" dirty="0"/>
              <a:t>first – GPU demands</a:t>
            </a:r>
            <a:br>
              <a:rPr lang="en-US" dirty="0"/>
            </a:br>
            <a:r>
              <a:rPr lang="en-US" dirty="0"/>
              <a:t>second – Dl workloads contributes GPU demands</a:t>
            </a:r>
          </a:p>
          <a:p>
            <a:endParaRPr lang="en-US" dirty="0"/>
          </a:p>
          <a:p>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a:t>
            </a:fld>
            <a:endParaRPr lang="en-US"/>
          </a:p>
        </p:txBody>
      </p:sp>
    </p:spTree>
    <p:extLst>
      <p:ext uri="{BB962C8B-B14F-4D97-AF65-F5344CB8AC3E}">
        <p14:creationId xmlns:p14="http://schemas.microsoft.com/office/powerpoint/2010/main" val="3001416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23</a:t>
            </a:fld>
            <a:endParaRPr lang="en-US"/>
          </a:p>
        </p:txBody>
      </p:sp>
    </p:spTree>
    <p:extLst>
      <p:ext uri="{BB962C8B-B14F-4D97-AF65-F5344CB8AC3E}">
        <p14:creationId xmlns:p14="http://schemas.microsoft.com/office/powerpoint/2010/main" val="818735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24</a:t>
            </a:fld>
            <a:endParaRPr lang="en-US"/>
          </a:p>
        </p:txBody>
      </p:sp>
    </p:spTree>
    <p:extLst>
      <p:ext uri="{BB962C8B-B14F-4D97-AF65-F5344CB8AC3E}">
        <p14:creationId xmlns:p14="http://schemas.microsoft.com/office/powerpoint/2010/main" val="1530818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dirty="0"/>
              <a:t>Try to keep the position of the figure exactly the same. Will make transitions smoother.</a:t>
            </a:r>
            <a:br>
              <a:rPr lang="en-US" altLang="zh-TW" dirty="0"/>
            </a:br>
            <a:r>
              <a:rPr lang="en-US" altLang="zh-TW" dirty="0"/>
              <a:t>Second part is to predict the workload pair with highest throughput sum within in incoming target workload</a:t>
            </a:r>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25</a:t>
            </a:fld>
            <a:endParaRPr lang="en-US"/>
          </a:p>
        </p:txBody>
      </p:sp>
    </p:spTree>
    <p:extLst>
      <p:ext uri="{BB962C8B-B14F-4D97-AF65-F5344CB8AC3E}">
        <p14:creationId xmlns:p14="http://schemas.microsoft.com/office/powerpoint/2010/main" val="997192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NimbusRomNo9L"/>
              </a:rPr>
              <a:t>We profile all individual workload</a:t>
            </a:r>
            <a:r>
              <a:rPr lang="en-US" altLang="zh-TW" dirty="0"/>
              <a:t> as opposed to  profiling all possible workload pairs which could be time-consuming.</a:t>
            </a:r>
            <a:br>
              <a:rPr lang="en-US" sz="1200" dirty="0">
                <a:effectLst/>
                <a:latin typeface="NimbusRomNo9L"/>
              </a:rPr>
            </a:br>
            <a:r>
              <a:rPr lang="en-US" sz="1200" dirty="0">
                <a:effectLst/>
                <a:latin typeface="NimbusRomNo9L"/>
              </a:rPr>
              <a:t>GPU metrics - </a:t>
            </a:r>
            <a:br>
              <a:rPr lang="en-US" sz="1200" dirty="0">
                <a:effectLst/>
                <a:latin typeface="NimbusRomNo9L"/>
              </a:rPr>
            </a:br>
            <a:r>
              <a:rPr lang="en-US" sz="1200" dirty="0">
                <a:effectLst/>
                <a:latin typeface="NimbusRomNo9L"/>
              </a:rPr>
              <a:t>SM busy rate. This metric represents the percentage of time over the past sample period during which one or more kernels were executed on the GPU, often referred to as GPU utilization.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dirty="0">
                <a:effectLst/>
                <a:latin typeface="NimbusRomNo9L"/>
              </a:rPr>
              <a:t>Mem</a:t>
            </a:r>
            <a:r>
              <a:rPr lang="zh-TW" altLang="en-US" sz="1200" dirty="0">
                <a:effectLst/>
                <a:latin typeface="NimbusRomNo9L"/>
              </a:rPr>
              <a:t> </a:t>
            </a:r>
            <a:r>
              <a:rPr lang="en-US" altLang="zh-TW" sz="1200" dirty="0">
                <a:effectLst/>
                <a:latin typeface="NimbusRomNo9L"/>
              </a:rPr>
              <a:t>busy</a:t>
            </a:r>
            <a:r>
              <a:rPr lang="zh-TW" altLang="en-US" sz="1200" dirty="0">
                <a:effectLst/>
                <a:latin typeface="NimbusRomNo9L"/>
              </a:rPr>
              <a:t> </a:t>
            </a:r>
            <a:r>
              <a:rPr lang="en-US" altLang="zh-TW" sz="1200" dirty="0">
                <a:effectLst/>
                <a:latin typeface="NimbusRomNo9L"/>
              </a:rPr>
              <a:t>rate</a:t>
            </a:r>
            <a:r>
              <a:rPr lang="zh-TW" altLang="en-US" sz="1200" dirty="0">
                <a:effectLst/>
                <a:latin typeface="NimbusRomNo9L"/>
              </a:rPr>
              <a:t>  </a:t>
            </a:r>
            <a:r>
              <a:rPr lang="en-US" altLang="zh-TW" sz="1200" dirty="0">
                <a:effectLst/>
                <a:latin typeface="NimbusRomNo9L"/>
              </a:rPr>
              <a:t>-</a:t>
            </a:r>
            <a:r>
              <a:rPr lang="zh-TW" altLang="en-US" sz="1200" dirty="0">
                <a:effectLst/>
                <a:latin typeface="NimbusRomNo9L"/>
              </a:rPr>
              <a:t> </a:t>
            </a:r>
            <a:r>
              <a:rPr lang="en-US" sz="1200" dirty="0">
                <a:effectLst/>
                <a:latin typeface="NimbusRomNo9L"/>
              </a:rPr>
              <a:t>This metric indicates the percentage of time over the past sample period during which device memory was being read or written, often referred to as GPU memory utilization.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effectLst/>
                <a:latin typeface="NimbusRomNo9L"/>
              </a:rPr>
              <a:t>Shared Memory </a:t>
            </a:r>
            <a:r>
              <a:rPr lang="en-US" sz="1200" dirty="0">
                <a:effectLst/>
                <a:latin typeface="NimbusRomNo9L"/>
              </a:rPr>
              <a:t>– shared memory on chip has higher bandwidth and lower latency. Shared through blocks </a:t>
            </a:r>
            <a:br>
              <a:rPr lang="en-US" sz="1200" dirty="0">
                <a:effectLst/>
                <a:latin typeface="NimbusRomNo9L"/>
              </a:rPr>
            </a:br>
            <a:br>
              <a:rPr lang="en-US" sz="1200" dirty="0">
                <a:effectLst/>
                <a:latin typeface="NimbusRomNo9L"/>
              </a:rPr>
            </a:br>
            <a:r>
              <a:rPr lang="en-US" sz="1200" dirty="0">
                <a:effectLst/>
                <a:latin typeface="NimbusRomNo9L"/>
              </a:rPr>
              <a:t> Shared GPU memory is a type of virtual RAM reserved from the actual RAM of the computer itself. Shared memory is a partition of RAM that connects to the GPU using PCIe connectors, thus the speed is slower than GPU device memory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dirty="0">
                <a:effectLst/>
                <a:latin typeface="NimbusRomNo9L"/>
              </a:rPr>
            </a:br>
            <a:br>
              <a:rPr lang="en-US" sz="1200" dirty="0">
                <a:effectLst/>
                <a:latin typeface="NimbusRomNo9L"/>
              </a:rPr>
            </a:br>
            <a:r>
              <a:rPr lang="en-US" sz="1200" dirty="0">
                <a:effectLst/>
                <a:latin typeface="NimbusRomNo9L"/>
              </a:rPr>
              <a:t>we get the aggregate sum based on the kernel metrics</a:t>
            </a:r>
            <a:br>
              <a:rPr lang="en-US" sz="1200" dirty="0">
                <a:effectLst/>
                <a:latin typeface="NimbusRomNo9L"/>
              </a:rPr>
            </a:br>
            <a:r>
              <a:rPr lang="en-US" sz="1200" dirty="0">
                <a:effectLst/>
                <a:latin typeface="NimbusRomNo9L"/>
              </a:rPr>
              <a:t>we also get individual throughput along with profile runs  since it is a good </a:t>
            </a:r>
            <a:r>
              <a:rPr lang="en-US" sz="1200" dirty="0" err="1">
                <a:effectLst/>
                <a:latin typeface="NimbusRomNo9L"/>
              </a:rPr>
              <a:t>indicater</a:t>
            </a:r>
            <a:r>
              <a:rPr lang="en-US" sz="1200" dirty="0">
                <a:effectLst/>
                <a:latin typeface="NimbusRomNo9L"/>
              </a:rPr>
              <a:t> of shared throughput without additional overheads</a:t>
            </a:r>
            <a:br>
              <a:rPr lang="en-US" sz="1200" dirty="0">
                <a:effectLst/>
                <a:latin typeface="NimbusRomNo9L"/>
              </a:rPr>
            </a:br>
            <a:br>
              <a:rPr lang="en-US" altLang="zh-TW" dirty="0"/>
            </a:br>
            <a:r>
              <a:rPr lang="en-US" altLang="zh-TW" dirty="0"/>
              <a:t>Profile</a:t>
            </a:r>
            <a:r>
              <a:rPr lang="zh-TW" altLang="en-US" dirty="0"/>
              <a:t> </a:t>
            </a:r>
            <a:r>
              <a:rPr lang="en-US" altLang="zh-TW" dirty="0"/>
              <a:t>time</a:t>
            </a:r>
            <a:r>
              <a:rPr lang="zh-TW" altLang="en-US" dirty="0"/>
              <a:t> </a:t>
            </a:r>
            <a:r>
              <a:rPr lang="en-US" altLang="zh-TW" dirty="0"/>
              <a:t>-</a:t>
            </a:r>
            <a:r>
              <a:rPr lang="zh-TW" altLang="en-US" dirty="0"/>
              <a:t> </a:t>
            </a:r>
            <a:r>
              <a:rPr lang="en-US" sz="1800" dirty="0">
                <a:effectLst/>
                <a:latin typeface="NimbusRomNo9L"/>
              </a:rPr>
              <a:t>System metrics short run</a:t>
            </a:r>
            <a:r>
              <a:rPr lang="zh-TW" altLang="en-US" sz="1800" dirty="0">
                <a:effectLst/>
                <a:latin typeface="NimbusRomNo9L"/>
              </a:rPr>
              <a:t> </a:t>
            </a:r>
            <a:r>
              <a:rPr lang="en-US" sz="1800" dirty="0">
                <a:effectLst/>
                <a:latin typeface="NimbusRomNo9L"/>
              </a:rPr>
              <a:t>on average, </a:t>
            </a:r>
            <a:r>
              <a:rPr lang="en-US" sz="1800" dirty="0">
                <a:effectLst/>
                <a:latin typeface="CMSY10"/>
              </a:rPr>
              <a:t>∼</a:t>
            </a:r>
            <a:r>
              <a:rPr lang="en-US" sz="1800" dirty="0">
                <a:effectLst/>
                <a:latin typeface="NimbusRomNo9L"/>
              </a:rPr>
              <a:t>1 minute</a:t>
            </a:r>
            <a:r>
              <a:rPr lang="en-US" altLang="zh-TW" sz="1800" dirty="0">
                <a:effectLst/>
                <a:latin typeface="NimbusRomNo9L"/>
              </a:rPr>
              <a:t>,</a:t>
            </a:r>
            <a:r>
              <a:rPr lang="zh-TW" altLang="en-US" sz="1800" dirty="0">
                <a:effectLst/>
                <a:latin typeface="NimbusRomNo9L"/>
              </a:rPr>
              <a:t> </a:t>
            </a:r>
            <a:r>
              <a:rPr lang="en-US" sz="1800" dirty="0">
                <a:effectLst/>
                <a:latin typeface="NimbusRomNo9L"/>
              </a:rPr>
              <a:t>100 steps for each workload</a:t>
            </a:r>
            <a:br>
              <a:rPr lang="en-US" sz="1800" dirty="0">
                <a:effectLst/>
                <a:latin typeface="NimbusRomNo9L"/>
              </a:rPr>
            </a:br>
            <a:r>
              <a:rPr lang="en-US" altLang="zh-TW" sz="1800" dirty="0">
                <a:effectLst/>
                <a:latin typeface="NimbusRomNo9L"/>
              </a:rPr>
              <a:t>kernel</a:t>
            </a:r>
            <a:r>
              <a:rPr lang="zh-TW" altLang="en-US" sz="1800" dirty="0">
                <a:effectLst/>
                <a:latin typeface="NimbusRomNo9L"/>
              </a:rPr>
              <a:t> </a:t>
            </a:r>
            <a:r>
              <a:rPr lang="en-US" altLang="zh-TW" sz="1800" dirty="0">
                <a:effectLst/>
                <a:latin typeface="NimbusRomNo9L"/>
              </a:rPr>
              <a:t>metrics</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altLang="zh-TW" sz="3600" dirty="0"/>
              <a:t>(5-10</a:t>
            </a:r>
            <a:r>
              <a:rPr lang="zh-TW" altLang="en-US" sz="3600" dirty="0"/>
              <a:t> </a:t>
            </a:r>
            <a:r>
              <a:rPr lang="en-US" altLang="zh-TW" sz="3600" dirty="0"/>
              <a:t>mins)</a:t>
            </a:r>
            <a:r>
              <a:rPr lang="zh-TW" altLang="en-US" sz="3600" dirty="0"/>
              <a:t> </a:t>
            </a:r>
            <a:endParaRPr lang="en-US" altLang="zh-TW" sz="3600"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800" dirty="0">
                <a:effectLst/>
                <a:latin typeface="NimbusRomNo9L"/>
              </a:rPr>
            </a:br>
            <a:r>
              <a:rPr lang="en-US" altLang="zh-TW" sz="1800" dirty="0">
                <a:effectLst/>
                <a:latin typeface="NimbusRomNo9L"/>
              </a:rPr>
              <a:t>Shared</a:t>
            </a:r>
            <a:r>
              <a:rPr lang="zh-TW" altLang="en-US" sz="1800" dirty="0">
                <a:effectLst/>
                <a:latin typeface="NimbusRomNo9L"/>
              </a:rPr>
              <a:t> </a:t>
            </a:r>
            <a:r>
              <a:rPr lang="en-US" altLang="zh-TW" sz="1800" dirty="0">
                <a:effectLst/>
                <a:latin typeface="NimbusRomNo9L"/>
              </a:rPr>
              <a:t>memory</a:t>
            </a:r>
            <a:r>
              <a:rPr lang="zh-TW" altLang="en-US" sz="1800" dirty="0">
                <a:effectLst/>
                <a:latin typeface="NimbusRomNo9L"/>
              </a:rPr>
              <a:t> </a:t>
            </a:r>
            <a:r>
              <a:rPr lang="en-US" altLang="zh-TW" sz="1800" dirty="0">
                <a:effectLst/>
                <a:latin typeface="NimbusRomNo9L"/>
              </a:rPr>
              <a:t>0</a:t>
            </a:r>
            <a:br>
              <a:rPr lang="en-US" sz="1800" dirty="0">
                <a:effectLst/>
                <a:latin typeface="NimbusRomNo9L"/>
              </a:rPr>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26</a:t>
            </a:fld>
            <a:endParaRPr lang="en-US"/>
          </a:p>
        </p:txBody>
      </p:sp>
    </p:spTree>
    <p:extLst>
      <p:ext uri="{BB962C8B-B14F-4D97-AF65-F5344CB8AC3E}">
        <p14:creationId xmlns:p14="http://schemas.microsoft.com/office/powerpoint/2010/main" val="3879488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we add up all features? Or only some? Like % features are weighted, no?</a:t>
            </a:r>
            <a:r>
              <a:rPr lang="zh-TW" altLang="en-US" dirty="0"/>
              <a:t> </a:t>
            </a:r>
            <a:r>
              <a:rPr lang="en-US" altLang="zh-TW" dirty="0"/>
              <a:t>Ans</a:t>
            </a:r>
            <a:r>
              <a:rPr lang="zh-TW" altLang="en-US" dirty="0"/>
              <a:t> </a:t>
            </a:r>
            <a:r>
              <a:rPr lang="en-US" altLang="zh-TW" dirty="0"/>
              <a:t>-</a:t>
            </a:r>
            <a:r>
              <a:rPr lang="zh-TW" altLang="en-US" dirty="0"/>
              <a:t> </a:t>
            </a:r>
            <a:r>
              <a:rPr lang="en-US" altLang="zh-TW" dirty="0"/>
              <a:t>%</a:t>
            </a:r>
            <a:r>
              <a:rPr lang="zh-TW" altLang="en-US" dirty="0"/>
              <a:t> </a:t>
            </a:r>
            <a:r>
              <a:rPr lang="en-US" altLang="zh-TW" dirty="0"/>
              <a:t>are</a:t>
            </a:r>
            <a:r>
              <a:rPr lang="zh-TW" altLang="en-US" dirty="0"/>
              <a:t> </a:t>
            </a:r>
            <a:r>
              <a:rPr lang="en-US" altLang="zh-TW" dirty="0"/>
              <a:t>average</a:t>
            </a:r>
            <a:r>
              <a:rPr lang="zh-TW" altLang="en-US" dirty="0"/>
              <a:t> </a:t>
            </a:r>
            <a:r>
              <a:rPr lang="en-US" altLang="zh-TW" dirty="0"/>
              <a:t>of</a:t>
            </a:r>
            <a:r>
              <a:rPr lang="zh-TW" altLang="en-US" dirty="0"/>
              <a:t> </a:t>
            </a:r>
            <a:r>
              <a:rPr lang="en-US" altLang="zh-TW" dirty="0"/>
              <a:t>two</a:t>
            </a:r>
            <a:br>
              <a:rPr lang="en-US" altLang="zh-TW" dirty="0"/>
            </a:br>
            <a:br>
              <a:rPr lang="en-US" altLang="zh-TW" dirty="0"/>
            </a:br>
            <a:br>
              <a:rPr lang="en-US" altLang="zh-TW" dirty="0"/>
            </a:br>
            <a:r>
              <a:rPr lang="en-US" altLang="zh-TW" dirty="0"/>
              <a:t>the model’s input </a:t>
            </a: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27</a:t>
            </a:fld>
            <a:endParaRPr lang="en-US"/>
          </a:p>
        </p:txBody>
      </p:sp>
    </p:spTree>
    <p:extLst>
      <p:ext uri="{BB962C8B-B14F-4D97-AF65-F5344CB8AC3E}">
        <p14:creationId xmlns:p14="http://schemas.microsoft.com/office/powerpoint/2010/main" val="3019147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target workload, we build our testing set by finding the colocation pairs including target workload, and all other candidate workloads</a:t>
            </a:r>
          </a:p>
        </p:txBody>
      </p:sp>
      <p:sp>
        <p:nvSpPr>
          <p:cNvPr id="4" name="Slide Number Placeholder 3"/>
          <p:cNvSpPr>
            <a:spLocks noGrp="1"/>
          </p:cNvSpPr>
          <p:nvPr>
            <p:ph type="sldNum" sz="quarter" idx="5"/>
          </p:nvPr>
        </p:nvSpPr>
        <p:spPr/>
        <p:txBody>
          <a:bodyPr/>
          <a:lstStyle/>
          <a:p>
            <a:fld id="{7E4D2499-5C85-694F-A246-1EAE57D3174C}" type="slidenum">
              <a:rPr lang="en-US" smtClean="0"/>
              <a:t>28</a:t>
            </a:fld>
            <a:endParaRPr lang="en-US"/>
          </a:p>
        </p:txBody>
      </p:sp>
    </p:spTree>
    <p:extLst>
      <p:ext uri="{BB962C8B-B14F-4D97-AF65-F5344CB8AC3E}">
        <p14:creationId xmlns:p14="http://schemas.microsoft.com/office/powerpoint/2010/main" val="55430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Parameter</a:t>
            </a:r>
            <a:r>
              <a:rPr lang="zh-TW" altLang="en-US" dirty="0"/>
              <a:t> </a:t>
            </a:r>
            <a:r>
              <a:rPr lang="en-US" altLang="zh-TW" dirty="0"/>
              <a:t>searches</a:t>
            </a:r>
            <a:r>
              <a:rPr lang="zh-TW" altLang="en-US" dirty="0"/>
              <a:t> </a:t>
            </a:r>
            <a:r>
              <a:rPr lang="en-US" altLang="zh-TW" dirty="0"/>
              <a:t>–</a:t>
            </a:r>
            <a:r>
              <a:rPr lang="zh-TW" altLang="en-US" dirty="0"/>
              <a:t> </a:t>
            </a:r>
            <a:r>
              <a:rPr lang="en-US" altLang="zh-TW" dirty="0"/>
              <a:t>RF,</a:t>
            </a:r>
            <a:r>
              <a:rPr lang="zh-TW" altLang="en-US" dirty="0"/>
              <a:t> </a:t>
            </a:r>
            <a:r>
              <a:rPr lang="en-US" altLang="zh-TW" dirty="0"/>
              <a:t>grid</a:t>
            </a:r>
            <a:r>
              <a:rPr lang="zh-TW" altLang="en-US" dirty="0"/>
              <a:t> </a:t>
            </a:r>
            <a:r>
              <a:rPr lang="en-US" altLang="zh-TW" dirty="0"/>
              <a:t>search,</a:t>
            </a:r>
            <a:r>
              <a:rPr lang="zh-TW" altLang="en-US" dirty="0"/>
              <a:t>  </a:t>
            </a:r>
            <a:r>
              <a:rPr lang="en-US" altLang="zh-TW" dirty="0"/>
              <a:t>AUTOML</a:t>
            </a:r>
            <a:r>
              <a:rPr lang="zh-TW" altLang="en-US" dirty="0"/>
              <a:t> </a:t>
            </a:r>
            <a:r>
              <a:rPr lang="en-US" altLang="zh-TW" dirty="0"/>
              <a:t>search</a:t>
            </a:r>
            <a:r>
              <a:rPr lang="zh-TW" altLang="en-US" dirty="0"/>
              <a:t> </a:t>
            </a:r>
            <a:r>
              <a:rPr lang="en-US" altLang="zh-TW" dirty="0"/>
              <a:t>all</a:t>
            </a:r>
            <a:r>
              <a:rPr lang="zh-TW" altLang="en-US" dirty="0"/>
              <a:t> </a:t>
            </a:r>
            <a:r>
              <a:rPr lang="en-US" altLang="zh-TW" dirty="0"/>
              <a:t>models</a:t>
            </a:r>
            <a:br>
              <a:rPr lang="en-US" altLang="zh-TW" dirty="0"/>
            </a:br>
            <a:r>
              <a:rPr lang="en-US" altLang="zh-TW" dirty="0"/>
              <a:t>why training time matter offline?  We find LR is quick to train</a:t>
            </a:r>
            <a:br>
              <a:rPr lang="en-US" altLang="zh-TW" dirty="0"/>
            </a:br>
            <a:r>
              <a:rPr lang="en-US" altLang="zh-TW" dirty="0"/>
              <a:t>Remove page 32? Hard to justify selection of LR</a:t>
            </a:r>
            <a:br>
              <a:rPr lang="en-US" altLang="zh-TW" dirty="0"/>
            </a:br>
            <a:br>
              <a:rPr lang="en-US" altLang="zh-TW" dirty="0"/>
            </a:br>
            <a:br>
              <a:rPr lang="en-US" altLang="zh-TW" dirty="0"/>
            </a:br>
            <a:r>
              <a:rPr lang="en-US" altLang="zh-TW" dirty="0"/>
              <a:t>combining the </a:t>
            </a:r>
            <a:r>
              <a:rPr lang="en-US" altLang="zh-TW" dirty="0" err="1"/>
              <a:t>colcoation</a:t>
            </a:r>
            <a:r>
              <a:rPr lang="en-US" altLang="zh-TW" dirty="0"/>
              <a:t> results in previous slides we select LR for its accuracy and fast training time</a:t>
            </a:r>
            <a:br>
              <a:rPr lang="en-US" altLang="zh-TW" dirty="0"/>
            </a:br>
            <a:r>
              <a:rPr lang="en-US" altLang="zh-TW" dirty="0"/>
              <a:t>Training</a:t>
            </a:r>
            <a:r>
              <a:rPr lang="zh-TW" altLang="en-US" dirty="0"/>
              <a:t> </a:t>
            </a:r>
            <a:r>
              <a:rPr lang="en-US" altLang="zh-TW" dirty="0"/>
              <a:t>time</a:t>
            </a:r>
            <a:r>
              <a:rPr lang="zh-TW" altLang="en-US" dirty="0"/>
              <a:t> </a:t>
            </a:r>
            <a:r>
              <a:rPr lang="en-US" altLang="zh-TW" dirty="0"/>
              <a:t>does</a:t>
            </a:r>
            <a:r>
              <a:rPr lang="zh-TW" altLang="en-US" dirty="0"/>
              <a:t> </a:t>
            </a:r>
            <a:r>
              <a:rPr lang="en-US" altLang="zh-TW" dirty="0"/>
              <a:t>not</a:t>
            </a:r>
            <a:r>
              <a:rPr lang="zh-TW" altLang="en-US" dirty="0"/>
              <a:t> </a:t>
            </a:r>
            <a:r>
              <a:rPr lang="en-US" altLang="zh-TW" dirty="0"/>
              <a:t>increase</a:t>
            </a:r>
            <a:r>
              <a:rPr lang="zh-TW" altLang="en-US" dirty="0"/>
              <a:t> </a:t>
            </a:r>
            <a:r>
              <a:rPr lang="en-US" altLang="zh-TW" dirty="0"/>
              <a:t>with</a:t>
            </a:r>
            <a:r>
              <a:rPr lang="zh-TW" altLang="en-US" dirty="0"/>
              <a:t> </a:t>
            </a:r>
            <a:r>
              <a:rPr lang="en-US" altLang="zh-TW" dirty="0"/>
              <a:t>training</a:t>
            </a:r>
            <a:r>
              <a:rPr lang="zh-TW" altLang="en-US" dirty="0"/>
              <a:t> </a:t>
            </a:r>
            <a:r>
              <a:rPr lang="en-US" altLang="zh-TW" dirty="0"/>
              <a:t>set</a:t>
            </a:r>
            <a:r>
              <a:rPr lang="zh-TW" altLang="en-US" dirty="0"/>
              <a:t> </a:t>
            </a:r>
            <a:r>
              <a:rPr lang="en-US" altLang="zh-TW" dirty="0"/>
              <a:t>since</a:t>
            </a:r>
            <a:r>
              <a:rPr lang="zh-TW" altLang="en-US" dirty="0"/>
              <a:t> </a:t>
            </a:r>
            <a:r>
              <a:rPr lang="en-US" altLang="zh-TW" dirty="0"/>
              <a:t>total</a:t>
            </a:r>
            <a:r>
              <a:rPr lang="zh-TW" altLang="en-US" dirty="0"/>
              <a:t> </a:t>
            </a:r>
            <a:r>
              <a:rPr lang="en-US" altLang="zh-TW" dirty="0"/>
              <a:t>set</a:t>
            </a:r>
            <a:r>
              <a:rPr lang="zh-TW" altLang="en-US" dirty="0"/>
              <a:t> </a:t>
            </a:r>
            <a:r>
              <a:rPr lang="en-US" altLang="zh-TW" dirty="0"/>
              <a:t>size</a:t>
            </a:r>
            <a:r>
              <a:rPr lang="zh-TW" altLang="en-US" dirty="0"/>
              <a:t> </a:t>
            </a:r>
            <a:r>
              <a:rPr lang="en-US" altLang="zh-TW" dirty="0"/>
              <a:t>is</a:t>
            </a:r>
            <a:r>
              <a:rPr lang="zh-TW" altLang="en-US" dirty="0"/>
              <a:t> </a:t>
            </a:r>
            <a:r>
              <a:rPr lang="en-US" altLang="zh-TW" dirty="0"/>
              <a:t>still</a:t>
            </a:r>
            <a:r>
              <a:rPr lang="zh-TW" altLang="en-US" dirty="0"/>
              <a:t> </a:t>
            </a:r>
            <a:r>
              <a:rPr lang="en-US" altLang="zh-TW" dirty="0"/>
              <a:t>small</a:t>
            </a:r>
            <a:r>
              <a:rPr lang="zh-TW" altLang="en-US" dirty="0"/>
              <a:t> </a:t>
            </a:r>
            <a:r>
              <a:rPr lang="en-US" altLang="zh-TW" dirty="0"/>
              <a:t>&lt;</a:t>
            </a:r>
            <a:r>
              <a:rPr lang="zh-TW" altLang="en-US" dirty="0"/>
              <a:t> </a:t>
            </a:r>
            <a:r>
              <a:rPr lang="en-US" altLang="zh-TW" dirty="0"/>
              <a:t>200</a:t>
            </a:r>
            <a:br>
              <a:rPr lang="en-US" altLang="zh-TW" dirty="0"/>
            </a:br>
            <a:r>
              <a:rPr lang="en-US" altLang="zh-TW" dirty="0"/>
              <a:t>RF</a:t>
            </a:r>
            <a:r>
              <a:rPr lang="zh-TW" altLang="en-US" dirty="0"/>
              <a:t> </a:t>
            </a:r>
            <a:r>
              <a:rPr lang="en-US" altLang="zh-TW" dirty="0"/>
              <a:t>–</a:t>
            </a:r>
            <a:r>
              <a:rPr lang="zh-TW" altLang="en-US" dirty="0"/>
              <a:t> </a:t>
            </a:r>
            <a:r>
              <a:rPr lang="en-US" altLang="zh-TW" dirty="0"/>
              <a:t>120</a:t>
            </a:r>
            <a:r>
              <a:rPr lang="zh-TW" altLang="en-US" dirty="0"/>
              <a:t> </a:t>
            </a:r>
            <a:r>
              <a:rPr lang="en-US" altLang="zh-TW" dirty="0"/>
              <a:t>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AUtoML</a:t>
            </a:r>
            <a:r>
              <a:rPr lang="en-US" altLang="zh-TW" dirty="0"/>
              <a:t> – budget is 60 sec</a:t>
            </a:r>
            <a:br>
              <a:rPr lang="en-US" altLang="zh-TW" dirty="0"/>
            </a:br>
            <a:r>
              <a:rPr lang="en-US" altLang="zh-TW" dirty="0"/>
              <a:t>LR is the black line</a:t>
            </a:r>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29</a:t>
            </a:fld>
            <a:endParaRPr lang="en-US"/>
          </a:p>
        </p:txBody>
      </p:sp>
    </p:spTree>
    <p:extLst>
      <p:ext uri="{BB962C8B-B14F-4D97-AF65-F5344CB8AC3E}">
        <p14:creationId xmlns:p14="http://schemas.microsoft.com/office/powerpoint/2010/main" val="3094189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Next, we move on to prior works regarding GPU scheduling.</a:t>
            </a:r>
            <a:r>
              <a:rPr lang="zh-TW" altLang="en-US" dirty="0"/>
              <a:t> </a:t>
            </a:r>
            <a:r>
              <a:rPr lang="en-US" altLang="zh-TW" dirty="0"/>
              <a:t>We</a:t>
            </a:r>
            <a:r>
              <a:rPr lang="zh-TW" altLang="en-US" dirty="0"/>
              <a:t> </a:t>
            </a:r>
            <a:r>
              <a:rPr lang="en-US" altLang="zh-TW" dirty="0"/>
              <a:t>classify</a:t>
            </a:r>
            <a:r>
              <a:rPr lang="zh-TW" altLang="en-US" dirty="0"/>
              <a:t> </a:t>
            </a:r>
            <a:r>
              <a:rPr lang="en-US" altLang="zh-TW" dirty="0"/>
              <a:t>the</a:t>
            </a:r>
            <a:r>
              <a:rPr lang="zh-TW" altLang="en-US" dirty="0"/>
              <a:t> </a:t>
            </a:r>
            <a:r>
              <a:rPr lang="en-US" altLang="zh-TW" dirty="0"/>
              <a:t>works</a:t>
            </a:r>
            <a:r>
              <a:rPr lang="zh-TW" altLang="en-US" dirty="0"/>
              <a:t> </a:t>
            </a:r>
            <a:r>
              <a:rPr lang="en-US" altLang="zh-TW" dirty="0"/>
              <a:t>based</a:t>
            </a:r>
            <a:r>
              <a:rPr lang="zh-TW" altLang="en-US" dirty="0"/>
              <a:t> </a:t>
            </a:r>
            <a:r>
              <a:rPr lang="en-US" altLang="zh-TW" dirty="0"/>
              <a:t>on</a:t>
            </a:r>
            <a:r>
              <a:rPr lang="zh-TW" altLang="en-US" dirty="0"/>
              <a:t> </a:t>
            </a:r>
            <a:r>
              <a:rPr lang="en-US" altLang="zh-TW" dirty="0"/>
              <a:t>GPU</a:t>
            </a:r>
            <a:r>
              <a:rPr lang="zh-TW" altLang="en-US" dirty="0"/>
              <a:t> </a:t>
            </a:r>
            <a:r>
              <a:rPr lang="en-US" altLang="zh-TW" dirty="0"/>
              <a:t>share</a:t>
            </a:r>
            <a:r>
              <a:rPr lang="zh-TW" altLang="en-US" dirty="0"/>
              <a:t> </a:t>
            </a:r>
            <a:r>
              <a:rPr lang="en-US" altLang="zh-TW" dirty="0"/>
              <a:t>type,</a:t>
            </a:r>
            <a:r>
              <a:rPr lang="zh-TW" altLang="en-US" dirty="0"/>
              <a:t> </a:t>
            </a:r>
            <a:r>
              <a:rPr lang="en-US" altLang="zh-TW" dirty="0" err="1"/>
              <a:t>scheuedlle</a:t>
            </a:r>
            <a:r>
              <a:rPr lang="zh-TW" altLang="en-US" dirty="0"/>
              <a:t> </a:t>
            </a:r>
            <a:r>
              <a:rPr lang="en-US" altLang="zh-TW" dirty="0"/>
              <a:t>granularity,</a:t>
            </a:r>
            <a:r>
              <a:rPr lang="zh-TW" altLang="en-US" dirty="0"/>
              <a:t> </a:t>
            </a:r>
            <a:r>
              <a:rPr lang="en-US" altLang="zh-TW" dirty="0"/>
              <a:t>granularity as workload, iteration, and kernel levels, from coarse grain to fine-grain,</a:t>
            </a:r>
            <a:r>
              <a:rPr lang="zh-TW" altLang="en-US" dirty="0"/>
              <a:t> </a:t>
            </a:r>
            <a:r>
              <a:rPr lang="en-US" altLang="zh-TW" dirty="0" err="1"/>
              <a:t>traing</a:t>
            </a:r>
            <a:r>
              <a:rPr lang="zh-TW" altLang="en-US" dirty="0"/>
              <a:t> </a:t>
            </a:r>
            <a:r>
              <a:rPr lang="en-US" altLang="zh-TW" dirty="0"/>
              <a:t>or</a:t>
            </a:r>
            <a:r>
              <a:rPr lang="zh-TW" altLang="en-US" dirty="0"/>
              <a:t> </a:t>
            </a:r>
            <a:r>
              <a:rPr lang="en-US" altLang="zh-TW" dirty="0"/>
              <a:t>inference</a:t>
            </a:r>
            <a:r>
              <a:rPr lang="zh-TW" altLang="en-US" dirty="0"/>
              <a:t> </a:t>
            </a:r>
            <a:r>
              <a:rPr lang="en-US" altLang="zh-TW" dirty="0"/>
              <a:t>workload,</a:t>
            </a:r>
            <a:r>
              <a:rPr lang="zh-TW" altLang="en-US" dirty="0"/>
              <a:t> </a:t>
            </a:r>
            <a:r>
              <a:rPr lang="en-US" altLang="zh-TW" dirty="0"/>
              <a:t>and</a:t>
            </a:r>
            <a:r>
              <a:rPr lang="zh-TW" altLang="en-US" dirty="0"/>
              <a:t> </a:t>
            </a:r>
            <a:r>
              <a:rPr lang="en-US" altLang="zh-TW" dirty="0"/>
              <a:t>control</a:t>
            </a:r>
            <a:r>
              <a:rPr lang="zh-TW" altLang="en-US" dirty="0"/>
              <a:t> </a:t>
            </a:r>
            <a:r>
              <a:rPr lang="en-US" altLang="zh-TW" dirty="0"/>
              <a:t>knob. We will only expand on spatial sharing in this talk. Please refer to the </a:t>
            </a:r>
            <a:r>
              <a:rPr lang="en-US" altLang="zh-TW" dirty="0" err="1"/>
              <a:t>rpe</a:t>
            </a:r>
            <a:r>
              <a:rPr lang="en-US" altLang="zh-TW" dirty="0"/>
              <a:t> report for more details regarding other related works</a:t>
            </a:r>
            <a:br>
              <a:rPr lang="en-US" altLang="zh-TW" dirty="0"/>
            </a:br>
            <a:br>
              <a:rPr lang="en-US" altLang="zh-TW" dirty="0"/>
            </a:br>
            <a:r>
              <a:rPr lang="en-US" altLang="zh-TW" dirty="0"/>
              <a:t>Next, we move on to prior works regarding GPU scheduling . These works are often achieved with large </a:t>
            </a:r>
            <a:r>
              <a:rPr lang="en-US" altLang="zh-TW" dirty="0" err="1"/>
              <a:t>Gpu</a:t>
            </a:r>
            <a:r>
              <a:rPr lang="en-US" altLang="zh-TW" dirty="0"/>
              <a:t> clusters. We classify the </a:t>
            </a:r>
            <a:r>
              <a:rPr lang="en-US" altLang="zh-TW" dirty="0" err="1"/>
              <a:t>scheuedling</a:t>
            </a:r>
            <a:r>
              <a:rPr lang="en-US" altLang="zh-TW" dirty="0"/>
              <a:t> type  with temporal and spatial </a:t>
            </a:r>
            <a:r>
              <a:rPr lang="en-US" altLang="zh-TW" dirty="0" err="1"/>
              <a:t>sharings</a:t>
            </a:r>
            <a:r>
              <a:rPr lang="en-US" altLang="zh-TW" dirty="0"/>
              <a:t>.  Also, We categorize schedule granularity as workload, iteration, and kernel levels, from coarse grain to fine-grain.  More fine-grained scheduling often requires better hardware support. Workload level takes secs to mins to </a:t>
            </a:r>
            <a:r>
              <a:rPr lang="en-US" altLang="zh-TW" dirty="0" err="1"/>
              <a:t>finsh</a:t>
            </a:r>
            <a:r>
              <a:rPr lang="en-US" altLang="zh-TW" dirty="0"/>
              <a:t>, and iteration takes 10ms to secs. Kernel level takes us-</a:t>
            </a:r>
            <a:r>
              <a:rPr lang="en-US" altLang="zh-TW" dirty="0" err="1"/>
              <a:t>ms.</a:t>
            </a:r>
            <a:r>
              <a:rPr lang="en-US" altLang="zh-TW" dirty="0"/>
              <a:t> The first two work </a:t>
            </a:r>
            <a:r>
              <a:rPr lang="en-US" altLang="zh-TW" dirty="0" err="1"/>
              <a:t>increasesv</a:t>
            </a:r>
            <a:r>
              <a:rPr lang="en-US" altLang="zh-TW" dirty="0"/>
              <a:t> GPU  utilization by moving temporary outputs  between host and memory. temporal sharing are more flexible to memory designs since it do not come with memory space partitions.  TGS changes kernel ingestion rate to prioritize primary workload. </a:t>
            </a:r>
            <a:r>
              <a:rPr lang="en-US" altLang="zh-TW" dirty="0" err="1"/>
              <a:t>However,It</a:t>
            </a:r>
            <a:r>
              <a:rPr lang="en-US" altLang="zh-TW" dirty="0"/>
              <a:t> </a:t>
            </a:r>
            <a:r>
              <a:rPr lang="en-US" altLang="zh-TW" dirty="0" err="1"/>
              <a:t>onlt</a:t>
            </a:r>
            <a:r>
              <a:rPr lang="en-US" altLang="zh-TW" dirty="0"/>
              <a:t> evaluates training and GPU may incur frequent GPU page faults when switching between kernels. Gavel focuses  on enabling multiple scheduling policies </a:t>
            </a:r>
            <a:r>
              <a:rPr lang="en-US" altLang="zh-TW" dirty="0" err="1"/>
              <a:t>thorugput</a:t>
            </a:r>
            <a:r>
              <a:rPr lang="en-US" altLang="zh-TW" dirty="0"/>
              <a:t> heterogenous  HW, which is orthogonal to our single GPU sharing setups. We will  but IN our RPE, we want to enable spatial sharing on workload level while being workload-agnostic. We will talk about more</a:t>
            </a:r>
            <a:br>
              <a:rPr lang="en-US" altLang="zh-TW" dirty="0"/>
            </a:br>
            <a:r>
              <a:rPr lang="en-US" altLang="zh-TW" dirty="0" err="1"/>
              <a:t>foucs</a:t>
            </a:r>
            <a:endParaRPr lang="en-US" altLang="zh-TW" dirty="0"/>
          </a:p>
          <a:p>
            <a:r>
              <a:rPr lang="en-US" altLang="zh-TW" dirty="0"/>
              <a:t>Training-specific</a:t>
            </a:r>
            <a:r>
              <a:rPr lang="zh-TW" altLang="en-US" dirty="0"/>
              <a:t> </a:t>
            </a:r>
            <a:r>
              <a:rPr lang="en-US" altLang="zh-TW" dirty="0"/>
              <a:t>solution</a:t>
            </a:r>
            <a:r>
              <a:rPr lang="zh-TW" altLang="en-US" dirty="0"/>
              <a:t> </a:t>
            </a:r>
            <a:r>
              <a:rPr lang="en-US" altLang="zh-TW" dirty="0"/>
              <a:t>often</a:t>
            </a:r>
            <a:r>
              <a:rPr lang="zh-TW" altLang="en-US" dirty="0"/>
              <a:t> </a:t>
            </a:r>
            <a:r>
              <a:rPr lang="en-US" altLang="zh-TW" dirty="0"/>
              <a:t>include</a:t>
            </a:r>
            <a:r>
              <a:rPr lang="zh-TW" altLang="en-US" dirty="0"/>
              <a:t> </a:t>
            </a:r>
            <a:r>
              <a:rPr lang="en-US" altLang="zh-TW" dirty="0"/>
              <a:t>iteration-level</a:t>
            </a:r>
            <a:r>
              <a:rPr lang="zh-TW" altLang="en-US" dirty="0"/>
              <a:t> </a:t>
            </a:r>
            <a:r>
              <a:rPr lang="en-US" altLang="zh-TW" dirty="0"/>
              <a:t>designs</a:t>
            </a:r>
          </a:p>
          <a:p>
            <a:br>
              <a:rPr lang="en-US" dirty="0"/>
            </a:br>
            <a:br>
              <a:rPr lang="en-US" dirty="0"/>
            </a:br>
            <a:br>
              <a:rPr lang="en-US" dirty="0"/>
            </a:br>
            <a:r>
              <a:rPr lang="en-US" dirty="0"/>
              <a:t>Due to the relations, we only expand on details of spatial </a:t>
            </a:r>
            <a:r>
              <a:rPr lang="en-US" dirty="0" err="1"/>
              <a:t>sharings</a:t>
            </a:r>
            <a:endParaRPr lang="en-US" dirty="0"/>
          </a:p>
          <a:p>
            <a:r>
              <a:rPr lang="en-US" altLang="zh-TW" dirty="0"/>
              <a:t>We have Defined Schedule units by</a:t>
            </a:r>
            <a:r>
              <a:rPr lang="zh-TW" altLang="en-US" dirty="0"/>
              <a:t> </a:t>
            </a:r>
            <a:r>
              <a:rPr lang="en-US" altLang="zh-TW" dirty="0"/>
              <a:t>level</a:t>
            </a:r>
            <a:r>
              <a:rPr lang="zh-TW" altLang="en-US" dirty="0"/>
              <a:t> </a:t>
            </a:r>
            <a:r>
              <a:rPr lang="en-US" altLang="zh-TW" dirty="0"/>
              <a:t>-</a:t>
            </a:r>
            <a:r>
              <a:rPr lang="zh-TW" altLang="en-US" dirty="0"/>
              <a:t>  </a:t>
            </a:r>
            <a:r>
              <a:rPr lang="en-US" altLang="zh-TW" dirty="0"/>
              <a:t>from coarse to fine-grained</a:t>
            </a:r>
            <a:br>
              <a:rPr lang="en-US" altLang="zh-TW" dirty="0"/>
            </a:br>
            <a:br>
              <a:rPr lang="en-US" altLang="zh-TW" dirty="0"/>
            </a:br>
            <a:br>
              <a:rPr lang="en-US" altLang="zh-TW" dirty="0"/>
            </a:br>
            <a:br>
              <a:rPr lang="en-US" altLang="zh-TW" dirty="0"/>
            </a:br>
            <a:br>
              <a:rPr lang="en-US" altLang="zh-TW" dirty="0"/>
            </a:b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31</a:t>
            </a:fld>
            <a:endParaRPr lang="en-US"/>
          </a:p>
        </p:txBody>
      </p:sp>
    </p:spTree>
    <p:extLst>
      <p:ext uri="{BB962C8B-B14F-4D97-AF65-F5344CB8AC3E}">
        <p14:creationId xmlns:p14="http://schemas.microsoft.com/office/powerpoint/2010/main" val="24411098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Reef</a:t>
            </a:r>
            <a:r>
              <a:rPr lang="zh-TW" altLang="en-US" dirty="0"/>
              <a:t> </a:t>
            </a:r>
            <a:r>
              <a:rPr lang="en-US" altLang="zh-TW" dirty="0"/>
              <a:t>–improve latency  by preempting kernels. However, this requires AMD and opensource compiler </a:t>
            </a:r>
            <a:r>
              <a:rPr lang="en-US" altLang="zh-TW" dirty="0" err="1"/>
              <a:t>cuppsorts</a:t>
            </a:r>
            <a:r>
              <a:rPr lang="zh-TW" altLang="en-US" dirty="0"/>
              <a:t> </a:t>
            </a:r>
            <a:r>
              <a:rPr lang="en-US" altLang="zh-TW" dirty="0"/>
              <a:t>inference</a:t>
            </a:r>
            <a:r>
              <a:rPr lang="zh-TW" altLang="en-US" dirty="0"/>
              <a:t> </a:t>
            </a:r>
            <a:r>
              <a:rPr lang="en-US" altLang="zh-TW" dirty="0" err="1"/>
              <a:t>prememption</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dirty="0" err="1"/>
              <a:t>salus</a:t>
            </a:r>
            <a:r>
              <a:rPr lang="en-US" altLang="zh-TW" dirty="0"/>
              <a:t> – lack of periodic patterns in training. real</a:t>
            </a:r>
            <a:br>
              <a:rPr lang="en-US" altLang="zh-TW" dirty="0"/>
            </a:br>
            <a:br>
              <a:rPr lang="en-US" altLang="zh-TW" dirty="0"/>
            </a:br>
            <a:r>
              <a:rPr lang="en-US" altLang="zh-TW" dirty="0"/>
              <a:t>Orion - classifies kernels as memory or compute intensive to reduce interference. However, it requires CUDA support on kernel scheduling by setting priority streams</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sz="1200" dirty="0">
                <a:latin typeface="+mj-lt"/>
              </a:rPr>
              <a:t>Fine-grained </a:t>
            </a:r>
            <a:r>
              <a:rPr lang="en-US" altLang="zh-TW" sz="1200" dirty="0">
                <a:latin typeface="+mj-lt"/>
              </a:rPr>
              <a:t>s</a:t>
            </a:r>
            <a:r>
              <a:rPr lang="en-US" sz="1200" dirty="0">
                <a:latin typeface="+mj-lt"/>
              </a:rPr>
              <a:t>patial sharing require hardware support especially </a:t>
            </a:r>
            <a:r>
              <a:rPr lang="en-US" altLang="zh-TW" dirty="0"/>
              <a:t>without the is why we enable workload-level scheduling</a:t>
            </a:r>
            <a:br>
              <a:rPr lang="en-US" altLang="zh-TW" dirty="0"/>
            </a:br>
            <a:r>
              <a:rPr lang="en-US" altLang="zh-TW" dirty="0"/>
              <a:t>application semantics. which </a:t>
            </a:r>
            <a:br>
              <a:rPr lang="en-US" altLang="zh-TW" dirty="0"/>
            </a:b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32</a:t>
            </a:fld>
            <a:endParaRPr lang="en-US"/>
          </a:p>
        </p:txBody>
      </p:sp>
    </p:spTree>
    <p:extLst>
      <p:ext uri="{BB962C8B-B14F-4D97-AF65-F5344CB8AC3E}">
        <p14:creationId xmlns:p14="http://schemas.microsoft.com/office/powerpoint/2010/main" val="3639549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dirty="0">
                <a:effectLst/>
                <a:latin typeface="NimbusRomNo9L"/>
              </a:rPr>
              <a:t>Skip</a:t>
            </a:r>
            <a:r>
              <a:rPr lang="zh-TW" altLang="en-US" sz="1800" dirty="0">
                <a:effectLst/>
                <a:latin typeface="NimbusRomNo9L"/>
              </a:rPr>
              <a:t> </a:t>
            </a:r>
            <a:r>
              <a:rPr lang="en-US" altLang="zh-TW" sz="1800" dirty="0">
                <a:effectLst/>
                <a:latin typeface="NimbusRomNo9L"/>
              </a:rPr>
              <a:t>this</a:t>
            </a:r>
            <a:r>
              <a:rPr lang="zh-TW" altLang="en-US" sz="1800" dirty="0">
                <a:effectLst/>
                <a:latin typeface="NimbusRomNo9L"/>
              </a:rPr>
              <a:t> </a:t>
            </a:r>
            <a:r>
              <a:rPr lang="en-US" altLang="zh-TW" sz="1800" dirty="0">
                <a:effectLst/>
                <a:latin typeface="NimbusRomNo9L"/>
              </a:rPr>
              <a:t>slide</a:t>
            </a:r>
            <a:r>
              <a:rPr lang="zh-TW" altLang="en-US" sz="1800" dirty="0">
                <a:effectLst/>
                <a:latin typeface="NimbusRomNo9L"/>
              </a:rPr>
              <a:t> </a:t>
            </a:r>
            <a:r>
              <a:rPr lang="en-US" altLang="zh-TW" sz="1800" dirty="0">
                <a:effectLst/>
                <a:latin typeface="NimbusRomNo9L"/>
              </a:rPr>
              <a:t>since</a:t>
            </a:r>
            <a:r>
              <a:rPr lang="zh-TW" altLang="en-US" sz="1800" dirty="0">
                <a:effectLst/>
                <a:latin typeface="NimbusRomNo9L"/>
              </a:rPr>
              <a:t> </a:t>
            </a:r>
            <a:r>
              <a:rPr lang="en-US" altLang="zh-TW" sz="1800" dirty="0">
                <a:effectLst/>
                <a:latin typeface="NimbusRomNo9L"/>
              </a:rPr>
              <a:t>performance</a:t>
            </a:r>
            <a:r>
              <a:rPr lang="zh-TW" altLang="en-US" sz="1800" dirty="0">
                <a:effectLst/>
                <a:latin typeface="NimbusRomNo9L"/>
              </a:rPr>
              <a:t> </a:t>
            </a:r>
            <a:r>
              <a:rPr lang="en-US" altLang="zh-TW" sz="1800" dirty="0">
                <a:effectLst/>
                <a:latin typeface="NimbusRomNo9L"/>
              </a:rPr>
              <a:t>is</a:t>
            </a:r>
            <a:r>
              <a:rPr lang="zh-TW" altLang="en-US" sz="1800" dirty="0">
                <a:effectLst/>
                <a:latin typeface="NimbusRomNo9L"/>
              </a:rPr>
              <a:t> </a:t>
            </a:r>
            <a:r>
              <a:rPr lang="en-US" altLang="zh-TW" sz="1800" dirty="0">
                <a:effectLst/>
                <a:latin typeface="NimbusRomNo9L"/>
              </a:rPr>
              <a:t>not</a:t>
            </a:r>
            <a:r>
              <a:rPr lang="zh-TW" altLang="en-US" sz="1800" dirty="0">
                <a:effectLst/>
                <a:latin typeface="NimbusRomNo9L"/>
              </a:rPr>
              <a:t> </a:t>
            </a:r>
            <a:r>
              <a:rPr lang="en-US" altLang="zh-TW" sz="1800" dirty="0">
                <a:effectLst/>
                <a:latin typeface="NimbusRomNo9L"/>
              </a:rPr>
              <a:t>that</a:t>
            </a:r>
            <a:r>
              <a:rPr lang="zh-TW" altLang="en-US" sz="1800" dirty="0">
                <a:effectLst/>
                <a:latin typeface="NimbusRomNo9L"/>
              </a:rPr>
              <a:t> </a:t>
            </a:r>
            <a:r>
              <a:rPr lang="en-US" altLang="zh-TW" sz="1800" dirty="0">
                <a:effectLst/>
                <a:latin typeface="NimbusRomNo9L"/>
              </a:rPr>
              <a:t>good?</a:t>
            </a:r>
            <a:br>
              <a:rPr lang="en-US" altLang="zh-TW" sz="1800" dirty="0">
                <a:effectLst/>
                <a:latin typeface="NimbusRomNo9L"/>
              </a:rPr>
            </a:br>
            <a:r>
              <a:rPr lang="en-US" altLang="zh-TW" sz="1800" dirty="0">
                <a:effectLst/>
                <a:latin typeface="NimbusRomNo9L"/>
              </a:rPr>
              <a:t>You can keep this, it is ok. RPE is not about how good the results are. Don’t say weaker perf, say poorer performance of just “resulting in poor performance”</a:t>
            </a:r>
            <a:br>
              <a:rPr lang="en-US" altLang="zh-TW" sz="1800" dirty="0">
                <a:effectLst/>
                <a:latin typeface="NimbusRomNo9L"/>
              </a:rPr>
            </a:br>
            <a:r>
              <a:rPr lang="en-US" altLang="zh-TW" sz="1800" dirty="0">
                <a:effectLst/>
                <a:latin typeface="NimbusRomNo9L"/>
              </a:rPr>
              <a:t>let us focus on one individual workload as example</a:t>
            </a:r>
          </a:p>
          <a:p>
            <a:br>
              <a:rPr lang="en-US" altLang="zh-TW" sz="1800" dirty="0">
                <a:effectLst/>
                <a:latin typeface="NimbusRomNo9L"/>
              </a:rPr>
            </a:br>
            <a:r>
              <a:rPr lang="en-US" altLang="zh-TW" sz="1800" dirty="0">
                <a:effectLst/>
                <a:latin typeface="NimbusRomNo9L"/>
              </a:rPr>
              <a:t>Xu et al does not select the best pair since it selects a batch 2 workload to collocate with, which can impact the performance more in small throughput case , like vit-b2-inf</a:t>
            </a:r>
            <a:br>
              <a:rPr lang="en-US" altLang="zh-TW" sz="1800" dirty="0">
                <a:effectLst/>
                <a:latin typeface="NimbusRomNo9L"/>
              </a:rPr>
            </a:br>
            <a:br>
              <a:rPr lang="en-US" altLang="zh-TW" sz="1800" dirty="0">
                <a:effectLst/>
                <a:latin typeface="NimbusRomNo9L"/>
              </a:rPr>
            </a:br>
            <a:r>
              <a:rPr lang="en-US" altLang="zh-TW" sz="1800" dirty="0">
                <a:effectLst/>
                <a:latin typeface="NimbusRomNo9L"/>
              </a:rPr>
              <a:t>In</a:t>
            </a:r>
            <a:r>
              <a:rPr lang="zh-TW" altLang="en-US" sz="1800" dirty="0">
                <a:effectLst/>
                <a:latin typeface="NimbusRomNo9L"/>
              </a:rPr>
              <a:t> </a:t>
            </a:r>
            <a:r>
              <a:rPr lang="en-US" altLang="zh-TW" sz="1800" dirty="0">
                <a:effectLst/>
                <a:latin typeface="NimbusRomNo9L"/>
              </a:rPr>
              <a:t>Vitb2-inf</a:t>
            </a:r>
            <a:r>
              <a:rPr lang="zh-TW" altLang="en-US" sz="1800" dirty="0">
                <a:effectLst/>
                <a:latin typeface="NimbusRomNo9L"/>
              </a:rPr>
              <a:t> </a:t>
            </a:r>
            <a:r>
              <a:rPr lang="en-US" altLang="zh-TW" sz="1800" dirty="0">
                <a:effectLst/>
                <a:latin typeface="NimbusRomNo9L"/>
              </a:rPr>
              <a:t>case,</a:t>
            </a:r>
            <a:r>
              <a:rPr lang="zh-TW" altLang="en-US" sz="1800" dirty="0">
                <a:effectLst/>
                <a:latin typeface="NimbusRomNo9L"/>
              </a:rPr>
              <a:t> </a:t>
            </a:r>
            <a:r>
              <a:rPr lang="en-US" sz="1800" dirty="0">
                <a:effectLst/>
                <a:latin typeface="NimbusRomNo9L"/>
              </a:rPr>
              <a:t>Xu et al. consistently selects </a:t>
            </a:r>
            <a:r>
              <a:rPr lang="en-US" altLang="zh-TW" sz="1800" dirty="0">
                <a:effectLst/>
                <a:latin typeface="NimbusRomNo9L"/>
              </a:rPr>
              <a:t>another</a:t>
            </a:r>
            <a:r>
              <a:rPr lang="zh-TW" altLang="en-US" sz="1800" dirty="0">
                <a:effectLst/>
                <a:latin typeface="NimbusRomNo9L"/>
              </a:rPr>
              <a:t> </a:t>
            </a:r>
            <a:r>
              <a:rPr lang="en-US" sz="1800" dirty="0">
                <a:effectLst/>
                <a:latin typeface="NimbusRomNo9L"/>
              </a:rPr>
              <a:t>ViT_b2-inf as the colocation candidate due to its low SM and MEM usage, underestimating the throughput benefits of larger batch sizes, and thus fails to choose the optimal ViT_inf-b16 colocation candida </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33</a:t>
            </a:fld>
            <a:endParaRPr lang="en-US"/>
          </a:p>
        </p:txBody>
      </p:sp>
    </p:spTree>
    <p:extLst>
      <p:ext uri="{BB962C8B-B14F-4D97-AF65-F5344CB8AC3E}">
        <p14:creationId xmlns:p14="http://schemas.microsoft.com/office/powerpoint/2010/main" val="2889291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0" i="0" u="none" strike="noStrike" dirty="0">
                <a:solidFill>
                  <a:srgbClr val="3E555E"/>
                </a:solidFill>
                <a:effectLst/>
                <a:latin typeface="Messina Sans"/>
              </a:rPr>
              <a:t>Ｄ</a:t>
            </a:r>
            <a:r>
              <a:rPr lang="en-US" altLang="zh-TW" b="0" i="0" u="none" strike="noStrike" dirty="0" err="1">
                <a:solidFill>
                  <a:srgbClr val="3E555E"/>
                </a:solidFill>
                <a:effectLst/>
                <a:latin typeface="Messina Sans"/>
              </a:rPr>
              <a:t>emand</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for</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GPU</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is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booming</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thanks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to</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the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need</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for</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LLM</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and</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AI</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applications.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Despite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the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increasing</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demands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Cloud</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providers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have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failed</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to</a:t>
            </a:r>
            <a:r>
              <a:rPr lang="zh-TW" altLang="en-US" b="0" i="0" u="none" strike="noStrike" dirty="0">
                <a:solidFill>
                  <a:srgbClr val="3E555E"/>
                </a:solidFill>
                <a:effectLst/>
                <a:latin typeface="Messina Sans"/>
              </a:rPr>
              <a:t> </a:t>
            </a:r>
            <a:r>
              <a:rPr lang="en-US" altLang="zh-TW" b="0" i="0" u="none" strike="noStrike" dirty="0" err="1">
                <a:solidFill>
                  <a:srgbClr val="3E555E"/>
                </a:solidFill>
                <a:effectLst/>
                <a:latin typeface="Messina Sans"/>
              </a:rPr>
              <a:t>fullly</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utilize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their</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GPUs.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Therefore,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how</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to</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increase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GPU</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utilization</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has</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become</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an</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important</a:t>
            </a:r>
            <a:r>
              <a:rPr lang="zh-TW" altLang="en-US" b="0" i="0" u="none" strike="noStrike" dirty="0">
                <a:solidFill>
                  <a:srgbClr val="3E555E"/>
                </a:solidFill>
                <a:effectLst/>
                <a:latin typeface="Messina Sans"/>
              </a:rPr>
              <a:t> </a:t>
            </a:r>
            <a:r>
              <a:rPr lang="en-US" altLang="zh-TW" b="0" i="0" u="none" strike="noStrike" dirty="0">
                <a:solidFill>
                  <a:srgbClr val="3E555E"/>
                </a:solidFill>
                <a:effectLst/>
                <a:latin typeface="Messina Sans"/>
              </a:rPr>
              <a:t>issue</a:t>
            </a:r>
            <a:br>
              <a:rPr lang="en-US" altLang="zh-TW" b="0" i="0" u="none" strike="noStrike" dirty="0">
                <a:solidFill>
                  <a:srgbClr val="3E555E"/>
                </a:solidFill>
                <a:effectLst/>
                <a:latin typeface="Messina Sans"/>
              </a:rPr>
            </a:br>
            <a:r>
              <a:rPr lang="en-US" altLang="zh-TW" b="0" i="0" u="none" strike="noStrike" dirty="0">
                <a:solidFill>
                  <a:srgbClr val="3E555E"/>
                </a:solidFill>
                <a:effectLst/>
                <a:latin typeface="Messina Sans"/>
              </a:rPr>
              <a:t>first, </a:t>
            </a:r>
            <a:r>
              <a:rPr lang="en-US" b="0" i="0" u="none" strike="noStrike" dirty="0">
                <a:solidFill>
                  <a:srgbClr val="000000"/>
                </a:solidFill>
                <a:effectLst/>
                <a:latin typeface="Arimo"/>
              </a:rPr>
              <a:t>DL jobs are diverse. lightweight jobs</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can</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not</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fully</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use</a:t>
            </a:r>
            <a:r>
              <a:rPr lang="zh-TW" altLang="en-US" b="0" i="0" u="none" strike="noStrike" dirty="0">
                <a:solidFill>
                  <a:srgbClr val="000000"/>
                </a:solidFill>
                <a:effectLst/>
                <a:latin typeface="Arimo"/>
              </a:rPr>
              <a:t> </a:t>
            </a:r>
            <a:r>
              <a:rPr lang="en-US" b="0" i="0" u="none" strike="noStrike" dirty="0">
                <a:solidFill>
                  <a:srgbClr val="000000"/>
                </a:solidFill>
                <a:effectLst/>
                <a:latin typeface="Arimo"/>
              </a:rPr>
              <a:t>powerful datacenter-grade GPU</a:t>
            </a:r>
            <a:r>
              <a:rPr lang="en-US" altLang="zh-TW" b="0" i="0" u="none" strike="noStrike" dirty="0">
                <a:solidFill>
                  <a:srgbClr val="000000"/>
                </a:solidFill>
                <a:effectLst/>
                <a:latin typeface="Arimo"/>
              </a:rPr>
              <a:t>s</a:t>
            </a:r>
            <a:r>
              <a:rPr lang="zh-TW" altLang="en-US" b="0" i="0" u="none" strike="noStrike" dirty="0">
                <a:solidFill>
                  <a:srgbClr val="000000"/>
                </a:solidFill>
                <a:effectLst/>
                <a:latin typeface="Arimo"/>
              </a:rPr>
              <a:t> </a:t>
            </a:r>
            <a:br>
              <a:rPr lang="en-US" b="0" i="0" u="none" strike="noStrike" dirty="0">
                <a:solidFill>
                  <a:srgbClr val="000000"/>
                </a:solidFill>
                <a:effectLst/>
                <a:latin typeface="Arimo"/>
              </a:rPr>
            </a:br>
            <a:r>
              <a:rPr lang="en-US" altLang="zh-TW" b="0" i="0" u="none" strike="noStrike" dirty="0">
                <a:solidFill>
                  <a:srgbClr val="313437"/>
                </a:solidFill>
                <a:effectLst/>
                <a:latin typeface="museo-sans"/>
              </a:rPr>
              <a:t>Second, by nature, </a:t>
            </a:r>
            <a:r>
              <a:rPr lang="en-US" altLang="zh-TW" b="0" i="0" u="none" strike="noStrike" dirty="0">
                <a:solidFill>
                  <a:srgbClr val="000000"/>
                </a:solidFill>
                <a:effectLst/>
                <a:latin typeface="Arimo"/>
              </a:rPr>
              <a:t>Cloud providers </a:t>
            </a:r>
            <a:r>
              <a:rPr lang="en-US" b="0" i="0" u="none" strike="noStrike" dirty="0">
                <a:solidFill>
                  <a:srgbClr val="000000"/>
                </a:solidFill>
                <a:effectLst/>
                <a:latin typeface="Arimo"/>
              </a:rPr>
              <a:t>provision far more capacity than they expect to sell</a:t>
            </a:r>
            <a:r>
              <a:rPr lang="en-US" altLang="zh-TW" b="0" i="0" u="none" strike="noStrike" dirty="0">
                <a:solidFill>
                  <a:srgbClr val="000000"/>
                </a:solidFill>
                <a:effectLst/>
                <a:latin typeface="Arimo"/>
              </a:rPr>
              <a:t>.</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This is </a:t>
            </a:r>
            <a:r>
              <a:rPr lang="en-US" altLang="zh-TW" b="0" i="0" u="none" strike="noStrike" dirty="0" err="1">
                <a:solidFill>
                  <a:srgbClr val="000000"/>
                </a:solidFill>
                <a:effectLst/>
                <a:latin typeface="Arimo"/>
              </a:rPr>
              <a:t>beacuse</a:t>
            </a:r>
            <a:r>
              <a:rPr lang="en-US" altLang="zh-TW" b="0" i="0" u="none" strike="noStrike" dirty="0">
                <a:solidFill>
                  <a:srgbClr val="000000"/>
                </a:solidFill>
                <a:effectLst/>
                <a:latin typeface="Arimo"/>
              </a:rPr>
              <a:t> </a:t>
            </a:r>
            <a:r>
              <a:rPr lang="en-US" b="0" i="0" u="none" strike="noStrike" dirty="0">
                <a:solidFill>
                  <a:srgbClr val="000000"/>
                </a:solidFill>
                <a:effectLst/>
                <a:latin typeface="Arimo"/>
              </a:rPr>
              <a:t>they have to plan for peak demand during rush hours</a:t>
            </a:r>
            <a:br>
              <a:rPr lang="en-US" b="0" i="0" u="none" strike="noStrike" dirty="0">
                <a:solidFill>
                  <a:srgbClr val="000000"/>
                </a:solidFill>
                <a:effectLst/>
                <a:latin typeface="Arimo"/>
              </a:rPr>
            </a:br>
            <a:r>
              <a:rPr lang="en-US" altLang="zh-TW" b="0" i="0" u="none" strike="noStrike" dirty="0">
                <a:solidFill>
                  <a:srgbClr val="000000"/>
                </a:solidFill>
                <a:effectLst/>
                <a:latin typeface="Arimo"/>
              </a:rPr>
              <a:t>So</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that</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leads</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to</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our</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question</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can</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we</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increase</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GPU</a:t>
            </a:r>
            <a:r>
              <a:rPr lang="zh-TW" altLang="en-US" b="0" i="0" u="none" strike="noStrike" dirty="0">
                <a:solidFill>
                  <a:srgbClr val="000000"/>
                </a:solidFill>
                <a:effectLst/>
                <a:latin typeface="Arimo"/>
              </a:rPr>
              <a:t> </a:t>
            </a:r>
            <a:r>
              <a:rPr lang="en-US" altLang="zh-TW" b="0" i="0" u="none" strike="noStrike" dirty="0">
                <a:solidFill>
                  <a:srgbClr val="000000"/>
                </a:solidFill>
                <a:effectLst/>
                <a:latin typeface="Arimo"/>
              </a:rPr>
              <a:t>utilization?</a:t>
            </a:r>
            <a:br>
              <a:rPr lang="en-US" altLang="zh-TW" b="0" i="0" u="none" strike="noStrike" dirty="0">
                <a:solidFill>
                  <a:srgbClr val="3E555E"/>
                </a:solidFill>
                <a:effectLst/>
                <a:latin typeface="Messina Sans"/>
              </a:rPr>
            </a:br>
            <a:br>
              <a:rPr lang="en-US" altLang="zh-TW" b="0" i="0" u="none" strike="noStrike" dirty="0">
                <a:solidFill>
                  <a:srgbClr val="3E555E"/>
                </a:solidFill>
                <a:effectLst/>
                <a:latin typeface="Messina Sans"/>
              </a:rPr>
            </a:br>
            <a:r>
              <a:rPr lang="en-US" b="0" i="0" u="none" strike="noStrike" dirty="0">
                <a:solidFill>
                  <a:srgbClr val="000000"/>
                </a:solidFill>
                <a:effectLst/>
                <a:latin typeface="Arimo"/>
              </a:rPr>
              <a:t>878,000 accelerators were responsible for turning out seven million GPU-hours of work, which the research outfit estimates adds up to roughly $5.8 billion in revenue spending.</a:t>
            </a:r>
            <a:br>
              <a:rPr lang="en-US" b="0" i="0" u="none" strike="noStrike" dirty="0">
                <a:solidFill>
                  <a:srgbClr val="3E555E"/>
                </a:solidFill>
                <a:effectLst/>
                <a:latin typeface="Messina Sans"/>
              </a:rPr>
            </a:br>
            <a:br>
              <a:rPr lang="en-US" b="0" i="0" u="none" strike="noStrike" dirty="0">
                <a:solidFill>
                  <a:srgbClr val="3E555E"/>
                </a:solidFill>
                <a:effectLst/>
                <a:latin typeface="Messina Sans"/>
              </a:rPr>
            </a:br>
            <a:r>
              <a:rPr lang="en-US" altLang="zh-TW" b="0" i="0" u="none" strike="noStrike" dirty="0">
                <a:solidFill>
                  <a:srgbClr val="3E555E"/>
                </a:solidFill>
                <a:effectLst/>
                <a:latin typeface="Messina Sans"/>
              </a:rPr>
              <a:t>Source</a:t>
            </a:r>
            <a:r>
              <a:rPr lang="zh-TW" altLang="en-US" b="0" i="0" u="none" strike="noStrike" dirty="0">
                <a:solidFill>
                  <a:srgbClr val="3E555E"/>
                </a:solidFill>
                <a:effectLst/>
                <a:latin typeface="Messina Sans"/>
              </a:rPr>
              <a:t> </a:t>
            </a:r>
            <a:br>
              <a:rPr lang="en-US" b="0" i="0" u="none" strike="noStrike" dirty="0">
                <a:solidFill>
                  <a:srgbClr val="3E555E"/>
                </a:solidFill>
                <a:effectLst/>
                <a:latin typeface="Messina Sans"/>
              </a:rPr>
            </a:br>
            <a:r>
              <a:rPr lang="en-US" b="0" i="0" u="none" strike="noStrike" dirty="0">
                <a:solidFill>
                  <a:srgbClr val="3E555E"/>
                </a:solidFill>
                <a:effectLst/>
                <a:latin typeface="Messina Sans"/>
              </a:rPr>
              <a:t>https://</a:t>
            </a:r>
            <a:r>
              <a:rPr lang="en-US" b="0" i="0" u="none" strike="noStrike" dirty="0" err="1">
                <a:solidFill>
                  <a:srgbClr val="3E555E"/>
                </a:solidFill>
                <a:effectLst/>
                <a:latin typeface="Messina Sans"/>
              </a:rPr>
              <a:t>www.theregister.com</a:t>
            </a:r>
            <a:r>
              <a:rPr lang="en-US" b="0" i="0" u="none" strike="noStrike" dirty="0">
                <a:solidFill>
                  <a:srgbClr val="3E555E"/>
                </a:solidFill>
                <a:effectLst/>
                <a:latin typeface="Messina Sans"/>
              </a:rPr>
              <a:t>/2024/01/15/</a:t>
            </a:r>
            <a:r>
              <a:rPr lang="en-US" b="0" i="0" u="none" strike="noStrike" dirty="0" err="1">
                <a:solidFill>
                  <a:srgbClr val="3E555E"/>
                </a:solidFill>
                <a:effectLst/>
                <a:latin typeface="Messina Sans"/>
              </a:rPr>
              <a:t>cloud_providers_gpu_analysis</a:t>
            </a:r>
            <a:r>
              <a:rPr lang="en-US" b="0" i="0" u="none" strike="noStrike" dirty="0">
                <a:solidFill>
                  <a:srgbClr val="3E555E"/>
                </a:solidFill>
                <a:effectLst/>
                <a:latin typeface="Messina Sans"/>
              </a:rPr>
              <a:t>/</a:t>
            </a:r>
            <a:br>
              <a:rPr lang="en-US" b="0" i="0" u="none" strike="noStrike" dirty="0">
                <a:solidFill>
                  <a:srgbClr val="3E555E"/>
                </a:solidFill>
                <a:effectLst/>
                <a:latin typeface="Messina Sans"/>
              </a:rPr>
            </a:br>
            <a:br>
              <a:rPr lang="en-US" b="0" i="0" u="none" strike="noStrike" dirty="0">
                <a:solidFill>
                  <a:srgbClr val="3E555E"/>
                </a:solidFill>
                <a:effectLst/>
                <a:latin typeface="Messina Sans"/>
              </a:rPr>
            </a:br>
            <a:br>
              <a:rPr lang="en-US" dirty="0"/>
            </a:br>
            <a:r>
              <a:rPr lang="en-US" dirty="0"/>
              <a:t>https://</a:t>
            </a:r>
            <a:r>
              <a:rPr lang="en-US" dirty="0" err="1"/>
              <a:t>www.theregister.com</a:t>
            </a:r>
            <a:r>
              <a:rPr lang="en-US" dirty="0"/>
              <a:t>/2024/01/15/</a:t>
            </a:r>
            <a:r>
              <a:rPr lang="en-US" dirty="0" err="1"/>
              <a:t>cloud_providers_gpu_analysis</a:t>
            </a:r>
            <a:r>
              <a:rPr lang="en-US" dirty="0"/>
              <a:t>/</a:t>
            </a:r>
            <a:br>
              <a:rPr lang="en-US" dirty="0"/>
            </a:br>
            <a:r>
              <a:rPr lang="en-US" dirty="0"/>
              <a:t>https://</a:t>
            </a:r>
            <a:r>
              <a:rPr lang="en-US" dirty="0" err="1"/>
              <a:t>epochai.org</a:t>
            </a:r>
            <a:r>
              <a:rPr lang="en-US" dirty="0"/>
              <a:t>/blog/trends-in-</a:t>
            </a:r>
            <a:r>
              <a:rPr lang="en-US" dirty="0" err="1"/>
              <a:t>gpu</a:t>
            </a:r>
            <a:r>
              <a:rPr lang="en-US" dirty="0"/>
              <a:t>-price-performance</a:t>
            </a:r>
            <a:br>
              <a:rPr lang="en-US" dirty="0"/>
            </a:br>
            <a:br>
              <a:rPr lang="en-US" dirty="0"/>
            </a:br>
            <a:r>
              <a:rPr lang="en-US" dirty="0"/>
              <a:t>1. GPU capacity increases  2x (Nvidia device) </a:t>
            </a:r>
          </a:p>
          <a:p>
            <a:r>
              <a:rPr lang="en-US" dirty="0"/>
              <a:t>Option 2.  remove left part </a:t>
            </a:r>
            <a:br>
              <a:rPr lang="en-US" dirty="0"/>
            </a:br>
            <a:r>
              <a:rPr lang="en-US" dirty="0"/>
              <a:t>3. change title  to encapsulate both msg</a:t>
            </a:r>
            <a:br>
              <a:rPr lang="en-US" dirty="0"/>
            </a:br>
            <a:r>
              <a:rPr lang="en-US" dirty="0"/>
              <a:t>4. why data center is underutilized? List enterprise if not complicated  solutions </a:t>
            </a:r>
            <a:br>
              <a:rPr lang="en-US" dirty="0"/>
            </a:br>
            <a:br>
              <a:rPr lang="en-US" dirty="0"/>
            </a:br>
            <a:r>
              <a:rPr lang="en-US" dirty="0"/>
              <a:t>https://</a:t>
            </a:r>
            <a:r>
              <a:rPr lang="en-US" dirty="0" err="1"/>
              <a:t>www.linkedin.com</a:t>
            </a:r>
            <a:r>
              <a:rPr lang="en-US" dirty="0"/>
              <a:t>/posts/haiyongw_the-1000-times-increase-in-nvidia-gpu-performance-activity-7110666027297869826-LIMv/#:~:text=10mo-,The%201000%20times%20increase%20in%20Nvidia%20GPU%20performance%20(FLOPs%20to,)%20and%20sparsity%20(2x).</a:t>
            </a:r>
            <a:br>
              <a:rPr lang="en-US" dirty="0"/>
            </a:br>
            <a:br>
              <a:rPr lang="en-US" dirty="0"/>
            </a:br>
            <a:br>
              <a:rPr lang="en-US" dirty="0"/>
            </a:b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a:t>
            </a:fld>
            <a:endParaRPr lang="en-US"/>
          </a:p>
        </p:txBody>
      </p:sp>
    </p:spTree>
    <p:extLst>
      <p:ext uri="{BB962C8B-B14F-4D97-AF65-F5344CB8AC3E}">
        <p14:creationId xmlns:p14="http://schemas.microsoft.com/office/powerpoint/2010/main" val="3634680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accuracy better than previous slides? (</a:t>
            </a:r>
            <a:r>
              <a:rPr lang="en-US" altLang="zh-TW" dirty="0"/>
              <a:t>we</a:t>
            </a:r>
            <a:r>
              <a:rPr lang="zh-TW" altLang="en-US" dirty="0"/>
              <a:t> </a:t>
            </a:r>
            <a:r>
              <a:rPr lang="en-US" altLang="zh-TW" dirty="0"/>
              <a:t>have</a:t>
            </a:r>
            <a:r>
              <a:rPr lang="zh-TW" altLang="en-US" dirty="0"/>
              <a:t> </a:t>
            </a:r>
            <a:r>
              <a:rPr lang="en-US" altLang="zh-TW" dirty="0"/>
              <a:t>included</a:t>
            </a:r>
            <a:r>
              <a:rPr lang="zh-TW" altLang="en-US" dirty="0"/>
              <a:t> </a:t>
            </a:r>
            <a:r>
              <a:rPr lang="en-US" altLang="zh-TW" dirty="0"/>
              <a:t>all</a:t>
            </a:r>
            <a:r>
              <a:rPr lang="zh-TW" altLang="en-US" dirty="0"/>
              <a:t> </a:t>
            </a:r>
            <a:r>
              <a:rPr lang="en-US" altLang="zh-TW" dirty="0"/>
              <a:t>other</a:t>
            </a:r>
            <a:r>
              <a:rPr lang="zh-TW" altLang="en-US" dirty="0"/>
              <a:t> </a:t>
            </a:r>
            <a:r>
              <a:rPr lang="en-US" altLang="zh-TW" dirty="0"/>
              <a:t>workloads</a:t>
            </a:r>
            <a:r>
              <a:rPr lang="zh-TW" altLang="en-US" dirty="0"/>
              <a:t> </a:t>
            </a:r>
            <a:r>
              <a:rPr lang="en-US" altLang="zh-TW" dirty="0"/>
              <a:t>as</a:t>
            </a:r>
            <a:r>
              <a:rPr lang="zh-TW" altLang="en-US" dirty="0"/>
              <a:t> </a:t>
            </a:r>
            <a:r>
              <a:rPr lang="en-US" altLang="zh-TW" dirty="0"/>
              <a:t>training</a:t>
            </a:r>
            <a:r>
              <a:rPr lang="zh-TW" altLang="en-US" dirty="0"/>
              <a:t> </a:t>
            </a:r>
            <a:r>
              <a:rPr lang="en-US" altLang="zh-TW" dirty="0"/>
              <a:t>set</a:t>
            </a:r>
            <a:r>
              <a:rPr lang="zh-TW" altLang="en-US" dirty="0"/>
              <a:t> </a:t>
            </a:r>
            <a:r>
              <a:rPr lang="en-US" altLang="zh-TW" dirty="0"/>
              <a:t>each</a:t>
            </a:r>
            <a:r>
              <a:rPr lang="zh-TW" altLang="en-US" dirty="0"/>
              <a:t> </a:t>
            </a:r>
            <a:r>
              <a:rPr lang="en-US" altLang="zh-TW" dirty="0"/>
              <a:t>time,</a:t>
            </a:r>
            <a:r>
              <a:rPr lang="zh-TW" altLang="en-US" dirty="0"/>
              <a:t> </a:t>
            </a:r>
            <a:r>
              <a:rPr lang="en-US" altLang="zh-TW" dirty="0"/>
              <a:t>so</a:t>
            </a:r>
            <a:r>
              <a:rPr lang="zh-TW" altLang="en-US" dirty="0"/>
              <a:t> </a:t>
            </a:r>
            <a:r>
              <a:rPr lang="en-US" altLang="zh-TW" dirty="0"/>
              <a:t>training</a:t>
            </a:r>
            <a:r>
              <a:rPr lang="zh-TW" altLang="en-US" dirty="0"/>
              <a:t> </a:t>
            </a:r>
            <a:r>
              <a:rPr lang="en-US" altLang="zh-TW" dirty="0"/>
              <a:t>set</a:t>
            </a:r>
            <a:r>
              <a:rPr lang="zh-TW" altLang="en-US" dirty="0"/>
              <a:t> </a:t>
            </a:r>
            <a:r>
              <a:rPr lang="en-US" altLang="zh-TW" dirty="0"/>
              <a:t>is</a:t>
            </a:r>
            <a:r>
              <a:rPr lang="zh-TW" altLang="en-US" dirty="0"/>
              <a:t> </a:t>
            </a:r>
            <a:r>
              <a:rPr lang="en-US" altLang="zh-TW" dirty="0"/>
              <a:t>huge</a:t>
            </a:r>
            <a:r>
              <a:rPr lang="zh-TW" altLang="en-US" dirty="0"/>
              <a:t> </a:t>
            </a:r>
            <a:r>
              <a:rPr lang="en-US" altLang="zh-TW" dirty="0"/>
              <a:t>(560</a:t>
            </a:r>
            <a:r>
              <a:rPr lang="zh-TW" altLang="en-US" dirty="0"/>
              <a:t> </a:t>
            </a:r>
            <a:r>
              <a:rPr lang="en-US" altLang="zh-TW" dirty="0"/>
              <a:t>–</a:t>
            </a:r>
            <a:r>
              <a:rPr lang="zh-TW" altLang="en-US" dirty="0"/>
              <a:t> </a:t>
            </a:r>
            <a:r>
              <a:rPr lang="en-US" altLang="zh-TW" dirty="0"/>
              <a:t>30</a:t>
            </a:r>
            <a:r>
              <a:rPr lang="zh-TW" altLang="en-US" dirty="0"/>
              <a:t> </a:t>
            </a:r>
            <a:r>
              <a:rPr lang="en-US" altLang="zh-TW" dirty="0"/>
              <a:t>as</a:t>
            </a:r>
            <a:r>
              <a:rPr lang="zh-TW" altLang="en-US" dirty="0"/>
              <a:t> </a:t>
            </a:r>
            <a:r>
              <a:rPr lang="en-US" altLang="zh-TW" dirty="0"/>
              <a:t>target,</a:t>
            </a:r>
            <a:r>
              <a:rPr lang="zh-TW" altLang="en-US" dirty="0"/>
              <a:t> </a:t>
            </a:r>
            <a:r>
              <a:rPr lang="en-US" altLang="zh-TW" dirty="0"/>
              <a:t>530)</a:t>
            </a:r>
            <a:r>
              <a:rPr lang="zh-TW" altLang="en-US" dirty="0"/>
              <a:t> </a:t>
            </a:r>
            <a:br>
              <a:rPr lang="en-US" dirty="0"/>
            </a:br>
            <a:r>
              <a:rPr lang="en-US" dirty="0"/>
              <a:t>Again, explain what you did here. From a set of workloads, are you saying this is the </a:t>
            </a:r>
            <a:r>
              <a:rPr lang="en-US" dirty="0" err="1"/>
              <a:t>xput</a:t>
            </a:r>
            <a:r>
              <a:rPr lang="en-US" dirty="0"/>
              <a:t> if KACE picks 3? Or given 1 fixed workload, KACE picks 2 more?</a:t>
            </a:r>
          </a:p>
          <a:p>
            <a:r>
              <a:rPr lang="en-US" dirty="0"/>
              <a:t>These are preliminary numbers that we are still exploring metrics </a:t>
            </a:r>
            <a:br>
              <a:rPr lang="en-US" dirty="0"/>
            </a:br>
            <a:r>
              <a:rPr lang="en-US" dirty="0"/>
              <a:t>why throughput metrics</a:t>
            </a:r>
            <a:br>
              <a:rPr lang="en-US" dirty="0"/>
            </a:br>
            <a:r>
              <a:rPr lang="en-US" dirty="0"/>
              <a:t>Throughput may not be sufficient enough to </a:t>
            </a:r>
            <a:r>
              <a:rPr lang="en-US" dirty="0" err="1"/>
              <a:t>evalute</a:t>
            </a:r>
            <a:r>
              <a:rPr lang="en-US" dirty="0"/>
              <a:t> multiple workload</a:t>
            </a:r>
          </a:p>
        </p:txBody>
      </p:sp>
      <p:sp>
        <p:nvSpPr>
          <p:cNvPr id="4" name="Slide Number Placeholder 3"/>
          <p:cNvSpPr>
            <a:spLocks noGrp="1"/>
          </p:cNvSpPr>
          <p:nvPr>
            <p:ph type="sldNum" sz="quarter" idx="5"/>
          </p:nvPr>
        </p:nvSpPr>
        <p:spPr/>
        <p:txBody>
          <a:bodyPr/>
          <a:lstStyle/>
          <a:p>
            <a:fld id="{7E4D2499-5C85-694F-A246-1EAE57D3174C}" type="slidenum">
              <a:rPr lang="en-US" smtClean="0"/>
              <a:t>34</a:t>
            </a:fld>
            <a:endParaRPr lang="en-US"/>
          </a:p>
        </p:txBody>
      </p:sp>
    </p:spTree>
    <p:extLst>
      <p:ext uri="{BB962C8B-B14F-4D97-AF65-F5344CB8AC3E}">
        <p14:creationId xmlns:p14="http://schemas.microsoft.com/office/powerpoint/2010/main" val="1035185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83838"/>
                </a:solidFill>
                <a:effectLst/>
                <a:latin typeface="Mulish"/>
              </a:rPr>
              <a:t>Registers are fast on-chip memories that are used to store operands for the operations executed by the computing cores.</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37</a:t>
            </a:fld>
            <a:endParaRPr lang="en-US"/>
          </a:p>
        </p:txBody>
      </p:sp>
    </p:spTree>
    <p:extLst>
      <p:ext uri="{BB962C8B-B14F-4D97-AF65-F5344CB8AC3E}">
        <p14:creationId xmlns:p14="http://schemas.microsoft.com/office/powerpoint/2010/main" val="1625565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Move this to system design </a:t>
            </a:r>
            <a:br>
              <a:rPr lang="en-US" sz="1800" dirty="0">
                <a:effectLst/>
                <a:latin typeface="NimbusRomNo9L"/>
              </a:rPr>
            </a:br>
            <a:r>
              <a:rPr lang="en-US" sz="1800" dirty="0">
                <a:effectLst/>
                <a:latin typeface="NimbusRomNo9L"/>
              </a:rPr>
              <a:t>GPU metrics - </a:t>
            </a:r>
            <a:br>
              <a:rPr lang="en-US" sz="1800" dirty="0">
                <a:effectLst/>
                <a:latin typeface="NimbusRomNo9L"/>
              </a:rPr>
            </a:br>
            <a:r>
              <a:rPr lang="en-US" sz="1800" dirty="0">
                <a:effectLst/>
                <a:latin typeface="NimbusRomNo9L"/>
              </a:rPr>
              <a:t>SM busy rate. This metric represents the percentage of time over the past sample period during which one or more kernels were executed on the GPU, often referred to as GPU utilization.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800" dirty="0">
                <a:effectLst/>
                <a:latin typeface="NimbusRomNo9L"/>
              </a:rPr>
              <a:t>Mem</a:t>
            </a:r>
            <a:r>
              <a:rPr lang="zh-TW" altLang="en-US" sz="1800" dirty="0">
                <a:effectLst/>
                <a:latin typeface="NimbusRomNo9L"/>
              </a:rPr>
              <a:t> </a:t>
            </a:r>
            <a:r>
              <a:rPr lang="en-US" altLang="zh-TW" sz="1800" dirty="0">
                <a:effectLst/>
                <a:latin typeface="NimbusRomNo9L"/>
              </a:rPr>
              <a:t>busy</a:t>
            </a:r>
            <a:r>
              <a:rPr lang="zh-TW" altLang="en-US" sz="1800" dirty="0">
                <a:effectLst/>
                <a:latin typeface="NimbusRomNo9L"/>
              </a:rPr>
              <a:t> </a:t>
            </a:r>
            <a:r>
              <a:rPr lang="en-US" altLang="zh-TW" sz="1800" dirty="0">
                <a:effectLst/>
                <a:latin typeface="NimbusRomNo9L"/>
              </a:rPr>
              <a:t>rate</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sz="1800" dirty="0">
                <a:effectLst/>
                <a:latin typeface="NimbusRomNo9L"/>
              </a:rPr>
              <a:t>This metric indicates the percentage of time over the past sample period during which device memory was being read or written, often referred to as GPU memory utilization. </a:t>
            </a:r>
            <a:endParaRPr lang="en-US" sz="28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NimbusRomNo9L"/>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0" dirty="0">
                <a:effectLst/>
                <a:latin typeface="NimbusRomNo9L"/>
              </a:rPr>
              <a:t>Shared Memory </a:t>
            </a:r>
            <a:r>
              <a:rPr lang="en-US" sz="1800" dirty="0">
                <a:effectLst/>
                <a:latin typeface="NimbusRomNo9L"/>
              </a:rPr>
              <a:t>- Shared GPU memory is a type of virtual RAM reserved from the actual RAM of the computer itself. Shared memory is a partition of RAM that connects to the GPU using PCIe connectors, thus the speed is slower than GPU device memory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br>
              <a:rPr lang="en-US" sz="1800" dirty="0">
                <a:effectLst/>
                <a:latin typeface="NimbusRomNo9L"/>
              </a:rPr>
            </a:br>
            <a:br>
              <a:rPr lang="en-US" sz="1800" dirty="0">
                <a:effectLst/>
                <a:latin typeface="NimbusRomNo9L"/>
              </a:rPr>
            </a:b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38</a:t>
            </a:fld>
            <a:endParaRPr lang="en-US"/>
          </a:p>
        </p:txBody>
      </p:sp>
    </p:spTree>
    <p:extLst>
      <p:ext uri="{BB962C8B-B14F-4D97-AF65-F5344CB8AC3E}">
        <p14:creationId xmlns:p14="http://schemas.microsoft.com/office/powerpoint/2010/main" val="1610125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go away</a:t>
            </a:r>
          </a:p>
        </p:txBody>
      </p:sp>
      <p:sp>
        <p:nvSpPr>
          <p:cNvPr id="4" name="Slide Number Placeholder 3"/>
          <p:cNvSpPr>
            <a:spLocks noGrp="1"/>
          </p:cNvSpPr>
          <p:nvPr>
            <p:ph type="sldNum" sz="quarter" idx="5"/>
          </p:nvPr>
        </p:nvSpPr>
        <p:spPr/>
        <p:txBody>
          <a:bodyPr/>
          <a:lstStyle/>
          <a:p>
            <a:fld id="{7E4D2499-5C85-694F-A246-1EAE57D3174C}" type="slidenum">
              <a:rPr lang="en-US" smtClean="0"/>
              <a:t>39</a:t>
            </a:fld>
            <a:endParaRPr lang="en-US"/>
          </a:p>
        </p:txBody>
      </p:sp>
    </p:spTree>
    <p:extLst>
      <p:ext uri="{BB962C8B-B14F-4D97-AF65-F5344CB8AC3E}">
        <p14:creationId xmlns:p14="http://schemas.microsoft.com/office/powerpoint/2010/main" val="14887944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Antman - </a:t>
            </a:r>
            <a:r>
              <a:rPr lang="en-US" sz="1800" dirty="0">
                <a:effectLst/>
                <a:latin typeface="NimbusRomNo9L"/>
              </a:rPr>
              <a:t>shares more workloads by swapping cached memory of temporary outputs (data preprocessing, intermediate layer outputs) to host memory at each iteration. Both </a:t>
            </a:r>
            <a:r>
              <a:rPr lang="en-US" sz="1800" dirty="0" err="1">
                <a:effectLst/>
                <a:latin typeface="NimbusRomNo9L"/>
              </a:rPr>
              <a:t>antman</a:t>
            </a:r>
            <a:r>
              <a:rPr lang="en-US" sz="1800" dirty="0">
                <a:effectLst/>
                <a:latin typeface="NimbusRomNo9L"/>
              </a:rPr>
              <a:t> and </a:t>
            </a:r>
            <a:r>
              <a:rPr lang="en-US" sz="1800" dirty="0" err="1">
                <a:effectLst/>
                <a:latin typeface="NimbusRomNo9L"/>
              </a:rPr>
              <a:t>gandiva</a:t>
            </a:r>
            <a:r>
              <a:rPr lang="en-US" sz="1800" dirty="0">
                <a:effectLst/>
                <a:latin typeface="NimbusRomNo9L"/>
              </a:rPr>
              <a:t> are training specific since they  leverage training periodic pattern to reduce memory bursts </a:t>
            </a:r>
            <a:br>
              <a:rPr lang="en-US" dirty="0"/>
            </a:br>
            <a:r>
              <a:rPr lang="en-US" dirty="0"/>
              <a:t>Scheduling workload-level  iteration level </a:t>
            </a:r>
            <a:br>
              <a:rPr lang="en-US" dirty="0"/>
            </a:br>
            <a:r>
              <a:rPr lang="en-US" dirty="0"/>
              <a:t>WE could see that temporal sharing </a:t>
            </a:r>
            <a:r>
              <a:rPr lang="en-US" b="0" i="0" dirty="0">
                <a:solidFill>
                  <a:srgbClr val="000000"/>
                </a:solidFill>
                <a:effectLst/>
                <a:latin typeface="Poppins" panose="020B0604020202020204" pitchFamily="34" charset="0"/>
              </a:rPr>
              <a:t>is  easier to adopt for temporal-</a:t>
            </a:r>
            <a:r>
              <a:rPr lang="en-US" b="0" i="0" dirty="0" err="1">
                <a:solidFill>
                  <a:srgbClr val="000000"/>
                </a:solidFill>
                <a:effectLst/>
                <a:latin typeface="Poppins" panose="020B0604020202020204" pitchFamily="34" charset="0"/>
              </a:rPr>
              <a:t>sharings</a:t>
            </a:r>
            <a:r>
              <a:rPr lang="en-US" b="0" i="0" dirty="0">
                <a:solidFill>
                  <a:srgbClr val="000000"/>
                </a:solidFill>
                <a:effectLst/>
                <a:latin typeface="Poppins" panose="020B0604020202020204" pitchFamily="34" charset="0"/>
              </a:rPr>
              <a:t> since it is </a:t>
            </a:r>
            <a:r>
              <a:rPr lang="en-US" b="1" i="0" dirty="0">
                <a:solidFill>
                  <a:srgbClr val="000000"/>
                </a:solidFill>
                <a:effectLst/>
                <a:latin typeface="Poppins" panose="020B0604020202020204" pitchFamily="34" charset="0"/>
              </a:rPr>
              <a:t>inherently flexible</a:t>
            </a:r>
            <a:r>
              <a:rPr lang="en-US" b="0" i="0" dirty="0">
                <a:solidFill>
                  <a:srgbClr val="000000"/>
                </a:solidFill>
                <a:effectLst/>
                <a:latin typeface="Poppins" panose="020B0604020202020204" pitchFamily="34" charset="0"/>
              </a:rPr>
              <a:t> as the entirety of GPU CUDA and memory resources are being transferred from one process to the next</a:t>
            </a:r>
            <a:br>
              <a:rPr lang="en-US" dirty="0"/>
            </a:br>
            <a:br>
              <a:rPr lang="en-US" dirty="0"/>
            </a:br>
            <a:r>
              <a:rPr lang="en-US" dirty="0"/>
              <a:t>Overall , temporal sharing allow modification on </a:t>
            </a:r>
            <a:r>
              <a:rPr lang="en-US" dirty="0" err="1"/>
              <a:t>traning</a:t>
            </a:r>
            <a:r>
              <a:rPr lang="en-US" dirty="0"/>
              <a:t>-specific </a:t>
            </a:r>
            <a:r>
              <a:rPr lang="en-US" dirty="0" err="1"/>
              <a:t>secheduling</a:t>
            </a:r>
            <a:r>
              <a:rPr lang="en-US" dirty="0"/>
              <a:t> </a:t>
            </a:r>
            <a:r>
              <a:rPr lang="en-US" dirty="0" err="1"/>
              <a:t>iper</a:t>
            </a:r>
            <a:r>
              <a:rPr lang="en-US" dirty="0"/>
              <a:t> iteration without strong hardware support. </a:t>
            </a:r>
            <a:r>
              <a:rPr lang="en-US" dirty="0" err="1"/>
              <a:t>Scheudling</a:t>
            </a:r>
            <a:r>
              <a:rPr lang="en-US" dirty="0"/>
              <a:t> on workload kernel levels have their challenges</a:t>
            </a:r>
            <a:br>
              <a:rPr lang="en-US" dirty="0"/>
            </a:br>
            <a:r>
              <a:rPr lang="en-US" dirty="0"/>
              <a:t>temp </a:t>
            </a:r>
            <a:r>
              <a:rPr lang="en-US" sz="1200" dirty="0">
                <a:effectLst/>
                <a:latin typeface="NimbusRomNo9L"/>
              </a:rPr>
              <a:t>outputs (data preprocessing, intermediate layer outputs) </a:t>
            </a:r>
            <a:br>
              <a:rPr lang="en-US" sz="1200" dirty="0">
                <a:effectLst/>
                <a:latin typeface="NimbusRomNo9L"/>
              </a:rPr>
            </a:br>
            <a:br>
              <a:rPr lang="en-US" sz="1200" dirty="0">
                <a:effectLst/>
                <a:latin typeface="NimbusRomNo9L"/>
              </a:rPr>
            </a:b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40</a:t>
            </a:fld>
            <a:endParaRPr lang="en-US"/>
          </a:p>
        </p:txBody>
      </p:sp>
    </p:spTree>
    <p:extLst>
      <p:ext uri="{BB962C8B-B14F-4D97-AF65-F5344CB8AC3E}">
        <p14:creationId xmlns:p14="http://schemas.microsoft.com/office/powerpoint/2010/main" val="423644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Dynamic resource allocation  and  </a:t>
            </a:r>
            <a:r>
              <a:rPr lang="en-US" dirty="0" err="1"/>
              <a:t>heterrohemous</a:t>
            </a:r>
            <a:r>
              <a:rPr lang="en-US" dirty="0"/>
              <a:t> setups</a:t>
            </a:r>
            <a:br>
              <a:rPr lang="en-US" dirty="0"/>
            </a:br>
            <a:br>
              <a:rPr lang="en-US" dirty="0"/>
            </a:br>
            <a:r>
              <a:rPr lang="en-US" dirty="0" err="1"/>
              <a:t>pollux</a:t>
            </a:r>
            <a:r>
              <a:rPr lang="en-US" dirty="0"/>
              <a:t> trades of training efficiency and system throughput depends on how much resource are used within a </a:t>
            </a:r>
            <a:r>
              <a:rPr lang="en-US" dirty="0" err="1"/>
              <a:t>custer</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42</a:t>
            </a:fld>
            <a:endParaRPr lang="en-US"/>
          </a:p>
        </p:txBody>
      </p:sp>
    </p:spTree>
    <p:extLst>
      <p:ext uri="{BB962C8B-B14F-4D97-AF65-F5344CB8AC3E}">
        <p14:creationId xmlns:p14="http://schemas.microsoft.com/office/powerpoint/2010/main" val="3792253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83838"/>
                </a:solidFill>
                <a:effectLst/>
                <a:latin typeface="Mulish"/>
              </a:rPr>
              <a:t>Registers are fast on-chip memories that are used to store operands for the operations executed by the computing cores.</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43</a:t>
            </a:fld>
            <a:endParaRPr lang="en-US"/>
          </a:p>
        </p:txBody>
      </p:sp>
    </p:spTree>
    <p:extLst>
      <p:ext uri="{BB962C8B-B14F-4D97-AF65-F5344CB8AC3E}">
        <p14:creationId xmlns:p14="http://schemas.microsoft.com/office/powerpoint/2010/main" val="171860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New  slide on MPS and MIG </a:t>
            </a:r>
            <a:br>
              <a:rPr lang="en-US" altLang="zh-TW" dirty="0"/>
            </a:br>
            <a:r>
              <a:rPr lang="en-US" altLang="zh-TW" dirty="0"/>
              <a:t>compute memory isolation </a:t>
            </a:r>
            <a:br>
              <a:rPr lang="en-US" altLang="zh-TW" dirty="0"/>
            </a:br>
            <a:r>
              <a:rPr lang="en-US" altLang="zh-TW" dirty="0"/>
              <a:t>X axis as time added </a:t>
            </a:r>
            <a:br>
              <a:rPr lang="en-US" altLang="zh-TW" dirty="0"/>
            </a:br>
            <a:r>
              <a:rPr lang="en-US" altLang="zh-TW" dirty="0"/>
              <a:t>Without</a:t>
            </a:r>
            <a:r>
              <a:rPr lang="zh-TW" altLang="en-US" dirty="0"/>
              <a:t> </a:t>
            </a:r>
            <a:r>
              <a:rPr lang="en-US" altLang="zh-TW" dirty="0"/>
              <a:t>sharing</a:t>
            </a:r>
            <a:r>
              <a:rPr lang="zh-TW" altLang="en-US" dirty="0"/>
              <a:t> </a:t>
            </a:r>
            <a:r>
              <a:rPr lang="en-US" altLang="zh-TW" dirty="0"/>
              <a:t>–</a:t>
            </a:r>
            <a:r>
              <a:rPr lang="zh-TW" altLang="en-US" dirty="0"/>
              <a:t> </a:t>
            </a:r>
            <a:r>
              <a:rPr lang="en-US" altLang="zh-TW" dirty="0"/>
              <a:t>under</a:t>
            </a:r>
            <a:r>
              <a:rPr lang="zh-TW" altLang="en-US" dirty="0"/>
              <a:t> </a:t>
            </a:r>
            <a:r>
              <a:rPr lang="en-US" altLang="zh-TW" dirty="0"/>
              <a:t>utilized</a:t>
            </a:r>
          </a:p>
          <a:p>
            <a:r>
              <a:rPr lang="en-US" altLang="zh-TW" dirty="0"/>
              <a:t>Mention</a:t>
            </a:r>
            <a:r>
              <a:rPr lang="zh-TW" altLang="en-US" dirty="0"/>
              <a:t> </a:t>
            </a:r>
            <a:r>
              <a:rPr lang="en-US" altLang="zh-TW" dirty="0"/>
              <a:t>MPS</a:t>
            </a:r>
            <a:r>
              <a:rPr lang="zh-TW" altLang="en-US" dirty="0"/>
              <a:t> </a:t>
            </a:r>
            <a:r>
              <a:rPr lang="en-US" altLang="zh-TW" dirty="0"/>
              <a:t>GPU</a:t>
            </a:r>
            <a:r>
              <a:rPr lang="zh-TW" altLang="en-US" dirty="0"/>
              <a:t> </a:t>
            </a:r>
            <a:r>
              <a:rPr lang="en-US" altLang="zh-TW" dirty="0"/>
              <a:t>memory</a:t>
            </a:r>
            <a:r>
              <a:rPr lang="zh-TW" altLang="en-US" dirty="0"/>
              <a:t> </a:t>
            </a:r>
            <a:r>
              <a:rPr lang="en-US" altLang="zh-TW" dirty="0"/>
              <a:t>and</a:t>
            </a:r>
            <a:r>
              <a:rPr lang="zh-TW" altLang="en-US" dirty="0"/>
              <a:t> </a:t>
            </a:r>
            <a:r>
              <a:rPr lang="en-US" altLang="zh-TW" dirty="0"/>
              <a:t>compute</a:t>
            </a:r>
            <a:r>
              <a:rPr lang="zh-TW" altLang="en-US" dirty="0"/>
              <a:t> </a:t>
            </a:r>
            <a:r>
              <a:rPr lang="en-US" altLang="zh-TW" dirty="0"/>
              <a:t>-</a:t>
            </a:r>
            <a:r>
              <a:rPr lang="zh-TW" altLang="en-US" dirty="0"/>
              <a:t> </a:t>
            </a:r>
            <a:r>
              <a:rPr lang="en-US" altLang="zh-TW" dirty="0"/>
              <a:t>simple</a:t>
            </a:r>
            <a:r>
              <a:rPr lang="zh-TW" altLang="en-US" dirty="0"/>
              <a:t> </a:t>
            </a:r>
            <a:r>
              <a:rPr lang="en-US" altLang="zh-TW" dirty="0"/>
              <a:t>graph</a:t>
            </a:r>
            <a:r>
              <a:rPr lang="zh-TW" altLang="en-US" dirty="0"/>
              <a:t> </a:t>
            </a:r>
            <a:r>
              <a:rPr lang="en-US" altLang="zh-TW" dirty="0"/>
              <a:t>for</a:t>
            </a:r>
            <a:r>
              <a:rPr lang="zh-TW" altLang="en-US" dirty="0"/>
              <a:t> </a:t>
            </a:r>
            <a:r>
              <a:rPr lang="en-US" altLang="zh-TW" dirty="0"/>
              <a:t>illustration</a:t>
            </a:r>
            <a:br>
              <a:rPr lang="en-US" altLang="zh-TW" dirty="0"/>
            </a:br>
            <a:r>
              <a:rPr lang="en-US" altLang="zh-TW" dirty="0"/>
              <a:t>context</a:t>
            </a:r>
            <a:r>
              <a:rPr lang="zh-TW" altLang="en-US" dirty="0"/>
              <a:t> </a:t>
            </a:r>
            <a:r>
              <a:rPr lang="en-US" altLang="zh-TW" dirty="0"/>
              <a:t>switch</a:t>
            </a:r>
            <a:r>
              <a:rPr lang="zh-TW" altLang="en-US" dirty="0"/>
              <a:t> </a:t>
            </a:r>
            <a:endParaRPr lang="en-US" altLang="zh-TW" dirty="0"/>
          </a:p>
          <a:p>
            <a:r>
              <a:rPr lang="en-US" altLang="zh-TW" dirty="0"/>
              <a:t>temporal</a:t>
            </a:r>
            <a:r>
              <a:rPr lang="zh-TW" altLang="en-US" dirty="0"/>
              <a:t> </a:t>
            </a:r>
            <a:r>
              <a:rPr lang="en-US" altLang="zh-TW" dirty="0"/>
              <a:t>sharing</a:t>
            </a:r>
            <a:r>
              <a:rPr lang="zh-TW" altLang="en-US" dirty="0"/>
              <a:t> </a:t>
            </a:r>
            <a:r>
              <a:rPr lang="en-US" altLang="zh-TW" dirty="0"/>
              <a:t>-</a:t>
            </a:r>
            <a:r>
              <a:rPr lang="zh-TW" altLang="en-US" dirty="0"/>
              <a:t> </a:t>
            </a:r>
            <a:r>
              <a:rPr lang="en-US" altLang="zh-TW" dirty="0"/>
              <a:t>not</a:t>
            </a:r>
            <a:r>
              <a:rPr lang="zh-TW" altLang="en-US" dirty="0"/>
              <a:t> </a:t>
            </a:r>
            <a:r>
              <a:rPr lang="en-US" altLang="zh-TW" dirty="0"/>
              <a:t>concurrency</a:t>
            </a:r>
            <a:r>
              <a:rPr lang="zh-TW" altLang="en-US" dirty="0"/>
              <a:t> </a:t>
            </a:r>
            <a:r>
              <a:rPr lang="en-US" altLang="zh-TW" dirty="0"/>
              <a:t>but</a:t>
            </a:r>
            <a:r>
              <a:rPr lang="zh-TW" altLang="en-US" dirty="0"/>
              <a:t> </a:t>
            </a:r>
            <a:r>
              <a:rPr lang="en-US" altLang="zh-TW" dirty="0"/>
              <a:t>it</a:t>
            </a:r>
            <a:r>
              <a:rPr lang="zh-TW" altLang="en-US" dirty="0"/>
              <a:t> </a:t>
            </a:r>
            <a:r>
              <a:rPr lang="en-US" altLang="zh-TW" dirty="0"/>
              <a:t>is</a:t>
            </a:r>
            <a:r>
              <a:rPr lang="zh-TW" altLang="en-US" dirty="0"/>
              <a:t> </a:t>
            </a:r>
            <a:r>
              <a:rPr lang="en-US" altLang="zh-TW" dirty="0"/>
              <a:t>fairly</a:t>
            </a:r>
            <a:r>
              <a:rPr lang="zh-TW" altLang="en-US" dirty="0"/>
              <a:t> </a:t>
            </a:r>
            <a:r>
              <a:rPr lang="en-US" altLang="zh-TW" dirty="0"/>
              <a:t>shared</a:t>
            </a:r>
            <a:br>
              <a:rPr lang="en-US" altLang="zh-TW" dirty="0"/>
            </a:br>
            <a:r>
              <a:rPr lang="en-US" altLang="zh-TW" dirty="0"/>
              <a:t>CPU</a:t>
            </a:r>
            <a:r>
              <a:rPr lang="zh-TW" altLang="en-US" dirty="0"/>
              <a:t> </a:t>
            </a:r>
            <a:r>
              <a:rPr lang="en-US" altLang="zh-TW" dirty="0"/>
              <a:t>–</a:t>
            </a:r>
            <a:r>
              <a:rPr lang="zh-TW" altLang="en-US" dirty="0"/>
              <a:t> </a:t>
            </a:r>
            <a:r>
              <a:rPr lang="en-US" altLang="zh-TW" dirty="0"/>
              <a:t>5</a:t>
            </a:r>
            <a:r>
              <a:rPr lang="zh-TW" altLang="en-US" dirty="0"/>
              <a:t> </a:t>
            </a:r>
            <a:r>
              <a:rPr lang="en-US" altLang="zh-TW" dirty="0"/>
              <a:t>us</a:t>
            </a:r>
          </a:p>
          <a:p>
            <a:r>
              <a:rPr lang="en-US" altLang="zh-TW" dirty="0"/>
              <a:t>GPU</a:t>
            </a:r>
            <a:r>
              <a:rPr lang="zh-TW" altLang="en-US" dirty="0"/>
              <a:t> </a:t>
            </a:r>
            <a:r>
              <a:rPr lang="en-US" altLang="zh-TW" dirty="0"/>
              <a:t>–</a:t>
            </a:r>
            <a:r>
              <a:rPr lang="zh-TW" altLang="en-US" dirty="0"/>
              <a:t> </a:t>
            </a:r>
            <a:r>
              <a:rPr lang="en-US" altLang="zh-TW" dirty="0"/>
              <a:t>25-50</a:t>
            </a:r>
            <a:r>
              <a:rPr lang="zh-TW" altLang="en-US" dirty="0"/>
              <a:t> </a:t>
            </a:r>
            <a:r>
              <a:rPr lang="en-US" altLang="zh-TW" dirty="0"/>
              <a:t>us</a:t>
            </a:r>
            <a:endParaRPr lang="en-US" dirty="0"/>
          </a:p>
          <a:p>
            <a:r>
              <a:rPr lang="en-US" altLang="zh-TW" dirty="0"/>
              <a:t>25-50</a:t>
            </a:r>
            <a:r>
              <a:rPr lang="zh-TW" altLang="en-US" dirty="0"/>
              <a:t> </a:t>
            </a:r>
            <a:r>
              <a:rPr lang="en-US" altLang="zh-TW" dirty="0"/>
              <a:t>micro</a:t>
            </a:r>
            <a:r>
              <a:rPr lang="zh-TW" altLang="en-US" dirty="0"/>
              <a:t> </a:t>
            </a:r>
            <a:r>
              <a:rPr lang="en-US" altLang="zh-TW" dirty="0"/>
              <a:t>second</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44</a:t>
            </a:fld>
            <a:endParaRPr lang="en-US"/>
          </a:p>
        </p:txBody>
      </p:sp>
    </p:spTree>
    <p:extLst>
      <p:ext uri="{BB962C8B-B14F-4D97-AF65-F5344CB8AC3E}">
        <p14:creationId xmlns:p14="http://schemas.microsoft.com/office/powerpoint/2010/main" val="22867794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Skip this slide</a:t>
            </a:r>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45</a:t>
            </a:fld>
            <a:endParaRPr lang="en-US"/>
          </a:p>
        </p:txBody>
      </p:sp>
    </p:spTree>
    <p:extLst>
      <p:ext uri="{BB962C8B-B14F-4D97-AF65-F5344CB8AC3E}">
        <p14:creationId xmlns:p14="http://schemas.microsoft.com/office/powerpoint/2010/main" val="12358577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Parameter</a:t>
            </a:r>
            <a:r>
              <a:rPr lang="zh-TW" altLang="en-US" dirty="0"/>
              <a:t> </a:t>
            </a:r>
            <a:r>
              <a:rPr lang="en-US" altLang="zh-TW" dirty="0"/>
              <a:t>searches</a:t>
            </a:r>
            <a:r>
              <a:rPr lang="zh-TW" altLang="en-US" dirty="0"/>
              <a:t> </a:t>
            </a:r>
            <a:r>
              <a:rPr lang="en-US" altLang="zh-TW" dirty="0"/>
              <a:t>–</a:t>
            </a:r>
            <a:r>
              <a:rPr lang="zh-TW" altLang="en-US" dirty="0"/>
              <a:t> </a:t>
            </a:r>
            <a:r>
              <a:rPr lang="en-US" altLang="zh-TW" dirty="0"/>
              <a:t>RF,</a:t>
            </a:r>
            <a:r>
              <a:rPr lang="zh-TW" altLang="en-US" dirty="0"/>
              <a:t> </a:t>
            </a:r>
            <a:r>
              <a:rPr lang="en-US" altLang="zh-TW" dirty="0"/>
              <a:t>grid</a:t>
            </a:r>
            <a:r>
              <a:rPr lang="zh-TW" altLang="en-US" dirty="0"/>
              <a:t> </a:t>
            </a:r>
            <a:r>
              <a:rPr lang="en-US" altLang="zh-TW" dirty="0"/>
              <a:t>search,</a:t>
            </a:r>
            <a:r>
              <a:rPr lang="zh-TW" altLang="en-US" dirty="0"/>
              <a:t>  </a:t>
            </a:r>
            <a:r>
              <a:rPr lang="en-US" altLang="zh-TW" dirty="0"/>
              <a:t>AUTOML</a:t>
            </a:r>
            <a:r>
              <a:rPr lang="zh-TW" altLang="en-US" dirty="0"/>
              <a:t> </a:t>
            </a:r>
            <a:r>
              <a:rPr lang="en-US" altLang="zh-TW" dirty="0"/>
              <a:t>search</a:t>
            </a:r>
            <a:r>
              <a:rPr lang="zh-TW" altLang="en-US" dirty="0"/>
              <a:t> </a:t>
            </a:r>
            <a:r>
              <a:rPr lang="en-US" altLang="zh-TW" dirty="0"/>
              <a:t>all</a:t>
            </a:r>
            <a:r>
              <a:rPr lang="zh-TW" altLang="en-US" dirty="0"/>
              <a:t> </a:t>
            </a:r>
            <a:r>
              <a:rPr lang="en-US" altLang="zh-TW" dirty="0"/>
              <a:t>models</a:t>
            </a:r>
            <a:br>
              <a:rPr lang="en-US" altLang="zh-TW" dirty="0"/>
            </a:br>
            <a:r>
              <a:rPr lang="en-US" altLang="zh-TW" dirty="0"/>
              <a:t>why training time matter offline?  We find LR is quick to train</a:t>
            </a:r>
            <a:br>
              <a:rPr lang="en-US" altLang="zh-TW" dirty="0"/>
            </a:br>
            <a:r>
              <a:rPr lang="en-US" altLang="zh-TW" dirty="0"/>
              <a:t>Remove page 32? Hard to justify selection of LR</a:t>
            </a:r>
            <a:br>
              <a:rPr lang="en-US" altLang="zh-TW" dirty="0"/>
            </a:br>
            <a:br>
              <a:rPr lang="en-US" altLang="zh-TW" dirty="0"/>
            </a:br>
            <a:r>
              <a:rPr lang="en-US" altLang="zh-TW" dirty="0"/>
              <a:t>Training</a:t>
            </a:r>
            <a:r>
              <a:rPr lang="zh-TW" altLang="en-US" dirty="0"/>
              <a:t> </a:t>
            </a:r>
            <a:r>
              <a:rPr lang="en-US" altLang="zh-TW" dirty="0"/>
              <a:t>time</a:t>
            </a:r>
            <a:r>
              <a:rPr lang="zh-TW" altLang="en-US" dirty="0"/>
              <a:t> </a:t>
            </a:r>
            <a:r>
              <a:rPr lang="en-US" altLang="zh-TW" dirty="0"/>
              <a:t>does</a:t>
            </a:r>
            <a:r>
              <a:rPr lang="zh-TW" altLang="en-US" dirty="0"/>
              <a:t> </a:t>
            </a:r>
            <a:r>
              <a:rPr lang="en-US" altLang="zh-TW" dirty="0"/>
              <a:t>not</a:t>
            </a:r>
            <a:r>
              <a:rPr lang="zh-TW" altLang="en-US" dirty="0"/>
              <a:t> </a:t>
            </a:r>
            <a:r>
              <a:rPr lang="en-US" altLang="zh-TW" dirty="0"/>
              <a:t>increase</a:t>
            </a:r>
            <a:r>
              <a:rPr lang="zh-TW" altLang="en-US" dirty="0"/>
              <a:t> </a:t>
            </a:r>
            <a:r>
              <a:rPr lang="en-US" altLang="zh-TW" dirty="0"/>
              <a:t>with</a:t>
            </a:r>
            <a:r>
              <a:rPr lang="zh-TW" altLang="en-US" dirty="0"/>
              <a:t> </a:t>
            </a:r>
            <a:r>
              <a:rPr lang="en-US" altLang="zh-TW" dirty="0"/>
              <a:t>training</a:t>
            </a:r>
            <a:r>
              <a:rPr lang="zh-TW" altLang="en-US" dirty="0"/>
              <a:t> </a:t>
            </a:r>
            <a:r>
              <a:rPr lang="en-US" altLang="zh-TW" dirty="0"/>
              <a:t>set</a:t>
            </a:r>
            <a:r>
              <a:rPr lang="zh-TW" altLang="en-US" dirty="0"/>
              <a:t> </a:t>
            </a:r>
            <a:r>
              <a:rPr lang="en-US" altLang="zh-TW" dirty="0"/>
              <a:t>since</a:t>
            </a:r>
            <a:r>
              <a:rPr lang="zh-TW" altLang="en-US" dirty="0"/>
              <a:t> </a:t>
            </a:r>
            <a:r>
              <a:rPr lang="en-US" altLang="zh-TW" dirty="0"/>
              <a:t>total</a:t>
            </a:r>
            <a:r>
              <a:rPr lang="zh-TW" altLang="en-US" dirty="0"/>
              <a:t> </a:t>
            </a:r>
            <a:r>
              <a:rPr lang="en-US" altLang="zh-TW" dirty="0"/>
              <a:t>set</a:t>
            </a:r>
            <a:r>
              <a:rPr lang="zh-TW" altLang="en-US" dirty="0"/>
              <a:t> </a:t>
            </a:r>
            <a:r>
              <a:rPr lang="en-US" altLang="zh-TW" dirty="0"/>
              <a:t>size</a:t>
            </a:r>
            <a:r>
              <a:rPr lang="zh-TW" altLang="en-US" dirty="0"/>
              <a:t> </a:t>
            </a:r>
            <a:r>
              <a:rPr lang="en-US" altLang="zh-TW" dirty="0"/>
              <a:t>is</a:t>
            </a:r>
            <a:r>
              <a:rPr lang="zh-TW" altLang="en-US" dirty="0"/>
              <a:t> </a:t>
            </a:r>
            <a:r>
              <a:rPr lang="en-US" altLang="zh-TW" dirty="0"/>
              <a:t>still</a:t>
            </a:r>
            <a:r>
              <a:rPr lang="zh-TW" altLang="en-US" dirty="0"/>
              <a:t> </a:t>
            </a:r>
            <a:r>
              <a:rPr lang="en-US" altLang="zh-TW" dirty="0"/>
              <a:t>small</a:t>
            </a:r>
            <a:r>
              <a:rPr lang="zh-TW" altLang="en-US" dirty="0"/>
              <a:t> </a:t>
            </a:r>
            <a:r>
              <a:rPr lang="en-US" altLang="zh-TW" dirty="0"/>
              <a:t>&lt;</a:t>
            </a:r>
            <a:r>
              <a:rPr lang="zh-TW" altLang="en-US" dirty="0"/>
              <a:t> </a:t>
            </a:r>
            <a:r>
              <a:rPr lang="en-US" altLang="zh-TW" dirty="0"/>
              <a:t>200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RF</a:t>
            </a:r>
            <a:r>
              <a:rPr lang="zh-TW" altLang="en-US" dirty="0"/>
              <a:t> </a:t>
            </a:r>
            <a:r>
              <a:rPr lang="en-US" altLang="zh-TW" dirty="0"/>
              <a:t>–</a:t>
            </a:r>
            <a:r>
              <a:rPr lang="zh-TW" altLang="en-US" dirty="0"/>
              <a:t> </a:t>
            </a:r>
            <a:r>
              <a:rPr lang="en-US" altLang="zh-TW" dirty="0"/>
              <a:t>120</a:t>
            </a:r>
            <a:r>
              <a:rPr lang="zh-TW" altLang="en-US" dirty="0"/>
              <a:t> </a:t>
            </a:r>
            <a:r>
              <a:rPr lang="en-US" altLang="zh-TW" dirty="0"/>
              <a:t>seconds</a:t>
            </a:r>
            <a:br>
              <a:rPr lang="en-US" altLang="zh-TW" dirty="0"/>
            </a:br>
            <a:r>
              <a:rPr lang="en-US" altLang="zh-TW" dirty="0"/>
              <a:t>LR is the black line</a:t>
            </a:r>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46</a:t>
            </a:fld>
            <a:endParaRPr lang="en-US"/>
          </a:p>
        </p:txBody>
      </p:sp>
    </p:spTree>
    <p:extLst>
      <p:ext uri="{BB962C8B-B14F-4D97-AF65-F5344CB8AC3E}">
        <p14:creationId xmlns:p14="http://schemas.microsoft.com/office/powerpoint/2010/main" val="2251838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Say</a:t>
            </a:r>
            <a:r>
              <a:rPr lang="zh-TW" altLang="en-US" dirty="0"/>
              <a:t> </a:t>
            </a:r>
            <a:r>
              <a:rPr lang="en-US" altLang="zh-TW" dirty="0"/>
              <a:t>data</a:t>
            </a:r>
            <a:r>
              <a:rPr lang="zh-TW" altLang="en-US" dirty="0"/>
              <a:t> </a:t>
            </a:r>
            <a:r>
              <a:rPr lang="en-US" altLang="zh-TW" dirty="0"/>
              <a:t>us</a:t>
            </a:r>
            <a:r>
              <a:rPr lang="zh-TW" altLang="en-US" dirty="0"/>
              <a:t> </a:t>
            </a:r>
            <a:r>
              <a:rPr lang="en-US" altLang="zh-TW" dirty="0" err="1"/>
              <a:t>exmaple</a:t>
            </a:r>
            <a:r>
              <a:rPr lang="zh-TW" altLang="en-US" dirty="0"/>
              <a:t> </a:t>
            </a:r>
            <a:r>
              <a:rPr lang="en-US" altLang="zh-TW" dirty="0"/>
              <a:t>not</a:t>
            </a:r>
            <a:r>
              <a:rPr lang="zh-TW" altLang="en-US" dirty="0"/>
              <a:t> </a:t>
            </a:r>
            <a:r>
              <a:rPr lang="en-US" altLang="zh-TW" dirty="0"/>
              <a:t>real</a:t>
            </a:r>
            <a:r>
              <a:rPr lang="zh-TW" altLang="en-US" dirty="0"/>
              <a:t> </a:t>
            </a:r>
            <a:r>
              <a:rPr lang="en-US" altLang="zh-TW" dirty="0"/>
              <a:t>exp</a:t>
            </a:r>
            <a:r>
              <a:rPr lang="zh-TW" altLang="en-US" dirty="0"/>
              <a:t> </a:t>
            </a:r>
            <a:r>
              <a:rPr lang="en-US" altLang="zh-TW" dirty="0"/>
              <a:t>da</a:t>
            </a:r>
            <a:br>
              <a:rPr lang="en-US" altLang="zh-TW" dirty="0"/>
            </a:br>
            <a:r>
              <a:rPr lang="en-US" altLang="zh-TW" dirty="0"/>
              <a:t>A</a:t>
            </a:r>
            <a:r>
              <a:rPr lang="zh-TW" altLang="en-US" dirty="0"/>
              <a:t> </a:t>
            </a:r>
            <a:r>
              <a:rPr lang="en-US" altLang="zh-TW" dirty="0"/>
              <a:t>common</a:t>
            </a:r>
            <a:r>
              <a:rPr lang="zh-TW" altLang="en-US" dirty="0"/>
              <a:t> </a:t>
            </a:r>
            <a:r>
              <a:rPr lang="en-US" altLang="zh-TW" dirty="0"/>
              <a:t>way</a:t>
            </a:r>
            <a:r>
              <a:rPr lang="zh-TW" altLang="en-US" dirty="0"/>
              <a:t> </a:t>
            </a:r>
            <a:r>
              <a:rPr lang="en-US" altLang="zh-TW" dirty="0"/>
              <a:t>to</a:t>
            </a:r>
            <a:r>
              <a:rPr lang="zh-TW" altLang="en-US" dirty="0"/>
              <a:t> </a:t>
            </a:r>
            <a:r>
              <a:rPr lang="en-US" altLang="zh-TW" dirty="0"/>
              <a:t>increase</a:t>
            </a:r>
            <a:r>
              <a:rPr lang="zh-TW" altLang="en-US" dirty="0"/>
              <a:t> </a:t>
            </a:r>
            <a:r>
              <a:rPr lang="en-US" altLang="zh-TW" dirty="0"/>
              <a:t>utilization</a:t>
            </a:r>
            <a:r>
              <a:rPr lang="zh-TW" altLang="en-US" dirty="0"/>
              <a:t> </a:t>
            </a:r>
            <a:r>
              <a:rPr lang="en-US" altLang="zh-TW" dirty="0"/>
              <a:t>is</a:t>
            </a:r>
            <a:r>
              <a:rPr lang="zh-TW" altLang="en-US" dirty="0"/>
              <a:t> </a:t>
            </a:r>
            <a:r>
              <a:rPr lang="en-US" altLang="zh-TW" dirty="0"/>
              <a:t>through</a:t>
            </a:r>
            <a:r>
              <a:rPr lang="zh-TW" altLang="en-US" dirty="0"/>
              <a:t> </a:t>
            </a:r>
            <a:r>
              <a:rPr lang="en-US" altLang="zh-TW" dirty="0" err="1"/>
              <a:t>colocating</a:t>
            </a:r>
            <a:r>
              <a:rPr lang="zh-TW" altLang="en-US" dirty="0"/>
              <a:t> </a:t>
            </a:r>
            <a:r>
              <a:rPr lang="en-US" altLang="zh-TW" dirty="0"/>
              <a:t>workload</a:t>
            </a:r>
            <a:r>
              <a:rPr lang="zh-TW" altLang="en-US" dirty="0"/>
              <a:t> </a:t>
            </a:r>
            <a:r>
              <a:rPr lang="en-US" altLang="zh-TW" dirty="0"/>
              <a:t>within</a:t>
            </a:r>
            <a:r>
              <a:rPr lang="zh-TW" altLang="en-US" dirty="0"/>
              <a:t> </a:t>
            </a:r>
            <a:r>
              <a:rPr lang="en-US" altLang="zh-TW" dirty="0"/>
              <a:t>a</a:t>
            </a:r>
            <a:r>
              <a:rPr lang="zh-TW" altLang="en-US" dirty="0"/>
              <a:t> </a:t>
            </a:r>
            <a:r>
              <a:rPr lang="en-US" altLang="zh-TW" dirty="0"/>
              <a:t>GPU.</a:t>
            </a:r>
            <a:r>
              <a:rPr lang="zh-TW" altLang="en-US" dirty="0"/>
              <a:t>  </a:t>
            </a:r>
            <a:r>
              <a:rPr lang="en-US" altLang="zh-TW" dirty="0"/>
              <a:t>It</a:t>
            </a:r>
            <a:r>
              <a:rPr lang="zh-TW" altLang="en-US" dirty="0"/>
              <a:t> </a:t>
            </a:r>
            <a:r>
              <a:rPr lang="en-US" altLang="zh-TW" dirty="0"/>
              <a:t>also</a:t>
            </a:r>
            <a:r>
              <a:rPr lang="zh-TW" altLang="en-US" dirty="0"/>
              <a:t> </a:t>
            </a:r>
            <a:r>
              <a:rPr lang="en-US" altLang="zh-TW" dirty="0"/>
              <a:t>decrease</a:t>
            </a:r>
            <a:r>
              <a:rPr lang="zh-TW" altLang="en-US" dirty="0"/>
              <a:t> </a:t>
            </a:r>
            <a:r>
              <a:rPr lang="en-US" altLang="zh-TW" dirty="0"/>
              <a:t>completion</a:t>
            </a:r>
            <a:r>
              <a:rPr lang="zh-TW" altLang="en-US" dirty="0"/>
              <a:t> </a:t>
            </a:r>
            <a:r>
              <a:rPr lang="en-US" altLang="zh-TW" dirty="0"/>
              <a:t>time</a:t>
            </a:r>
            <a:r>
              <a:rPr lang="zh-TW" altLang="en-US" dirty="0"/>
              <a:t> </a:t>
            </a:r>
            <a:r>
              <a:rPr lang="en-US" altLang="zh-TW" dirty="0"/>
              <a:t>and</a:t>
            </a:r>
            <a:r>
              <a:rPr lang="zh-TW" altLang="en-US" dirty="0"/>
              <a:t> </a:t>
            </a:r>
            <a:r>
              <a:rPr lang="en-US" altLang="zh-TW" dirty="0"/>
              <a:t>increase</a:t>
            </a:r>
            <a:r>
              <a:rPr lang="zh-TW" altLang="en-US" dirty="0"/>
              <a:t> </a:t>
            </a:r>
            <a:r>
              <a:rPr lang="en-US" altLang="zh-TW" dirty="0"/>
              <a:t>throughput. Here’s</a:t>
            </a:r>
            <a:r>
              <a:rPr lang="zh-TW" altLang="en-US" dirty="0"/>
              <a:t> </a:t>
            </a:r>
            <a:r>
              <a:rPr lang="en-US" altLang="zh-TW" dirty="0"/>
              <a:t>an</a:t>
            </a:r>
            <a:r>
              <a:rPr lang="zh-TW" altLang="en-US" dirty="0"/>
              <a:t> </a:t>
            </a:r>
            <a:r>
              <a:rPr lang="en-US" altLang="zh-TW" dirty="0"/>
              <a:t>illustration</a:t>
            </a:r>
            <a:r>
              <a:rPr lang="zh-TW" altLang="en-US" dirty="0"/>
              <a:t> </a:t>
            </a:r>
            <a:r>
              <a:rPr lang="en-US" altLang="zh-TW" dirty="0"/>
              <a:t>graph</a:t>
            </a:r>
            <a:r>
              <a:rPr lang="zh-TW" altLang="en-US" dirty="0"/>
              <a:t> </a:t>
            </a:r>
            <a:r>
              <a:rPr lang="en-US" altLang="zh-TW" dirty="0"/>
              <a:t>for</a:t>
            </a:r>
            <a:r>
              <a:rPr lang="zh-TW" altLang="en-US" dirty="0"/>
              <a:t> </a:t>
            </a:r>
            <a:r>
              <a:rPr lang="en-US" altLang="zh-TW" dirty="0" err="1"/>
              <a:t>colocating</a:t>
            </a:r>
            <a:r>
              <a:rPr lang="zh-TW" altLang="en-US" dirty="0"/>
              <a:t> </a:t>
            </a:r>
            <a:r>
              <a:rPr lang="en-US" altLang="zh-TW" dirty="0"/>
              <a:t>two</a:t>
            </a:r>
            <a:r>
              <a:rPr lang="zh-TW" altLang="en-US" dirty="0"/>
              <a:t> </a:t>
            </a:r>
            <a:r>
              <a:rPr lang="en-US" altLang="zh-TW" dirty="0"/>
              <a:t>mockup</a:t>
            </a:r>
            <a:r>
              <a:rPr lang="zh-TW" altLang="en-US" dirty="0"/>
              <a:t> </a:t>
            </a:r>
            <a:r>
              <a:rPr lang="en-US" altLang="zh-TW" dirty="0"/>
              <a:t>jobs.</a:t>
            </a:r>
            <a:r>
              <a:rPr lang="zh-TW" altLang="en-US" dirty="0"/>
              <a:t> </a:t>
            </a:r>
            <a:r>
              <a:rPr lang="en-US" altLang="zh-TW" dirty="0"/>
              <a:t>These</a:t>
            </a:r>
            <a:r>
              <a:rPr lang="zh-TW" altLang="en-US" dirty="0"/>
              <a:t> </a:t>
            </a:r>
            <a:r>
              <a:rPr lang="en-US" altLang="zh-TW" dirty="0"/>
              <a:t>jobs</a:t>
            </a:r>
            <a:r>
              <a:rPr lang="zh-TW" altLang="en-US" dirty="0"/>
              <a:t> </a:t>
            </a:r>
            <a:r>
              <a:rPr lang="en-US" altLang="zh-TW" dirty="0"/>
              <a:t>are</a:t>
            </a:r>
            <a:r>
              <a:rPr lang="zh-TW" altLang="en-US" dirty="0"/>
              <a:t> </a:t>
            </a:r>
            <a:r>
              <a:rPr lang="en-US" altLang="zh-TW" dirty="0"/>
              <a:t>not</a:t>
            </a:r>
            <a:r>
              <a:rPr lang="zh-TW" altLang="en-US" dirty="0"/>
              <a:t> </a:t>
            </a:r>
            <a:r>
              <a:rPr lang="en-US" altLang="zh-TW" dirty="0"/>
              <a:t>experiment</a:t>
            </a:r>
            <a:r>
              <a:rPr lang="zh-TW" altLang="en-US" dirty="0"/>
              <a:t> </a:t>
            </a:r>
            <a:r>
              <a:rPr lang="en-US" altLang="zh-TW" dirty="0"/>
              <a:t>data.</a:t>
            </a:r>
            <a:r>
              <a:rPr lang="zh-TW" altLang="en-US" dirty="0"/>
              <a:t> </a:t>
            </a:r>
            <a:r>
              <a:rPr lang="en-US" altLang="zh-TW" dirty="0"/>
              <a:t>On</a:t>
            </a:r>
            <a:r>
              <a:rPr lang="zh-TW" altLang="en-US" dirty="0"/>
              <a:t> </a:t>
            </a:r>
            <a:r>
              <a:rPr lang="en-US" altLang="zh-TW" dirty="0"/>
              <a:t>the</a:t>
            </a:r>
            <a:r>
              <a:rPr lang="zh-TW" altLang="en-US" dirty="0"/>
              <a:t> </a:t>
            </a:r>
            <a:r>
              <a:rPr lang="en-US" altLang="zh-TW" dirty="0"/>
              <a:t>top</a:t>
            </a:r>
            <a:r>
              <a:rPr lang="zh-TW" altLang="en-US" dirty="0"/>
              <a:t> </a:t>
            </a:r>
            <a:r>
              <a:rPr lang="en-US" altLang="zh-TW" dirty="0"/>
              <a:t>graph,</a:t>
            </a:r>
            <a:r>
              <a:rPr lang="zh-TW" altLang="en-US" dirty="0"/>
              <a:t> </a:t>
            </a:r>
            <a:r>
              <a:rPr lang="en-US" altLang="zh-TW" dirty="0"/>
              <a:t>we</a:t>
            </a:r>
            <a:r>
              <a:rPr lang="zh-TW" altLang="en-US" dirty="0"/>
              <a:t> </a:t>
            </a:r>
            <a:r>
              <a:rPr lang="en-US" altLang="zh-TW" dirty="0"/>
              <a:t>see</a:t>
            </a:r>
            <a:r>
              <a:rPr lang="zh-TW" altLang="en-US" dirty="0"/>
              <a:t> </a:t>
            </a:r>
            <a:r>
              <a:rPr lang="en-US" altLang="zh-TW" dirty="0"/>
              <a:t>the</a:t>
            </a:r>
            <a:r>
              <a:rPr lang="zh-TW" altLang="en-US" dirty="0"/>
              <a:t> </a:t>
            </a:r>
            <a:r>
              <a:rPr lang="en-US" altLang="zh-TW" dirty="0" err="1"/>
              <a:t>utiliztion</a:t>
            </a:r>
            <a:r>
              <a:rPr lang="zh-TW" altLang="en-US" dirty="0"/>
              <a:t> </a:t>
            </a:r>
            <a:r>
              <a:rPr lang="en-US" altLang="zh-TW" dirty="0"/>
              <a:t>of</a:t>
            </a:r>
            <a:r>
              <a:rPr lang="zh-TW" altLang="en-US" dirty="0"/>
              <a:t> </a:t>
            </a:r>
            <a:r>
              <a:rPr lang="en-US" altLang="zh-TW" dirty="0"/>
              <a:t>running</a:t>
            </a:r>
            <a:r>
              <a:rPr lang="zh-TW" altLang="en-US" dirty="0"/>
              <a:t> </a:t>
            </a:r>
            <a:r>
              <a:rPr lang="en-US" altLang="zh-TW" dirty="0"/>
              <a:t>two</a:t>
            </a:r>
            <a:r>
              <a:rPr lang="zh-TW" altLang="en-US" dirty="0"/>
              <a:t> </a:t>
            </a:r>
            <a:r>
              <a:rPr lang="en-US" altLang="zh-TW" dirty="0"/>
              <a:t>jobs</a:t>
            </a:r>
            <a:r>
              <a:rPr lang="zh-TW" altLang="en-US" dirty="0"/>
              <a:t> </a:t>
            </a:r>
            <a:r>
              <a:rPr lang="en-US" altLang="zh-TW" dirty="0"/>
              <a:t>exclusively,</a:t>
            </a:r>
            <a:r>
              <a:rPr lang="zh-TW" altLang="en-US" dirty="0"/>
              <a:t> </a:t>
            </a:r>
            <a:r>
              <a:rPr lang="en-US" altLang="zh-TW" dirty="0"/>
              <a:t>without</a:t>
            </a:r>
            <a:r>
              <a:rPr lang="zh-TW" altLang="en-US" dirty="0"/>
              <a:t> </a:t>
            </a:r>
            <a:r>
              <a:rPr lang="en-US" altLang="zh-TW" dirty="0"/>
              <a:t>sharing</a:t>
            </a:r>
            <a:r>
              <a:rPr lang="zh-TW" altLang="en-US" dirty="0"/>
              <a:t> </a:t>
            </a:r>
            <a:r>
              <a:rPr lang="en-US" altLang="zh-TW" dirty="0" err="1"/>
              <a:t>gpus</a:t>
            </a:r>
            <a:r>
              <a:rPr lang="en-US" altLang="zh-TW" dirty="0"/>
              <a:t>.</a:t>
            </a:r>
            <a:r>
              <a:rPr lang="zh-TW" altLang="en-US" dirty="0"/>
              <a:t> </a:t>
            </a:r>
            <a:r>
              <a:rPr lang="en-US" altLang="zh-TW" dirty="0"/>
              <a:t>After</a:t>
            </a:r>
            <a:r>
              <a:rPr lang="zh-TW" altLang="en-US" dirty="0"/>
              <a:t> </a:t>
            </a:r>
            <a:r>
              <a:rPr lang="en-US" altLang="zh-TW" dirty="0"/>
              <a:t>shared, it fully utilizes the </a:t>
            </a:r>
            <a:r>
              <a:rPr lang="en-US" altLang="zh-TW" dirty="0" err="1"/>
              <a:t>gpu</a:t>
            </a:r>
            <a:r>
              <a:rPr lang="en-US" altLang="zh-TW" dirty="0"/>
              <a:t> to 100%. However, it is capped by GPU‘s compute capacity, thus</a:t>
            </a:r>
            <a:r>
              <a:rPr lang="zh-TW" altLang="en-US" dirty="0"/>
              <a:t> </a:t>
            </a:r>
            <a:r>
              <a:rPr lang="en-US" altLang="zh-TW" dirty="0"/>
              <a:t>the</a:t>
            </a:r>
            <a:r>
              <a:rPr lang="zh-TW" altLang="en-US" dirty="0"/>
              <a:t> </a:t>
            </a:r>
            <a:r>
              <a:rPr lang="en-US" altLang="zh-TW" dirty="0"/>
              <a:t>actual</a:t>
            </a:r>
            <a:r>
              <a:rPr lang="zh-TW" altLang="en-US" dirty="0"/>
              <a:t> </a:t>
            </a:r>
            <a:r>
              <a:rPr lang="en-US" altLang="zh-TW" dirty="0"/>
              <a:t> utilization</a:t>
            </a:r>
            <a:r>
              <a:rPr lang="zh-TW" altLang="en-US" dirty="0"/>
              <a:t>  </a:t>
            </a:r>
            <a:r>
              <a:rPr lang="en-US" altLang="zh-TW" dirty="0"/>
              <a:t>is smaller than sum of two jobs, which cause performance slowdown interference</a:t>
            </a:r>
            <a:br>
              <a:rPr lang="en-US" altLang="zh-TW" dirty="0"/>
            </a:br>
            <a:r>
              <a:rPr lang="en-US" altLang="zh-TW" dirty="0"/>
              <a:t>The</a:t>
            </a:r>
            <a:r>
              <a:rPr lang="zh-TW" altLang="en-US" dirty="0"/>
              <a:t> </a:t>
            </a:r>
            <a:r>
              <a:rPr lang="en-US" altLang="zh-TW" dirty="0"/>
              <a:t>second</a:t>
            </a:r>
            <a:r>
              <a:rPr lang="zh-TW" altLang="en-US" dirty="0"/>
              <a:t> </a:t>
            </a:r>
            <a:r>
              <a:rPr lang="en-US" altLang="zh-TW" dirty="0"/>
              <a:t>graph shows the completion time of each job. Without sharing, job1 and job2  need 40</a:t>
            </a:r>
            <a:r>
              <a:rPr lang="zh-TW" altLang="en-US" dirty="0"/>
              <a:t> </a:t>
            </a:r>
            <a:r>
              <a:rPr lang="en-US" altLang="zh-TW" dirty="0"/>
              <a:t>and</a:t>
            </a:r>
            <a:r>
              <a:rPr lang="zh-TW" altLang="en-US" dirty="0"/>
              <a:t> </a:t>
            </a:r>
            <a:r>
              <a:rPr lang="en-US" altLang="zh-TW" dirty="0"/>
              <a:t>60s</a:t>
            </a:r>
            <a:r>
              <a:rPr lang="zh-TW" altLang="en-US" dirty="0"/>
              <a:t> </a:t>
            </a:r>
            <a:r>
              <a:rPr lang="en-US" altLang="zh-TW" dirty="0"/>
              <a:t>seconds to respectively,</a:t>
            </a:r>
            <a:r>
              <a:rPr lang="zh-TW" altLang="en-US" dirty="0"/>
              <a:t> </a:t>
            </a:r>
            <a:r>
              <a:rPr lang="en-US" altLang="zh-TW" dirty="0"/>
              <a:t>so</a:t>
            </a:r>
            <a:r>
              <a:rPr lang="zh-TW" altLang="en-US" dirty="0"/>
              <a:t> </a:t>
            </a:r>
            <a:r>
              <a:rPr lang="en-US" altLang="zh-TW" dirty="0"/>
              <a:t>the</a:t>
            </a:r>
            <a:r>
              <a:rPr lang="zh-TW" altLang="en-US" dirty="0"/>
              <a:t> </a:t>
            </a:r>
            <a:r>
              <a:rPr lang="en-US" altLang="zh-TW" dirty="0"/>
              <a:t>total</a:t>
            </a:r>
            <a:r>
              <a:rPr lang="zh-TW" altLang="en-US" dirty="0"/>
              <a:t> </a:t>
            </a:r>
            <a:r>
              <a:rPr lang="en-US" altLang="zh-TW" dirty="0" err="1"/>
              <a:t>comletion</a:t>
            </a:r>
            <a:r>
              <a:rPr lang="zh-TW" altLang="en-US" dirty="0"/>
              <a:t> </a:t>
            </a:r>
            <a:r>
              <a:rPr lang="en-US" altLang="zh-TW" dirty="0"/>
              <a:t>time</a:t>
            </a:r>
            <a:r>
              <a:rPr lang="zh-TW" altLang="en-US" dirty="0"/>
              <a:t> </a:t>
            </a:r>
            <a:r>
              <a:rPr lang="en-US" altLang="zh-TW" dirty="0" err="1"/>
              <a:t>requried</a:t>
            </a:r>
            <a:r>
              <a:rPr lang="zh-TW" altLang="en-US" dirty="0"/>
              <a:t> </a:t>
            </a:r>
            <a:r>
              <a:rPr lang="en-US" altLang="zh-TW" dirty="0"/>
              <a:t>is</a:t>
            </a:r>
            <a:r>
              <a:rPr lang="zh-TW" altLang="en-US" dirty="0"/>
              <a:t> </a:t>
            </a:r>
            <a:r>
              <a:rPr lang="en-US" altLang="zh-TW" dirty="0"/>
              <a:t>100</a:t>
            </a:r>
            <a:r>
              <a:rPr lang="zh-TW" altLang="en-US" dirty="0"/>
              <a:t> </a:t>
            </a:r>
            <a:r>
              <a:rPr lang="en-US" altLang="zh-TW" dirty="0"/>
              <a:t>s.</a:t>
            </a:r>
            <a:r>
              <a:rPr lang="zh-TW" altLang="en-US" dirty="0"/>
              <a:t> </a:t>
            </a:r>
            <a:r>
              <a:rPr lang="en-US" altLang="zh-TW" dirty="0"/>
              <a:t>finish, since only one job can be executed at a time. When we share </a:t>
            </a:r>
            <a:r>
              <a:rPr lang="en-US" altLang="zh-TW" dirty="0" err="1"/>
              <a:t>gpu</a:t>
            </a:r>
            <a:r>
              <a:rPr lang="en-US" altLang="zh-TW" dirty="0"/>
              <a:t>,,</a:t>
            </a:r>
            <a:r>
              <a:rPr lang="zh-TW" altLang="en-US" dirty="0"/>
              <a:t> </a:t>
            </a:r>
            <a:r>
              <a:rPr lang="en-US" altLang="zh-TW" dirty="0"/>
              <a:t>ideally,</a:t>
            </a:r>
            <a:r>
              <a:rPr lang="zh-TW" altLang="en-US" dirty="0"/>
              <a:t> </a:t>
            </a:r>
            <a:r>
              <a:rPr lang="en-US" altLang="zh-TW" dirty="0"/>
              <a:t> the completion time is</a:t>
            </a:r>
            <a:r>
              <a:rPr lang="zh-TW" altLang="en-US" dirty="0"/>
              <a:t> </a:t>
            </a:r>
            <a:r>
              <a:rPr lang="en-US" altLang="zh-TW" dirty="0"/>
              <a:t>60</a:t>
            </a:r>
            <a:r>
              <a:rPr lang="zh-TW" altLang="en-US" dirty="0"/>
              <a:t> </a:t>
            </a:r>
            <a:r>
              <a:rPr lang="en-US" altLang="zh-TW" dirty="0"/>
              <a:t>seconds,</a:t>
            </a:r>
            <a:r>
              <a:rPr lang="zh-TW" altLang="en-US" dirty="0"/>
              <a:t> </a:t>
            </a:r>
            <a:r>
              <a:rPr lang="en-US" altLang="zh-TW" dirty="0"/>
              <a:t>which</a:t>
            </a:r>
            <a:r>
              <a:rPr lang="zh-TW" altLang="en-US" dirty="0"/>
              <a:t> </a:t>
            </a:r>
            <a:r>
              <a:rPr lang="en-US" altLang="zh-TW" dirty="0"/>
              <a:t>is</a:t>
            </a:r>
            <a:r>
              <a:rPr lang="zh-TW" altLang="en-US" dirty="0"/>
              <a:t> </a:t>
            </a:r>
            <a:r>
              <a:rPr lang="en-US" altLang="zh-TW" dirty="0"/>
              <a:t>job2’s</a:t>
            </a:r>
            <a:r>
              <a:rPr lang="zh-TW" altLang="en-US" dirty="0"/>
              <a:t> </a:t>
            </a:r>
            <a:r>
              <a:rPr lang="en-US" altLang="zh-TW" dirty="0"/>
              <a:t>finish</a:t>
            </a:r>
            <a:r>
              <a:rPr lang="zh-TW" altLang="en-US" dirty="0"/>
              <a:t> </a:t>
            </a:r>
            <a:r>
              <a:rPr lang="en-US" altLang="zh-TW" dirty="0"/>
              <a:t>time.</a:t>
            </a:r>
            <a:r>
              <a:rPr lang="zh-TW" altLang="en-US" dirty="0"/>
              <a:t> </a:t>
            </a:r>
            <a:r>
              <a:rPr lang="en-US" altLang="zh-TW" dirty="0"/>
              <a:t>However,</a:t>
            </a:r>
            <a:r>
              <a:rPr lang="zh-TW" altLang="en-US" dirty="0"/>
              <a:t>  </a:t>
            </a:r>
            <a:r>
              <a:rPr lang="en-US" altLang="zh-TW" dirty="0"/>
              <a:t>due</a:t>
            </a:r>
            <a:r>
              <a:rPr lang="zh-TW" altLang="en-US" dirty="0"/>
              <a:t> </a:t>
            </a:r>
            <a:r>
              <a:rPr lang="en-US" altLang="zh-TW" dirty="0"/>
              <a:t>to</a:t>
            </a:r>
            <a:r>
              <a:rPr lang="zh-TW" altLang="en-US" dirty="0"/>
              <a:t> </a:t>
            </a:r>
            <a:r>
              <a:rPr lang="en-US" altLang="zh-TW" dirty="0"/>
              <a:t>interference</a:t>
            </a:r>
            <a:r>
              <a:rPr lang="zh-TW" altLang="en-US" dirty="0"/>
              <a:t> </a:t>
            </a:r>
            <a:r>
              <a:rPr lang="en-US" altLang="zh-TW" dirty="0"/>
              <a:t>,</a:t>
            </a:r>
            <a:r>
              <a:rPr lang="zh-TW" altLang="en-US" dirty="0"/>
              <a:t> </a:t>
            </a:r>
            <a:r>
              <a:rPr lang="en-US" altLang="zh-TW" dirty="0"/>
              <a:t>the</a:t>
            </a:r>
            <a:r>
              <a:rPr lang="zh-TW" altLang="en-US" dirty="0"/>
              <a:t> </a:t>
            </a:r>
            <a:r>
              <a:rPr lang="en-US" altLang="zh-TW" dirty="0"/>
              <a:t>actual</a:t>
            </a:r>
            <a:r>
              <a:rPr lang="zh-TW" altLang="en-US" dirty="0"/>
              <a:t> </a:t>
            </a:r>
            <a:r>
              <a:rPr lang="en-US" altLang="zh-TW" dirty="0" err="1"/>
              <a:t>fisnihing</a:t>
            </a:r>
            <a:r>
              <a:rPr lang="zh-TW" altLang="en-US" dirty="0"/>
              <a:t> </a:t>
            </a:r>
            <a:r>
              <a:rPr lang="en-US" altLang="zh-TW" dirty="0" err="1"/>
              <a:t>tim</a:t>
            </a:r>
            <a:r>
              <a:rPr lang="zh-TW" altLang="en-US" dirty="0"/>
              <a:t> </a:t>
            </a:r>
            <a:r>
              <a:rPr lang="en-US" altLang="zh-TW" dirty="0"/>
              <a:t>is70s since we can </a:t>
            </a:r>
            <a:r>
              <a:rPr lang="en-US" altLang="zh-TW" dirty="0" err="1"/>
              <a:t>coexecute</a:t>
            </a:r>
            <a:r>
              <a:rPr lang="en-US" altLang="zh-TW" dirty="0"/>
              <a:t> both jobs. causing interference. This</a:t>
            </a:r>
            <a:r>
              <a:rPr lang="zh-TW" altLang="en-US" dirty="0"/>
              <a:t> </a:t>
            </a:r>
            <a:r>
              <a:rPr lang="en-US" altLang="zh-TW" dirty="0"/>
              <a:t>brings</a:t>
            </a:r>
            <a:r>
              <a:rPr lang="zh-TW" altLang="en-US" dirty="0"/>
              <a:t> </a:t>
            </a:r>
            <a:r>
              <a:rPr lang="en-US" altLang="zh-TW" dirty="0"/>
              <a:t>us</a:t>
            </a:r>
            <a:r>
              <a:rPr lang="zh-TW" altLang="en-US" dirty="0"/>
              <a:t> </a:t>
            </a:r>
            <a:r>
              <a:rPr lang="en-US" altLang="zh-TW" dirty="0"/>
              <a:t>to</a:t>
            </a:r>
            <a:r>
              <a:rPr lang="zh-TW" altLang="en-US" dirty="0"/>
              <a:t> </a:t>
            </a:r>
            <a:r>
              <a:rPr lang="en-US" altLang="zh-TW" dirty="0"/>
              <a:t>the</a:t>
            </a:r>
            <a:r>
              <a:rPr lang="zh-TW" altLang="en-US" dirty="0"/>
              <a:t> </a:t>
            </a:r>
            <a:r>
              <a:rPr lang="en-US" altLang="zh-TW" dirty="0"/>
              <a:t>challenge</a:t>
            </a:r>
            <a:r>
              <a:rPr lang="zh-TW" altLang="en-US" dirty="0"/>
              <a:t> </a:t>
            </a:r>
            <a:r>
              <a:rPr lang="en-US" altLang="zh-TW" dirty="0"/>
              <a:t>of</a:t>
            </a:r>
            <a:r>
              <a:rPr lang="zh-TW" altLang="en-US" dirty="0"/>
              <a:t> </a:t>
            </a:r>
            <a:r>
              <a:rPr lang="en-US" altLang="zh-TW" dirty="0" err="1"/>
              <a:t>colocating</a:t>
            </a:r>
            <a:r>
              <a:rPr lang="zh-TW" altLang="en-US" dirty="0"/>
              <a:t> </a:t>
            </a:r>
            <a:r>
              <a:rPr lang="en-US" altLang="zh-TW" dirty="0"/>
              <a:t>workloads.</a:t>
            </a:r>
            <a:r>
              <a:rPr lang="zh-TW" altLang="en-US" dirty="0"/>
              <a:t> </a:t>
            </a:r>
            <a:r>
              <a:rPr lang="en-US" altLang="zh-TW" dirty="0" err="1"/>
              <a:t>Firstis</a:t>
            </a:r>
            <a:r>
              <a:rPr lang="zh-TW" altLang="en-US" dirty="0"/>
              <a:t> </a:t>
            </a:r>
            <a:r>
              <a:rPr lang="en-US" altLang="zh-TW" dirty="0"/>
              <a:t>the</a:t>
            </a:r>
            <a:r>
              <a:rPr lang="zh-TW" altLang="en-US" dirty="0"/>
              <a:t> </a:t>
            </a:r>
            <a:r>
              <a:rPr lang="en-US" altLang="zh-TW" dirty="0"/>
              <a:t>interference</a:t>
            </a:r>
            <a:r>
              <a:rPr lang="zh-TW" altLang="en-US" dirty="0"/>
              <a:t> </a:t>
            </a:r>
            <a:r>
              <a:rPr lang="en-US" altLang="zh-TW" dirty="0"/>
              <a:t>is</a:t>
            </a:r>
            <a:r>
              <a:rPr lang="zh-TW" altLang="en-US" dirty="0"/>
              <a:t> </a:t>
            </a:r>
            <a:r>
              <a:rPr lang="en-US" altLang="zh-TW" dirty="0"/>
              <a:t>workload</a:t>
            </a:r>
            <a:r>
              <a:rPr lang="zh-TW" altLang="en-US" dirty="0"/>
              <a:t> </a:t>
            </a:r>
            <a:r>
              <a:rPr lang="en-US" altLang="zh-TW" dirty="0"/>
              <a:t>dependent,</a:t>
            </a:r>
            <a:r>
              <a:rPr lang="zh-TW" altLang="en-US" dirty="0"/>
              <a:t> </a:t>
            </a:r>
            <a:r>
              <a:rPr lang="en-US" altLang="zh-TW" dirty="0"/>
              <a:t>due</a:t>
            </a:r>
            <a:r>
              <a:rPr lang="zh-TW" altLang="en-US" dirty="0"/>
              <a:t> </a:t>
            </a:r>
            <a:r>
              <a:rPr lang="en-US" altLang="zh-TW" dirty="0"/>
              <a:t>to</a:t>
            </a:r>
            <a:r>
              <a:rPr lang="zh-TW" altLang="en-US" dirty="0"/>
              <a:t> </a:t>
            </a:r>
            <a:r>
              <a:rPr lang="en-US" altLang="zh-TW" dirty="0"/>
              <a:t>different</a:t>
            </a:r>
            <a:r>
              <a:rPr lang="zh-TW" altLang="en-US" dirty="0"/>
              <a:t> </a:t>
            </a:r>
            <a:r>
              <a:rPr lang="en-US" altLang="zh-TW" dirty="0"/>
              <a:t>levels</a:t>
            </a:r>
            <a:r>
              <a:rPr lang="zh-TW" altLang="en-US" dirty="0"/>
              <a:t> </a:t>
            </a:r>
            <a:r>
              <a:rPr lang="en-US" altLang="zh-TW" dirty="0"/>
              <a:t>of</a:t>
            </a:r>
            <a:r>
              <a:rPr lang="zh-TW" altLang="en-US" dirty="0"/>
              <a:t> </a:t>
            </a:r>
            <a:r>
              <a:rPr lang="en-US" altLang="zh-TW" dirty="0"/>
              <a:t>compute intensity, and</a:t>
            </a:r>
            <a:r>
              <a:rPr lang="zh-TW" altLang="en-US" dirty="0"/>
              <a:t> </a:t>
            </a:r>
            <a:r>
              <a:rPr lang="en-US" altLang="zh-TW" dirty="0"/>
              <a:t>the</a:t>
            </a:r>
            <a:r>
              <a:rPr lang="zh-TW" altLang="en-US" dirty="0"/>
              <a:t> </a:t>
            </a:r>
            <a:r>
              <a:rPr lang="en-US" altLang="zh-TW" dirty="0" err="1"/>
              <a:t>hostGPU</a:t>
            </a:r>
            <a:r>
              <a:rPr lang="zh-TW" altLang="en-US" dirty="0"/>
              <a:t>  </a:t>
            </a:r>
            <a:r>
              <a:rPr lang="en-US" altLang="zh-TW" dirty="0"/>
              <a:t>data</a:t>
            </a:r>
            <a:r>
              <a:rPr lang="zh-TW" altLang="en-US" dirty="0"/>
              <a:t> </a:t>
            </a:r>
            <a:r>
              <a:rPr lang="en-US" altLang="zh-TW" dirty="0"/>
              <a:t>movement</a:t>
            </a:r>
            <a:r>
              <a:rPr lang="zh-TW" altLang="en-US" dirty="0"/>
              <a:t> </a:t>
            </a:r>
            <a:r>
              <a:rPr lang="en-US" altLang="zh-TW" dirty="0"/>
              <a:t>;.</a:t>
            </a:r>
            <a:r>
              <a:rPr lang="zh-TW" altLang="en-US" dirty="0"/>
              <a:t> </a:t>
            </a:r>
            <a:r>
              <a:rPr lang="en-US" altLang="zh-TW" dirty="0"/>
              <a:t>GPU’s</a:t>
            </a:r>
            <a:r>
              <a:rPr lang="zh-TW" altLang="en-US" dirty="0"/>
              <a:t> </a:t>
            </a:r>
            <a:r>
              <a:rPr lang="en-US" altLang="zh-TW" dirty="0" err="1"/>
              <a:t>architeture</a:t>
            </a:r>
            <a:r>
              <a:rPr lang="zh-TW" altLang="en-US" dirty="0"/>
              <a:t> </a:t>
            </a:r>
            <a:r>
              <a:rPr lang="en-US" altLang="zh-TW" dirty="0"/>
              <a:t>also</a:t>
            </a:r>
            <a:r>
              <a:rPr lang="zh-TW" altLang="en-US" dirty="0"/>
              <a:t> </a:t>
            </a:r>
            <a:r>
              <a:rPr lang="en-US" altLang="zh-TW" dirty="0"/>
              <a:t>affects</a:t>
            </a:r>
            <a:r>
              <a:rPr lang="zh-TW" altLang="en-US" dirty="0"/>
              <a:t> </a:t>
            </a:r>
            <a:r>
              <a:rPr lang="en-US" altLang="zh-TW" dirty="0" err="1"/>
              <a:t>intference</a:t>
            </a:r>
            <a:r>
              <a:rPr lang="zh-TW" altLang="en-US" dirty="0"/>
              <a:t> </a:t>
            </a:r>
            <a:r>
              <a:rPr lang="en-US" altLang="zh-TW" dirty="0"/>
              <a:t>level</a:t>
            </a:r>
            <a:r>
              <a:rPr lang="zh-TW" altLang="en-US" dirty="0"/>
              <a:t> </a:t>
            </a:r>
            <a:r>
              <a:rPr lang="en-US" altLang="zh-TW" dirty="0"/>
              <a:t>as</a:t>
            </a:r>
            <a:r>
              <a:rPr lang="zh-TW" altLang="en-US" dirty="0"/>
              <a:t> </a:t>
            </a:r>
            <a:r>
              <a:rPr lang="en-US" altLang="zh-TW" dirty="0"/>
              <a:t>well.</a:t>
            </a:r>
            <a:r>
              <a:rPr lang="zh-TW" altLang="en-US" dirty="0"/>
              <a:t>   </a:t>
            </a:r>
            <a:r>
              <a:rPr lang="en-US" altLang="zh-TW" dirty="0"/>
              <a:t>So</a:t>
            </a:r>
            <a:r>
              <a:rPr lang="zh-TW" altLang="en-US" dirty="0"/>
              <a:t> </a:t>
            </a:r>
            <a:r>
              <a:rPr lang="en-US" altLang="zh-TW" dirty="0"/>
              <a:t>how</a:t>
            </a:r>
            <a:r>
              <a:rPr lang="zh-TW" altLang="en-US" dirty="0"/>
              <a:t> </a:t>
            </a:r>
            <a:r>
              <a:rPr lang="en-US" altLang="zh-TW" dirty="0"/>
              <a:t>do</a:t>
            </a:r>
            <a:r>
              <a:rPr lang="zh-TW" altLang="en-US" dirty="0"/>
              <a:t> </a:t>
            </a:r>
            <a:r>
              <a:rPr lang="en-US" altLang="zh-TW" dirty="0"/>
              <a:t>we</a:t>
            </a:r>
            <a:r>
              <a:rPr lang="zh-TW" altLang="en-US" dirty="0"/>
              <a:t> </a:t>
            </a:r>
            <a:r>
              <a:rPr lang="en-US" altLang="zh-TW" dirty="0"/>
              <a:t>reduce</a:t>
            </a:r>
            <a:r>
              <a:rPr lang="zh-TW" altLang="en-US" dirty="0"/>
              <a:t> </a:t>
            </a:r>
            <a:r>
              <a:rPr lang="en-US" altLang="zh-TW" dirty="0"/>
              <a:t>interference?</a:t>
            </a:r>
            <a:r>
              <a:rPr lang="zh-TW" altLang="en-US" dirty="0"/>
              <a:t> </a:t>
            </a:r>
            <a:r>
              <a:rPr lang="en-US" altLang="zh-TW" dirty="0" err="1"/>
              <a:t>Onedirect</a:t>
            </a:r>
            <a:r>
              <a:rPr lang="zh-TW" altLang="en-US" dirty="0"/>
              <a:t> </a:t>
            </a:r>
            <a:r>
              <a:rPr lang="en-US" altLang="zh-TW" dirty="0"/>
              <a:t>method</a:t>
            </a:r>
            <a:r>
              <a:rPr lang="zh-TW" altLang="en-US" dirty="0"/>
              <a:t> </a:t>
            </a:r>
            <a:r>
              <a:rPr lang="en-US" altLang="zh-TW" dirty="0"/>
              <a:t>is</a:t>
            </a:r>
            <a:r>
              <a:rPr lang="zh-TW" altLang="en-US" dirty="0"/>
              <a:t> </a:t>
            </a:r>
            <a:r>
              <a:rPr lang="en-US" altLang="zh-TW" dirty="0"/>
              <a:t>to</a:t>
            </a:r>
            <a:r>
              <a:rPr lang="zh-TW" altLang="en-US" dirty="0"/>
              <a:t> </a:t>
            </a:r>
            <a:r>
              <a:rPr lang="en-US" altLang="zh-TW" dirty="0"/>
              <a:t>predict</a:t>
            </a:r>
            <a:r>
              <a:rPr lang="zh-TW" altLang="en-US" dirty="0"/>
              <a:t> </a:t>
            </a:r>
            <a:r>
              <a:rPr lang="en-US" altLang="zh-TW" dirty="0"/>
              <a:t>the</a:t>
            </a:r>
            <a:r>
              <a:rPr lang="zh-TW" altLang="en-US" dirty="0"/>
              <a:t> </a:t>
            </a:r>
            <a:r>
              <a:rPr lang="en-US" altLang="zh-TW" dirty="0"/>
              <a:t>right</a:t>
            </a:r>
            <a:r>
              <a:rPr lang="zh-TW" altLang="en-US" dirty="0"/>
              <a:t> </a:t>
            </a:r>
            <a:r>
              <a:rPr lang="en-US" altLang="zh-TW" dirty="0" err="1"/>
              <a:t>colocated</a:t>
            </a:r>
            <a:r>
              <a:rPr lang="zh-TW" altLang="en-US" dirty="0"/>
              <a:t> </a:t>
            </a:r>
            <a:r>
              <a:rPr lang="en-US" altLang="zh-TW" dirty="0"/>
              <a:t>workload</a:t>
            </a:r>
            <a:r>
              <a:rPr lang="zh-TW" altLang="en-US" dirty="0"/>
              <a:t> </a:t>
            </a:r>
            <a:r>
              <a:rPr lang="en-US" altLang="zh-TW" dirty="0"/>
              <a:t>to</a:t>
            </a:r>
            <a:r>
              <a:rPr lang="zh-TW" altLang="en-US" dirty="0"/>
              <a:t> </a:t>
            </a:r>
            <a:r>
              <a:rPr lang="en-US" altLang="zh-TW" dirty="0"/>
              <a:t>achieve</a:t>
            </a:r>
            <a:r>
              <a:rPr lang="zh-TW" altLang="en-US" dirty="0"/>
              <a:t> </a:t>
            </a:r>
            <a:r>
              <a:rPr lang="en-US" altLang="zh-TW" dirty="0"/>
              <a:t>minimum</a:t>
            </a:r>
            <a:r>
              <a:rPr lang="zh-TW" altLang="en-US" dirty="0"/>
              <a:t> </a:t>
            </a:r>
            <a:r>
              <a:rPr lang="en-US" altLang="zh-TW" dirty="0"/>
              <a:t>interference,</a:t>
            </a:r>
            <a:r>
              <a:rPr lang="zh-TW" altLang="en-US" dirty="0"/>
              <a:t>  </a:t>
            </a:r>
            <a:br>
              <a:rPr lang="en-US" altLang="zh-TW" dirty="0"/>
            </a:b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dirty="0"/>
            </a:br>
            <a:r>
              <a:rPr lang="en-US" altLang="zh-TW" dirty="0"/>
              <a:t>the utilization cap cause performance to be downgraded</a:t>
            </a:r>
            <a:br>
              <a:rPr lang="en-US" altLang="zh-TW" dirty="0"/>
            </a:br>
            <a:br>
              <a:rPr lang="en-US" altLang="zh-TW" dirty="0"/>
            </a:br>
            <a:r>
              <a:rPr lang="en-US" altLang="zh-TW" dirty="0"/>
              <a:t>More</a:t>
            </a:r>
            <a:r>
              <a:rPr lang="zh-TW" altLang="en-US" dirty="0"/>
              <a:t> </a:t>
            </a:r>
            <a:r>
              <a:rPr lang="en-US" altLang="zh-TW" dirty="0" err="1"/>
              <a:t>improtaantly</a:t>
            </a:r>
            <a:r>
              <a:rPr lang="en-US" altLang="zh-TW" dirty="0"/>
              <a:t>,</a:t>
            </a:r>
            <a:r>
              <a:rPr lang="zh-TW" altLang="en-US" dirty="0"/>
              <a:t> </a:t>
            </a:r>
            <a:r>
              <a:rPr lang="en-US" altLang="zh-TW" dirty="0"/>
              <a:t>interference</a:t>
            </a:r>
            <a:r>
              <a:rPr lang="zh-TW" altLang="en-US" dirty="0"/>
              <a:t> </a:t>
            </a:r>
            <a:r>
              <a:rPr lang="en-US" altLang="zh-TW" dirty="0"/>
              <a:t>during</a:t>
            </a:r>
            <a:r>
              <a:rPr lang="zh-TW" altLang="en-US" dirty="0"/>
              <a:t>  </a:t>
            </a:r>
            <a:r>
              <a:rPr lang="en-US" altLang="zh-TW" dirty="0" err="1"/>
              <a:t>sharings</a:t>
            </a:r>
            <a:r>
              <a:rPr lang="en-US" altLang="zh-TW" dirty="0"/>
              <a:t>,</a:t>
            </a:r>
            <a:r>
              <a:rPr lang="zh-TW" altLang="en-US" dirty="0"/>
              <a:t> </a:t>
            </a:r>
            <a:r>
              <a:rPr lang="en-US" altLang="zh-TW" dirty="0"/>
              <a:t>which</a:t>
            </a:r>
            <a:r>
              <a:rPr lang="zh-TW" altLang="en-US" dirty="0"/>
              <a:t> </a:t>
            </a:r>
            <a:r>
              <a:rPr lang="en-US" altLang="zh-TW" dirty="0"/>
              <a:t>extends</a:t>
            </a:r>
            <a:r>
              <a:rPr lang="zh-TW" altLang="en-US" dirty="0"/>
              <a:t>。</a:t>
            </a:r>
            <a:r>
              <a:rPr lang="en-US" altLang="zh-TW" dirty="0"/>
              <a:t>Completion</a:t>
            </a:r>
            <a:r>
              <a:rPr lang="zh-TW" altLang="en-US" dirty="0"/>
              <a:t> </a:t>
            </a:r>
            <a:r>
              <a:rPr lang="en-US" altLang="zh-TW" dirty="0"/>
              <a:t>time</a:t>
            </a:r>
            <a:r>
              <a:rPr lang="zh-TW" altLang="en-US" dirty="0"/>
              <a:t> </a:t>
            </a:r>
            <a:r>
              <a:rPr lang="en-US" altLang="zh-TW" dirty="0"/>
              <a:t>and</a:t>
            </a:r>
            <a:r>
              <a:rPr lang="zh-TW" altLang="en-US" dirty="0"/>
              <a:t> </a:t>
            </a:r>
            <a:r>
              <a:rPr lang="en-US" altLang="zh-TW" dirty="0"/>
              <a:t>reduce</a:t>
            </a:r>
            <a:r>
              <a:rPr lang="zh-TW" altLang="en-US" dirty="0"/>
              <a:t> </a:t>
            </a:r>
            <a:r>
              <a:rPr lang="en-US" altLang="zh-TW" dirty="0"/>
              <a:t>throughput</a:t>
            </a:r>
            <a:br>
              <a:rPr lang="en-US" altLang="zh-TW" dirty="0"/>
            </a:br>
            <a:r>
              <a:rPr lang="en-US" altLang="zh-TW" dirty="0"/>
              <a:t>ending</a:t>
            </a:r>
            <a:r>
              <a:rPr lang="zh-TW" altLang="en-US" dirty="0"/>
              <a:t> </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4</a:t>
            </a:fld>
            <a:endParaRPr lang="en-US"/>
          </a:p>
        </p:txBody>
      </p:sp>
    </p:spTree>
    <p:extLst>
      <p:ext uri="{BB962C8B-B14F-4D97-AF65-F5344CB8AC3E}">
        <p14:creationId xmlns:p14="http://schemas.microsoft.com/office/powerpoint/2010/main" val="3685966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KACE, we already predict which workload to collocate with. Now we should enable </a:t>
            </a:r>
            <a:br>
              <a:rPr lang="en-US" dirty="0"/>
            </a:br>
            <a:r>
              <a:rPr lang="en-US" dirty="0"/>
              <a:t>* connect the </a:t>
            </a:r>
            <a:r>
              <a:rPr lang="en-US" dirty="0" err="1"/>
              <a:t>kace</a:t>
            </a:r>
            <a:r>
              <a:rPr lang="en-US" dirty="0"/>
              <a:t> with this. </a:t>
            </a:r>
            <a:br>
              <a:rPr lang="en-US" dirty="0"/>
            </a:br>
            <a:r>
              <a:rPr lang="en-US" dirty="0"/>
              <a:t>* connect the previous slides with this  100 1. throughput sum improve under certain case 2. more metric such as max-min fairness  </a:t>
            </a:r>
          </a:p>
        </p:txBody>
      </p:sp>
      <p:sp>
        <p:nvSpPr>
          <p:cNvPr id="4" name="Slide Number Placeholder 3"/>
          <p:cNvSpPr>
            <a:spLocks noGrp="1"/>
          </p:cNvSpPr>
          <p:nvPr>
            <p:ph type="sldNum" sz="quarter" idx="5"/>
          </p:nvPr>
        </p:nvSpPr>
        <p:spPr/>
        <p:txBody>
          <a:bodyPr/>
          <a:lstStyle/>
          <a:p>
            <a:fld id="{7E4D2499-5C85-694F-A246-1EAE57D3174C}" type="slidenum">
              <a:rPr lang="en-US" smtClean="0"/>
              <a:t>48</a:t>
            </a:fld>
            <a:endParaRPr lang="en-US"/>
          </a:p>
        </p:txBody>
      </p:sp>
    </p:spTree>
    <p:extLst>
      <p:ext uri="{BB962C8B-B14F-4D97-AF65-F5344CB8AC3E}">
        <p14:creationId xmlns:p14="http://schemas.microsoft.com/office/powerpoint/2010/main" val="18197064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We</a:t>
            </a:r>
            <a:r>
              <a:rPr lang="zh-TW" altLang="en-US" dirty="0"/>
              <a:t> </a:t>
            </a:r>
            <a:r>
              <a:rPr lang="en-US" altLang="zh-TW" dirty="0"/>
              <a:t>are</a:t>
            </a:r>
            <a:r>
              <a:rPr lang="zh-TW" altLang="en-US" dirty="0"/>
              <a:t> </a:t>
            </a:r>
            <a:r>
              <a:rPr lang="en-US" altLang="zh-TW" dirty="0"/>
              <a:t>only</a:t>
            </a:r>
            <a:r>
              <a:rPr lang="zh-TW" altLang="en-US" dirty="0"/>
              <a:t> </a:t>
            </a:r>
            <a:r>
              <a:rPr lang="en-US" altLang="zh-TW" dirty="0"/>
              <a:t>doing</a:t>
            </a:r>
            <a:r>
              <a:rPr lang="zh-TW" altLang="en-US" dirty="0"/>
              <a:t> </a:t>
            </a:r>
            <a:r>
              <a:rPr lang="en-US" altLang="zh-TW" dirty="0"/>
              <a:t>individual</a:t>
            </a:r>
            <a:r>
              <a:rPr lang="zh-TW" altLang="en-US" dirty="0"/>
              <a:t> </a:t>
            </a:r>
            <a:r>
              <a:rPr lang="en-US" altLang="zh-TW" dirty="0"/>
              <a:t>profile</a:t>
            </a:r>
            <a:r>
              <a:rPr lang="zh-TW" altLang="en-US" dirty="0"/>
              <a:t> </a:t>
            </a:r>
            <a:r>
              <a:rPr lang="en-US" altLang="zh-TW" dirty="0"/>
              <a:t>–</a:t>
            </a:r>
            <a:r>
              <a:rPr lang="zh-TW" altLang="en-US" dirty="0"/>
              <a:t> </a:t>
            </a:r>
            <a:r>
              <a:rPr lang="en-US" altLang="zh-TW" dirty="0"/>
              <a:t>O(n)</a:t>
            </a:r>
            <a:r>
              <a:rPr lang="zh-TW" altLang="en-US" dirty="0"/>
              <a:t> </a:t>
            </a:r>
            <a:r>
              <a:rPr lang="en-US" altLang="zh-TW" dirty="0"/>
              <a:t>-</a:t>
            </a:r>
            <a:r>
              <a:rPr lang="zh-TW" altLang="en-US" dirty="0"/>
              <a:t> </a:t>
            </a:r>
            <a:r>
              <a:rPr lang="en-US" altLang="zh-TW" dirty="0"/>
              <a:t>)(n)</a:t>
            </a:r>
            <a:endParaRPr lang="en-US" dirty="0"/>
          </a:p>
          <a:p>
            <a:endParaRPr lang="en-US" dirty="0"/>
          </a:p>
          <a:p>
            <a:r>
              <a:rPr lang="en-US" altLang="zh-TW" dirty="0"/>
              <a:t>Key</a:t>
            </a:r>
            <a:r>
              <a:rPr lang="zh-TW" altLang="en-US" dirty="0"/>
              <a:t> </a:t>
            </a:r>
            <a:r>
              <a:rPr lang="en-US" altLang="zh-TW" dirty="0"/>
              <a:t>component</a:t>
            </a:r>
            <a:r>
              <a:rPr lang="zh-TW" altLang="en-US" dirty="0"/>
              <a:t> </a:t>
            </a:r>
            <a:r>
              <a:rPr lang="en-US" altLang="zh-TW" dirty="0"/>
              <a:t>is</a:t>
            </a:r>
            <a:r>
              <a:rPr lang="zh-TW" altLang="en-US" dirty="0"/>
              <a:t> </a:t>
            </a:r>
            <a:r>
              <a:rPr lang="en-US" altLang="zh-TW" dirty="0"/>
              <a:t>workload</a:t>
            </a:r>
            <a:r>
              <a:rPr lang="zh-TW" altLang="en-US" dirty="0"/>
              <a:t> </a:t>
            </a:r>
            <a:r>
              <a:rPr lang="en-US" altLang="zh-TW" dirty="0"/>
              <a:t>profiler,</a:t>
            </a:r>
            <a:r>
              <a:rPr lang="zh-TW" altLang="en-US" dirty="0"/>
              <a:t> </a:t>
            </a:r>
            <a:r>
              <a:rPr lang="en-US" altLang="zh-TW" dirty="0"/>
              <a:t>which</a:t>
            </a:r>
            <a:r>
              <a:rPr lang="zh-TW" altLang="en-US" dirty="0"/>
              <a:t> </a:t>
            </a:r>
            <a:r>
              <a:rPr lang="en-US" altLang="zh-TW" dirty="0"/>
              <a:t>can</a:t>
            </a:r>
            <a:r>
              <a:rPr lang="zh-TW" altLang="en-US" dirty="0"/>
              <a:t> </a:t>
            </a:r>
            <a:r>
              <a:rPr lang="en-US" altLang="zh-TW" dirty="0"/>
              <a:t>be</a:t>
            </a:r>
            <a:r>
              <a:rPr lang="zh-TW" altLang="en-US" dirty="0"/>
              <a:t> </a:t>
            </a:r>
            <a:r>
              <a:rPr lang="en-US" altLang="zh-TW" dirty="0"/>
              <a:t>found</a:t>
            </a:r>
            <a:r>
              <a:rPr lang="zh-TW" altLang="en-US" dirty="0"/>
              <a:t> </a:t>
            </a:r>
            <a:r>
              <a:rPr lang="en-US" altLang="zh-TW" dirty="0"/>
              <a:t>in</a:t>
            </a:r>
            <a:r>
              <a:rPr lang="zh-TW" altLang="en-US" dirty="0"/>
              <a:t> </a:t>
            </a:r>
            <a:r>
              <a:rPr lang="en-US" altLang="zh-TW" dirty="0"/>
              <a:t>paper</a:t>
            </a:r>
          </a:p>
          <a:p>
            <a:r>
              <a:rPr lang="en-US" altLang="zh-TW" dirty="0"/>
              <a:t>|</a:t>
            </a:r>
            <a:r>
              <a:rPr lang="en-US" dirty="0"/>
              <a:t>Now lets jump to evaluation</a:t>
            </a:r>
          </a:p>
        </p:txBody>
      </p:sp>
      <p:sp>
        <p:nvSpPr>
          <p:cNvPr id="4" name="Slide Number Placeholder 3"/>
          <p:cNvSpPr>
            <a:spLocks noGrp="1"/>
          </p:cNvSpPr>
          <p:nvPr>
            <p:ph type="sldNum" sz="quarter" idx="5"/>
          </p:nvPr>
        </p:nvSpPr>
        <p:spPr/>
        <p:txBody>
          <a:bodyPr/>
          <a:lstStyle/>
          <a:p>
            <a:fld id="{7E4D2499-5C85-694F-A246-1EAE57D3174C}" type="slidenum">
              <a:rPr lang="en-US" smtClean="0"/>
              <a:t>49</a:t>
            </a:fld>
            <a:endParaRPr lang="en-US"/>
          </a:p>
        </p:txBody>
      </p:sp>
    </p:spTree>
    <p:extLst>
      <p:ext uri="{BB962C8B-B14F-4D97-AF65-F5344CB8AC3E}">
        <p14:creationId xmlns:p14="http://schemas.microsoft.com/office/powerpoint/2010/main" val="3817898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50</a:t>
            </a:fld>
            <a:endParaRPr lang="en-US"/>
          </a:p>
        </p:txBody>
      </p:sp>
    </p:spTree>
    <p:extLst>
      <p:ext uri="{BB962C8B-B14F-4D97-AF65-F5344CB8AC3E}">
        <p14:creationId xmlns:p14="http://schemas.microsoft.com/office/powerpoint/2010/main" val="10815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Just</a:t>
            </a:r>
            <a:r>
              <a:rPr lang="zh-TW" altLang="en-US" dirty="0"/>
              <a:t> </a:t>
            </a:r>
            <a:r>
              <a:rPr lang="en-US" altLang="zh-TW" dirty="0"/>
              <a:t>put</a:t>
            </a:r>
            <a:r>
              <a:rPr lang="zh-TW" altLang="en-US" dirty="0"/>
              <a:t> </a:t>
            </a:r>
            <a:r>
              <a:rPr lang="en-US" altLang="zh-TW" dirty="0"/>
              <a:t>one</a:t>
            </a:r>
            <a:r>
              <a:rPr lang="zh-TW" altLang="en-US" dirty="0"/>
              <a:t> </a:t>
            </a:r>
            <a:r>
              <a:rPr lang="en-US" altLang="zh-TW" dirty="0"/>
              <a:t>workload</a:t>
            </a:r>
            <a:r>
              <a:rPr lang="zh-TW" altLang="en-US" dirty="0"/>
              <a:t> </a:t>
            </a:r>
            <a:r>
              <a:rPr lang="en-US" altLang="zh-TW" dirty="0"/>
              <a:t>in</a:t>
            </a:r>
            <a:r>
              <a:rPr lang="zh-TW" altLang="en-US" dirty="0"/>
              <a:t> </a:t>
            </a:r>
            <a:r>
              <a:rPr lang="en-US" altLang="zh-TW" dirty="0"/>
              <a:t>here</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52</a:t>
            </a:fld>
            <a:endParaRPr lang="en-US"/>
          </a:p>
        </p:txBody>
      </p:sp>
    </p:spTree>
    <p:extLst>
      <p:ext uri="{BB962C8B-B14F-4D97-AF65-F5344CB8AC3E}">
        <p14:creationId xmlns:p14="http://schemas.microsoft.com/office/powerpoint/2010/main" val="3243180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800" dirty="0">
                <a:effectLst/>
                <a:latin typeface="NimbusRomNo9L"/>
              </a:rPr>
              <a:t>Lets</a:t>
            </a:r>
            <a:r>
              <a:rPr lang="zh-TW" altLang="en-US" sz="1800" dirty="0">
                <a:effectLst/>
                <a:latin typeface="NimbusRomNo9L"/>
              </a:rPr>
              <a:t> </a:t>
            </a:r>
            <a:r>
              <a:rPr lang="en-US" altLang="zh-TW" sz="1800" dirty="0">
                <a:effectLst/>
                <a:latin typeface="NimbusRomNo9L"/>
              </a:rPr>
              <a:t>look</a:t>
            </a:r>
            <a:r>
              <a:rPr lang="zh-TW" altLang="en-US" sz="1800" dirty="0">
                <a:effectLst/>
                <a:latin typeface="NimbusRomNo9L"/>
              </a:rPr>
              <a:t> </a:t>
            </a:r>
            <a:r>
              <a:rPr lang="en-US" altLang="zh-TW" sz="1800" dirty="0">
                <a:effectLst/>
                <a:latin typeface="NimbusRomNo9L"/>
              </a:rPr>
              <a:t>into</a:t>
            </a:r>
            <a:r>
              <a:rPr lang="zh-TW" altLang="en-US" sz="1800" dirty="0">
                <a:effectLst/>
                <a:latin typeface="NimbusRomNo9L"/>
              </a:rPr>
              <a:t> </a:t>
            </a:r>
            <a:r>
              <a:rPr lang="en-US" altLang="zh-TW" sz="1800" dirty="0">
                <a:effectLst/>
                <a:latin typeface="NimbusRomNo9L"/>
              </a:rPr>
              <a:t>interference</a:t>
            </a:r>
            <a:r>
              <a:rPr lang="zh-TW" altLang="en-US" sz="1800" dirty="0">
                <a:effectLst/>
                <a:latin typeface="NimbusRomNo9L"/>
              </a:rPr>
              <a:t> </a:t>
            </a:r>
            <a:r>
              <a:rPr lang="en-US" altLang="zh-TW" sz="1800" dirty="0">
                <a:effectLst/>
                <a:latin typeface="NimbusRomNo9L"/>
              </a:rPr>
              <a:t>more.</a:t>
            </a:r>
            <a:r>
              <a:rPr lang="zh-TW" altLang="en-US" sz="1800" dirty="0">
                <a:effectLst/>
                <a:latin typeface="NimbusRomNo9L"/>
              </a:rPr>
              <a:t> </a:t>
            </a:r>
            <a:r>
              <a:rPr lang="en-US" altLang="zh-TW" sz="1800" dirty="0">
                <a:effectLst/>
                <a:latin typeface="NimbusRomNo9L"/>
              </a:rPr>
              <a:t>First,</a:t>
            </a:r>
            <a:r>
              <a:rPr lang="zh-TW" altLang="en-US" sz="1800" dirty="0">
                <a:effectLst/>
                <a:latin typeface="NimbusRomNo9L"/>
              </a:rPr>
              <a:t> </a:t>
            </a:r>
            <a:r>
              <a:rPr lang="en-US" altLang="zh-TW" sz="1800" dirty="0">
                <a:effectLst/>
                <a:latin typeface="NimbusRomNo9L"/>
              </a:rPr>
              <a:t>It</a:t>
            </a:r>
            <a:r>
              <a:rPr lang="zh-TW" altLang="en-US" sz="1800" dirty="0">
                <a:effectLst/>
                <a:latin typeface="NimbusRomNo9L"/>
              </a:rPr>
              <a:t> </a:t>
            </a:r>
            <a:r>
              <a:rPr lang="en-US" altLang="zh-TW" sz="1800" dirty="0">
                <a:effectLst/>
                <a:latin typeface="NimbusRomNo9L"/>
              </a:rPr>
              <a:t>is</a:t>
            </a:r>
            <a:r>
              <a:rPr lang="zh-TW" altLang="en-US" sz="1800" dirty="0">
                <a:effectLst/>
                <a:latin typeface="NimbusRomNo9L"/>
              </a:rPr>
              <a:t> </a:t>
            </a:r>
            <a:r>
              <a:rPr lang="en-US" altLang="zh-TW" sz="1800" dirty="0">
                <a:effectLst/>
                <a:latin typeface="NimbusRomNo9L"/>
              </a:rPr>
              <a:t>highly</a:t>
            </a:r>
            <a:r>
              <a:rPr lang="zh-TW" altLang="en-US" sz="1800" dirty="0">
                <a:effectLst/>
                <a:latin typeface="NimbusRomNo9L"/>
              </a:rPr>
              <a:t> </a:t>
            </a:r>
            <a:r>
              <a:rPr lang="en-US" altLang="zh-TW" sz="1800" dirty="0">
                <a:effectLst/>
                <a:latin typeface="NimbusRomNo9L"/>
              </a:rPr>
              <a:t>depending</a:t>
            </a:r>
            <a:r>
              <a:rPr lang="zh-TW" altLang="en-US" sz="1800" dirty="0">
                <a:effectLst/>
                <a:latin typeface="NimbusRomNo9L"/>
              </a:rPr>
              <a:t> </a:t>
            </a:r>
            <a:r>
              <a:rPr lang="en-US" altLang="zh-TW" sz="1800" dirty="0">
                <a:effectLst/>
                <a:latin typeface="NimbusRomNo9L"/>
              </a:rPr>
              <a:t>on</a:t>
            </a:r>
            <a:r>
              <a:rPr lang="zh-TW" altLang="en-US" sz="1800" dirty="0">
                <a:effectLst/>
                <a:latin typeface="NimbusRomNo9L"/>
              </a:rPr>
              <a:t> </a:t>
            </a:r>
            <a:r>
              <a:rPr lang="en-US" altLang="zh-TW" sz="1800" dirty="0">
                <a:effectLst/>
                <a:latin typeface="NimbusRomNo9L"/>
              </a:rPr>
              <a:t>the</a:t>
            </a:r>
            <a:r>
              <a:rPr lang="zh-TW" altLang="en-US" sz="1800" dirty="0">
                <a:effectLst/>
                <a:latin typeface="NimbusRomNo9L"/>
              </a:rPr>
              <a:t> </a:t>
            </a:r>
            <a:r>
              <a:rPr lang="en-US" altLang="zh-TW" sz="1800" dirty="0" err="1">
                <a:effectLst/>
                <a:latin typeface="NimbusRomNo9L"/>
              </a:rPr>
              <a:t>colocated</a:t>
            </a:r>
            <a:r>
              <a:rPr lang="zh-TW" altLang="en-US" sz="1800" dirty="0">
                <a:effectLst/>
                <a:latin typeface="NimbusRomNo9L"/>
              </a:rPr>
              <a:t> </a:t>
            </a:r>
            <a:r>
              <a:rPr lang="en-US" altLang="zh-TW" sz="1800" dirty="0">
                <a:effectLst/>
                <a:latin typeface="NimbusRomNo9L"/>
              </a:rPr>
              <a:t>workload</a:t>
            </a:r>
            <a:r>
              <a:rPr lang="zh-TW" altLang="en-US" sz="1800" dirty="0">
                <a:effectLst/>
                <a:latin typeface="NimbusRomNo9L"/>
              </a:rPr>
              <a:t> </a:t>
            </a:r>
            <a:r>
              <a:rPr lang="en-US" altLang="zh-TW" sz="1800" dirty="0">
                <a:effectLst/>
                <a:latin typeface="NimbusRomNo9L"/>
              </a:rPr>
              <a:t>due</a:t>
            </a:r>
            <a:r>
              <a:rPr lang="zh-TW" altLang="en-US" sz="1800" dirty="0">
                <a:effectLst/>
                <a:latin typeface="NimbusRomNo9L"/>
              </a:rPr>
              <a:t> </a:t>
            </a:r>
            <a:r>
              <a:rPr lang="en-US" altLang="zh-TW" sz="1800" dirty="0">
                <a:effectLst/>
                <a:latin typeface="NimbusRomNo9L"/>
              </a:rPr>
              <a:t>to</a:t>
            </a:r>
            <a:r>
              <a:rPr lang="zh-TW" altLang="en-US" sz="1800" dirty="0">
                <a:effectLst/>
                <a:latin typeface="NimbusRomNo9L"/>
              </a:rPr>
              <a:t> </a:t>
            </a:r>
            <a:r>
              <a:rPr lang="en-US" altLang="zh-TW" sz="1800" dirty="0">
                <a:effectLst/>
                <a:latin typeface="NimbusRomNo9L"/>
              </a:rPr>
              <a:t>different</a:t>
            </a:r>
            <a:r>
              <a:rPr lang="zh-TW" altLang="en-US" sz="1800" dirty="0">
                <a:effectLst/>
                <a:latin typeface="NimbusRomNo9L"/>
              </a:rPr>
              <a:t> </a:t>
            </a:r>
            <a:r>
              <a:rPr lang="en-US" altLang="zh-TW" sz="1800" dirty="0">
                <a:effectLst/>
                <a:latin typeface="NimbusRomNo9L"/>
              </a:rPr>
              <a:t>Resource</a:t>
            </a:r>
            <a:r>
              <a:rPr lang="zh-TW" altLang="en-US" sz="1800" dirty="0">
                <a:effectLst/>
                <a:latin typeface="NimbusRomNo9L"/>
              </a:rPr>
              <a:t> </a:t>
            </a:r>
            <a:r>
              <a:rPr lang="en-US" altLang="zh-TW" sz="1800" dirty="0">
                <a:effectLst/>
                <a:latin typeface="NimbusRomNo9L"/>
              </a:rPr>
              <a:t>requirements.</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altLang="zh-TW" sz="1800" dirty="0">
                <a:effectLst/>
                <a:latin typeface="NimbusRomNo9L"/>
              </a:rPr>
              <a:t>Also system we</a:t>
            </a:r>
            <a:r>
              <a:rPr lang="zh-TW" altLang="en-US" sz="1800" dirty="0">
                <a:effectLst/>
                <a:latin typeface="NimbusRomNo9L"/>
              </a:rPr>
              <a:t> </a:t>
            </a:r>
            <a:r>
              <a:rPr lang="en-US" altLang="zh-TW" sz="1800" dirty="0">
                <a:effectLst/>
                <a:latin typeface="NimbusRomNo9L"/>
              </a:rPr>
              <a:t>have</a:t>
            </a:r>
            <a:r>
              <a:rPr lang="zh-TW" altLang="en-US" sz="1800" dirty="0">
                <a:effectLst/>
                <a:latin typeface="NimbusRomNo9L"/>
              </a:rPr>
              <a:t> </a:t>
            </a:r>
            <a:r>
              <a:rPr lang="en-US" altLang="zh-TW" sz="1800" dirty="0">
                <a:effectLst/>
                <a:latin typeface="NimbusRomNo9L"/>
              </a:rPr>
              <a:t>did</a:t>
            </a:r>
            <a:r>
              <a:rPr lang="zh-TW" altLang="en-US" sz="1800" dirty="0">
                <a:effectLst/>
                <a:latin typeface="NimbusRomNo9L"/>
              </a:rPr>
              <a:t> </a:t>
            </a:r>
            <a:r>
              <a:rPr lang="en-US" altLang="zh-TW" sz="1800" dirty="0">
                <a:effectLst/>
                <a:latin typeface="NimbusRomNo9L"/>
              </a:rPr>
              <a:t>a</a:t>
            </a:r>
            <a:r>
              <a:rPr lang="zh-TW" altLang="en-US" sz="1800" dirty="0">
                <a:effectLst/>
                <a:latin typeface="NimbusRomNo9L"/>
              </a:rPr>
              <a:t> </a:t>
            </a:r>
            <a:r>
              <a:rPr lang="en-US" altLang="zh-TW" sz="1800" dirty="0">
                <a:effectLst/>
                <a:latin typeface="NimbusRomNo9L"/>
              </a:rPr>
              <a:t>simple</a:t>
            </a:r>
            <a:r>
              <a:rPr lang="zh-TW" altLang="en-US" sz="1800" dirty="0">
                <a:effectLst/>
                <a:latin typeface="NimbusRomNo9L"/>
              </a:rPr>
              <a:t> </a:t>
            </a:r>
            <a:r>
              <a:rPr lang="en-US" altLang="zh-TW" sz="1800" dirty="0">
                <a:effectLst/>
                <a:latin typeface="NimbusRomNo9L"/>
              </a:rPr>
              <a:t>colocation</a:t>
            </a:r>
            <a:r>
              <a:rPr lang="zh-TW" altLang="en-US" sz="1800" dirty="0">
                <a:effectLst/>
                <a:latin typeface="NimbusRomNo9L"/>
              </a:rPr>
              <a:t> </a:t>
            </a:r>
            <a:r>
              <a:rPr lang="en-US" altLang="zh-TW" sz="1800" dirty="0" err="1">
                <a:effectLst/>
                <a:latin typeface="NimbusRomNo9L"/>
              </a:rPr>
              <a:t>experiement</a:t>
            </a:r>
            <a:r>
              <a:rPr lang="zh-TW" altLang="en-US" sz="1800" dirty="0">
                <a:effectLst/>
                <a:latin typeface="NimbusRomNo9L"/>
              </a:rPr>
              <a:t> </a:t>
            </a:r>
            <a:r>
              <a:rPr lang="en-US" altLang="zh-TW" sz="1800" dirty="0">
                <a:effectLst/>
                <a:latin typeface="NimbusRomNo9L"/>
              </a:rPr>
              <a:t>on</a:t>
            </a:r>
            <a:r>
              <a:rPr lang="zh-TW" altLang="en-US" sz="1800" dirty="0">
                <a:effectLst/>
                <a:latin typeface="NimbusRomNo9L"/>
              </a:rPr>
              <a:t> </a:t>
            </a:r>
            <a:r>
              <a:rPr lang="en-US" altLang="zh-TW" sz="1800" dirty="0">
                <a:effectLst/>
                <a:latin typeface="NimbusRomNo9L"/>
              </a:rPr>
              <a:t>common</a:t>
            </a:r>
            <a:r>
              <a:rPr lang="zh-TW" altLang="en-US" sz="1800" dirty="0">
                <a:effectLst/>
                <a:latin typeface="NimbusRomNo9L"/>
              </a:rPr>
              <a:t> </a:t>
            </a:r>
            <a:r>
              <a:rPr lang="en-US" altLang="zh-TW" sz="1800" dirty="0">
                <a:effectLst/>
                <a:latin typeface="NimbusRomNo9L"/>
              </a:rPr>
              <a:t>DL</a:t>
            </a:r>
            <a:r>
              <a:rPr lang="zh-TW" altLang="en-US" sz="1800" dirty="0">
                <a:effectLst/>
                <a:latin typeface="NimbusRomNo9L"/>
              </a:rPr>
              <a:t> </a:t>
            </a:r>
            <a:r>
              <a:rPr lang="en-US" altLang="zh-TW" sz="1800" dirty="0">
                <a:effectLst/>
                <a:latin typeface="NimbusRomNo9L"/>
              </a:rPr>
              <a:t>workloads</a:t>
            </a:r>
            <a:r>
              <a:rPr lang="zh-TW" altLang="en-US" sz="1800" dirty="0">
                <a:effectLst/>
                <a:latin typeface="NimbusRomNo9L"/>
              </a:rPr>
              <a:t> </a:t>
            </a:r>
            <a:r>
              <a:rPr lang="en-US" altLang="zh-TW" sz="1800" dirty="0">
                <a:effectLst/>
                <a:latin typeface="NimbusRomNo9L"/>
              </a:rPr>
              <a:t>.</a:t>
            </a:r>
            <a:r>
              <a:rPr lang="zh-TW" altLang="en-US" sz="1800" dirty="0">
                <a:effectLst/>
                <a:latin typeface="NimbusRomNo9L"/>
              </a:rPr>
              <a:t> </a:t>
            </a:r>
            <a:r>
              <a:rPr lang="en-US" altLang="zh-TW" sz="1800" dirty="0">
                <a:effectLst/>
                <a:latin typeface="NimbusRomNo9L"/>
              </a:rPr>
              <a:t>First,</a:t>
            </a:r>
            <a:r>
              <a:rPr lang="zh-TW" altLang="en-US" sz="1800" dirty="0">
                <a:effectLst/>
                <a:latin typeface="NimbusRomNo9L"/>
              </a:rPr>
              <a:t> </a:t>
            </a:r>
            <a:r>
              <a:rPr lang="en-US" altLang="zh-TW" sz="1800" dirty="0">
                <a:effectLst/>
                <a:latin typeface="NimbusRomNo9L"/>
              </a:rPr>
              <a:t>we</a:t>
            </a:r>
            <a:r>
              <a:rPr lang="zh-TW" altLang="en-US" sz="1800" dirty="0">
                <a:effectLst/>
                <a:latin typeface="NimbusRomNo9L"/>
              </a:rPr>
              <a:t> </a:t>
            </a:r>
            <a:r>
              <a:rPr lang="en-US" altLang="zh-TW" sz="1800" dirty="0" err="1">
                <a:effectLst/>
                <a:latin typeface="NimbusRomNo9L"/>
              </a:rPr>
              <a:t>colocate</a:t>
            </a:r>
            <a:r>
              <a:rPr lang="zh-TW" altLang="en-US" sz="1800" dirty="0">
                <a:effectLst/>
                <a:latin typeface="NimbusRomNo9L"/>
              </a:rPr>
              <a:t> </a:t>
            </a:r>
            <a:r>
              <a:rPr lang="en-US" altLang="zh-TW" sz="1800" dirty="0">
                <a:effectLst/>
                <a:latin typeface="NimbusRomNo9L"/>
              </a:rPr>
              <a:t>two</a:t>
            </a:r>
            <a:r>
              <a:rPr lang="zh-TW" altLang="en-US" sz="1800" dirty="0">
                <a:effectLst/>
                <a:latin typeface="NimbusRomNo9L"/>
              </a:rPr>
              <a:t> </a:t>
            </a:r>
            <a:r>
              <a:rPr lang="en-US" altLang="zh-TW" sz="1800" dirty="0">
                <a:effectLst/>
                <a:latin typeface="NimbusRomNo9L"/>
              </a:rPr>
              <a:t>training</a:t>
            </a:r>
            <a:r>
              <a:rPr lang="zh-TW" altLang="en-US" sz="1800" dirty="0">
                <a:effectLst/>
                <a:latin typeface="NimbusRomNo9L"/>
              </a:rPr>
              <a:t> </a:t>
            </a:r>
            <a:r>
              <a:rPr lang="en-US" altLang="zh-TW" sz="1800" dirty="0">
                <a:effectLst/>
                <a:latin typeface="NimbusRomNo9L"/>
              </a:rPr>
              <a:t>workloads</a:t>
            </a:r>
            <a:r>
              <a:rPr lang="zh-TW" altLang="en-US" sz="1800" dirty="0">
                <a:effectLst/>
                <a:latin typeface="NimbusRomNo9L"/>
              </a:rPr>
              <a:t> </a:t>
            </a:r>
            <a:r>
              <a:rPr lang="en-US" altLang="zh-TW" sz="1800" dirty="0">
                <a:effectLst/>
                <a:latin typeface="NimbusRomNo9L"/>
              </a:rPr>
              <a:t>and</a:t>
            </a:r>
            <a:r>
              <a:rPr lang="zh-TW" altLang="en-US" sz="1800" dirty="0">
                <a:effectLst/>
                <a:latin typeface="NimbusRomNo9L"/>
              </a:rPr>
              <a:t> </a:t>
            </a:r>
            <a:r>
              <a:rPr lang="en-US" altLang="zh-TW" sz="1800" dirty="0">
                <a:effectLst/>
                <a:latin typeface="NimbusRomNo9L"/>
              </a:rPr>
              <a:t>compare</a:t>
            </a:r>
            <a:r>
              <a:rPr lang="zh-TW" altLang="en-US" sz="1800" dirty="0">
                <a:effectLst/>
                <a:latin typeface="NimbusRomNo9L"/>
              </a:rPr>
              <a:t> </a:t>
            </a:r>
            <a:r>
              <a:rPr lang="en-US" altLang="zh-TW" sz="1800" dirty="0">
                <a:effectLst/>
                <a:latin typeface="NimbusRomNo9L"/>
              </a:rPr>
              <a:t>its</a:t>
            </a:r>
            <a:r>
              <a:rPr lang="zh-TW" altLang="en-US" sz="1800" dirty="0">
                <a:effectLst/>
                <a:latin typeface="NimbusRomNo9L"/>
              </a:rPr>
              <a:t> </a:t>
            </a:r>
            <a:r>
              <a:rPr lang="en-US" altLang="zh-TW" sz="1800" dirty="0">
                <a:effectLst/>
                <a:latin typeface="NimbusRomNo9L"/>
              </a:rPr>
              <a:t>throughput</a:t>
            </a:r>
            <a:r>
              <a:rPr lang="zh-TW" altLang="en-US" sz="1800" dirty="0">
                <a:effectLst/>
                <a:latin typeface="NimbusRomNo9L"/>
              </a:rPr>
              <a:t> </a:t>
            </a:r>
            <a:r>
              <a:rPr lang="en-US" altLang="zh-TW" sz="1800" dirty="0">
                <a:effectLst/>
                <a:latin typeface="NimbusRomNo9L"/>
              </a:rPr>
              <a:t>with</a:t>
            </a:r>
            <a:r>
              <a:rPr lang="zh-TW" altLang="en-US" sz="1800" dirty="0">
                <a:effectLst/>
                <a:latin typeface="NimbusRomNo9L"/>
              </a:rPr>
              <a:t> </a:t>
            </a:r>
            <a:r>
              <a:rPr lang="en-US" altLang="zh-TW" sz="1800" dirty="0">
                <a:effectLst/>
                <a:latin typeface="NimbusRomNo9L"/>
              </a:rPr>
              <a:t>the</a:t>
            </a:r>
            <a:r>
              <a:rPr lang="zh-TW" altLang="en-US" sz="1800" dirty="0">
                <a:effectLst/>
                <a:latin typeface="NimbusRomNo9L"/>
              </a:rPr>
              <a:t> </a:t>
            </a:r>
            <a:r>
              <a:rPr lang="en-US" altLang="zh-TW" sz="1800" dirty="0">
                <a:effectLst/>
                <a:latin typeface="NimbusRomNo9L"/>
              </a:rPr>
              <a:t>workload</a:t>
            </a:r>
            <a:r>
              <a:rPr lang="zh-TW" altLang="en-US" sz="1800" dirty="0">
                <a:effectLst/>
                <a:latin typeface="NimbusRomNo9L"/>
              </a:rPr>
              <a:t> </a:t>
            </a:r>
            <a:r>
              <a:rPr lang="en-US" altLang="zh-TW" sz="1800" dirty="0">
                <a:effectLst/>
                <a:latin typeface="NimbusRomNo9L"/>
              </a:rPr>
              <a:t>running</a:t>
            </a:r>
            <a:r>
              <a:rPr lang="zh-TW" altLang="en-US" sz="1800" dirty="0">
                <a:effectLst/>
                <a:latin typeface="NimbusRomNo9L"/>
              </a:rPr>
              <a:t> </a:t>
            </a:r>
            <a:r>
              <a:rPr lang="en-US" altLang="zh-TW" sz="1800" dirty="0">
                <a:effectLst/>
                <a:latin typeface="NimbusRomNo9L"/>
              </a:rPr>
              <a:t>exclusively</a:t>
            </a:r>
            <a:r>
              <a:rPr lang="zh-TW" altLang="en-US" sz="1800" dirty="0">
                <a:effectLst/>
                <a:latin typeface="NimbusRomNo9L"/>
              </a:rPr>
              <a:t> </a:t>
            </a:r>
            <a:r>
              <a:rPr lang="en-US" altLang="zh-TW" sz="1800" dirty="0">
                <a:effectLst/>
                <a:latin typeface="NimbusRomNo9L"/>
              </a:rPr>
              <a:t>on</a:t>
            </a:r>
            <a:r>
              <a:rPr lang="zh-TW" altLang="en-US" sz="1800" dirty="0">
                <a:effectLst/>
                <a:latin typeface="NimbusRomNo9L"/>
              </a:rPr>
              <a:t> </a:t>
            </a:r>
            <a:r>
              <a:rPr lang="en-US" altLang="zh-TW" sz="1800" dirty="0">
                <a:effectLst/>
                <a:latin typeface="NimbusRomNo9L"/>
              </a:rPr>
              <a:t>GPU.</a:t>
            </a:r>
            <a:r>
              <a:rPr lang="zh-TW" altLang="en-US" sz="1800" dirty="0">
                <a:effectLst/>
                <a:latin typeface="NimbusRomNo9L"/>
              </a:rPr>
              <a:t> </a:t>
            </a:r>
            <a:r>
              <a:rPr lang="en-US" altLang="zh-TW" sz="1800" dirty="0">
                <a:effectLst/>
                <a:latin typeface="NimbusRomNo9L"/>
              </a:rPr>
              <a:t>We see that </a:t>
            </a:r>
            <a:r>
              <a:rPr lang="en-US" altLang="zh-TW" sz="1800" dirty="0" err="1">
                <a:effectLst/>
                <a:latin typeface="NimbusRomNo9L"/>
              </a:rPr>
              <a:t>bert</a:t>
            </a:r>
            <a:r>
              <a:rPr lang="en-US" altLang="zh-TW" sz="1800" dirty="0">
                <a:effectLst/>
                <a:latin typeface="NimbusRomNo9L"/>
              </a:rPr>
              <a:t>-train has a 40% slowdown similar to ALBERT-train. However, if we </a:t>
            </a:r>
            <a:r>
              <a:rPr lang="en-US" altLang="zh-TW" sz="1800" dirty="0" err="1">
                <a:effectLst/>
                <a:latin typeface="NimbusRomNo9L"/>
              </a:rPr>
              <a:t>colocate</a:t>
            </a:r>
            <a:r>
              <a:rPr lang="en-US" altLang="zh-TW" sz="1800" dirty="0">
                <a:effectLst/>
                <a:latin typeface="NimbusRomNo9L"/>
              </a:rPr>
              <a:t> </a:t>
            </a:r>
            <a:r>
              <a:rPr lang="en-US" altLang="zh-TW" sz="1800" dirty="0" err="1">
                <a:effectLst/>
                <a:latin typeface="NimbusRomNo9L"/>
              </a:rPr>
              <a:t>bert</a:t>
            </a:r>
            <a:r>
              <a:rPr lang="en-US" altLang="zh-TW" sz="1800" dirty="0">
                <a:effectLst/>
                <a:latin typeface="NimbusRomNo9L"/>
              </a:rPr>
              <a:t> with another inference workload, the slowdown is </a:t>
            </a:r>
            <a:r>
              <a:rPr lang="en-US" altLang="zh-TW" sz="1800" dirty="0" err="1">
                <a:effectLst/>
                <a:latin typeface="NimbusRomNo9L"/>
              </a:rPr>
              <a:t>reducede</a:t>
            </a:r>
            <a:r>
              <a:rPr lang="en-US" altLang="zh-TW" sz="1800" dirty="0">
                <a:effectLst/>
                <a:latin typeface="NimbusRomNo9L"/>
              </a:rPr>
              <a:t> to 19%, and inference only drop by 2%. Therefore, we should select inference workload to </a:t>
            </a:r>
            <a:r>
              <a:rPr lang="en-US" altLang="zh-TW" sz="1800" dirty="0" err="1">
                <a:effectLst/>
                <a:latin typeface="NimbusRomNo9L"/>
              </a:rPr>
              <a:t>colocate</a:t>
            </a:r>
            <a:r>
              <a:rPr lang="en-US" altLang="zh-TW" sz="1800" dirty="0">
                <a:effectLst/>
                <a:latin typeface="NimbusRomNo9L"/>
              </a:rPr>
              <a:t> with </a:t>
            </a:r>
            <a:r>
              <a:rPr lang="en-US" altLang="zh-TW" sz="1800" dirty="0" err="1">
                <a:effectLst/>
                <a:latin typeface="NimbusRomNo9L"/>
              </a:rPr>
              <a:t>bert</a:t>
            </a:r>
            <a:r>
              <a:rPr lang="en-US" altLang="zh-TW" sz="1800" dirty="0">
                <a:effectLst/>
                <a:latin typeface="NimbusRomNo9L"/>
              </a:rPr>
              <a:t>-train. Based on the observation, we see that fining best colocation pair does reduce interference and</a:t>
            </a:r>
            <a:r>
              <a:rPr lang="zh-TW" altLang="en-US" sz="1800" dirty="0">
                <a:effectLst/>
                <a:latin typeface="NimbusRomNo9L"/>
              </a:rPr>
              <a:t> </a:t>
            </a:r>
            <a:r>
              <a:rPr lang="en-US" altLang="zh-TW" sz="1800" dirty="0">
                <a:effectLst/>
                <a:latin typeface="NimbusRomNo9L"/>
              </a:rPr>
              <a:t>increase performance. Therefore, we come up the questions: could we predict interference for a better colocation pair?</a:t>
            </a:r>
            <a:br>
              <a:rPr lang="en-US" altLang="zh-TW" sz="1800" dirty="0">
                <a:effectLst/>
                <a:latin typeface="NimbusRomNo9L"/>
              </a:rPr>
            </a:br>
            <a:br>
              <a:rPr lang="en-US" altLang="zh-TW" sz="1800" dirty="0">
                <a:effectLst/>
                <a:latin typeface="NimbusRomNo9L"/>
              </a:rPr>
            </a:br>
            <a:r>
              <a:rPr lang="en-US" altLang="zh-TW" sz="1800" dirty="0">
                <a:effectLst/>
                <a:latin typeface="NimbusRomNo9L"/>
              </a:rPr>
              <a:t>Explain</a:t>
            </a:r>
            <a:r>
              <a:rPr lang="zh-TW" altLang="en-US" sz="1800" dirty="0">
                <a:effectLst/>
                <a:latin typeface="NimbusRomNo9L"/>
              </a:rPr>
              <a:t> </a:t>
            </a:r>
            <a:r>
              <a:rPr lang="en-US" altLang="zh-TW" sz="1800" dirty="0">
                <a:effectLst/>
                <a:latin typeface="NimbusRomNo9L"/>
              </a:rPr>
              <a:t>each</a:t>
            </a:r>
            <a:r>
              <a:rPr lang="zh-TW" altLang="en-US" sz="1800" dirty="0">
                <a:effectLst/>
                <a:latin typeface="NimbusRomNo9L"/>
              </a:rPr>
              <a:t> </a:t>
            </a:r>
            <a:r>
              <a:rPr lang="en-US" altLang="zh-TW" sz="1800" dirty="0">
                <a:effectLst/>
                <a:latin typeface="NimbusRomNo9L"/>
              </a:rPr>
              <a:t>graph</a:t>
            </a:r>
            <a:r>
              <a:rPr lang="zh-TW" altLang="en-US" sz="1800" dirty="0">
                <a:effectLst/>
                <a:latin typeface="NimbusRomNo9L"/>
              </a:rPr>
              <a:t> </a:t>
            </a:r>
            <a:r>
              <a:rPr lang="en-US" altLang="zh-TW" sz="1800" dirty="0">
                <a:effectLst/>
                <a:latin typeface="NimbusRomNo9L"/>
              </a:rPr>
              <a:t>in</a:t>
            </a:r>
            <a:r>
              <a:rPr lang="zh-TW" altLang="en-US" sz="1800" dirty="0">
                <a:effectLst/>
                <a:latin typeface="NimbusRomNo9L"/>
              </a:rPr>
              <a:t> </a:t>
            </a:r>
            <a:r>
              <a:rPr lang="en-US" altLang="zh-TW" sz="1800" dirty="0">
                <a:effectLst/>
                <a:latin typeface="NimbusRomNo9L"/>
              </a:rPr>
              <a:t>detail.</a:t>
            </a:r>
            <a:r>
              <a:rPr lang="zh-TW" altLang="en-US" sz="1800" dirty="0">
                <a:effectLst/>
                <a:latin typeface="NimbusRomNo9L"/>
              </a:rPr>
              <a:t> </a:t>
            </a:r>
            <a:r>
              <a:rPr lang="en-US" altLang="zh-TW" sz="1800" dirty="0">
                <a:effectLst/>
                <a:latin typeface="NimbusRomNo9L"/>
              </a:rPr>
              <a:t>40% compared with running by itself. Make </a:t>
            </a:r>
            <a:r>
              <a:rPr lang="en-US" altLang="zh-TW" sz="1800" dirty="0" err="1">
                <a:effectLst/>
                <a:latin typeface="NimbusRomNo9L"/>
              </a:rPr>
              <a:t>itanimation</a:t>
            </a:r>
            <a:r>
              <a:rPr lang="en-US" altLang="zh-TW" sz="1800" dirty="0">
                <a:effectLst/>
                <a:latin typeface="NimbusRomNo9L"/>
              </a:rPr>
              <a:t> show second graph later</a:t>
            </a:r>
            <a:br>
              <a:rPr lang="en-US" altLang="zh-TW" sz="1800" dirty="0">
                <a:effectLst/>
                <a:latin typeface="NimbusRomNo9L"/>
              </a:rPr>
            </a:br>
            <a:r>
              <a:rPr lang="en-US" altLang="zh-TW" sz="1800" dirty="0">
                <a:effectLst/>
                <a:latin typeface="NimbusRomNo9L"/>
              </a:rPr>
              <a:t>check the one on the right as ”why predict is better? It allows us to choose the collocated pair with good performance ”</a:t>
            </a:r>
            <a:br>
              <a:rPr lang="en-US" altLang="zh-TW" sz="1800" dirty="0">
                <a:effectLst/>
                <a:latin typeface="NimbusRomNo9L"/>
              </a:rPr>
            </a:br>
            <a:br>
              <a:rPr lang="en-US" sz="1800" dirty="0">
                <a:effectLst/>
                <a:latin typeface="NimbusRomNo9L"/>
              </a:rPr>
            </a:br>
            <a:endParaRPr lang="en-US" sz="1800" dirty="0">
              <a:effectLst/>
              <a:latin typeface="NimbusRomNo9L"/>
            </a:endParaRPr>
          </a:p>
          <a:p>
            <a:br>
              <a:rPr lang="en-US" sz="1800" dirty="0">
                <a:effectLst/>
                <a:latin typeface="NimbusRomNo9L"/>
              </a:rPr>
            </a:br>
            <a:r>
              <a:rPr lang="en-US" sz="1800" dirty="0">
                <a:effectLst/>
                <a:latin typeface="NimbusRomNo9L"/>
              </a:rPr>
              <a:t>When we </a:t>
            </a:r>
            <a:r>
              <a:rPr lang="en-US" sz="1800" dirty="0" err="1">
                <a:effectLst/>
                <a:latin typeface="NimbusRomNo9L"/>
              </a:rPr>
              <a:t>colocated</a:t>
            </a:r>
            <a:r>
              <a:rPr lang="en-US" sz="1800" dirty="0">
                <a:effectLst/>
                <a:latin typeface="NimbusRomNo9L"/>
              </a:rPr>
              <a:t> a BERT [5] training workload with an ALBERT [17] training</a:t>
            </a:r>
            <a:r>
              <a:rPr lang="en-US" sz="1800" b="0" dirty="0">
                <a:effectLst/>
                <a:latin typeface="NimbusRomNo9L"/>
              </a:rPr>
              <a:t> </a:t>
            </a:r>
            <a:r>
              <a:rPr lang="en-US" sz="1800" dirty="0">
                <a:effectLst/>
                <a:latin typeface="NimbusRomNo9L"/>
              </a:rPr>
              <a:t>workload, they experienced a throughput drop, relative to an exclusive run, of 40% and 37%, respectively. When the same BERT workload was </a:t>
            </a:r>
            <a:r>
              <a:rPr lang="en-US" sz="1800" dirty="0" err="1">
                <a:effectLst/>
                <a:latin typeface="NimbusRomNo9L"/>
              </a:rPr>
              <a:t>colocated</a:t>
            </a:r>
            <a:r>
              <a:rPr lang="en-US" sz="1800" dirty="0">
                <a:effectLst/>
                <a:latin typeface="NimbusRomNo9L"/>
              </a:rPr>
              <a:t> with a </a:t>
            </a:r>
            <a:r>
              <a:rPr lang="en-US" sz="1800" dirty="0" err="1">
                <a:effectLst/>
                <a:latin typeface="NimbusRomNo9L"/>
              </a:rPr>
              <a:t>ViT</a:t>
            </a:r>
            <a:r>
              <a:rPr lang="en-US" sz="1800" dirty="0">
                <a:effectLst/>
                <a:latin typeface="NimbusRomNo9L"/>
              </a:rPr>
              <a:t> [6] inference workload, the corresponding throughput drops were 19% and 3%, respectively. The much lower drop in throughput in the latter case was because the </a:t>
            </a:r>
            <a:r>
              <a:rPr lang="en-US" sz="1800" dirty="0" err="1">
                <a:effectLst/>
                <a:latin typeface="NimbusRomNo9L"/>
              </a:rPr>
              <a:t>colocated</a:t>
            </a:r>
            <a:r>
              <a:rPr lang="en-US" sz="1800" dirty="0">
                <a:effectLst/>
                <a:latin typeface="NimbusRomNo9L"/>
              </a:rPr>
              <a:t> Vit workload was an inference workload, and so did not require high GPU compute resources (e.g., for backpropagation). While the </a:t>
            </a:r>
            <a:r>
              <a:rPr lang="en-US" sz="1800" dirty="0" err="1">
                <a:effectLst/>
                <a:latin typeface="NimbusRomNo9L"/>
              </a:rPr>
              <a:t>colocated</a:t>
            </a:r>
            <a:r>
              <a:rPr lang="en-US" sz="1800" dirty="0">
                <a:effectLst/>
                <a:latin typeface="NimbusRomNo9L"/>
              </a:rPr>
              <a:t> ALBERT workload in the former case has much fewer parameters, and thus a lower memory requirement, it is a Transformer-based model, which requires significant GPU compute resources for training. </a:t>
            </a:r>
            <a:br>
              <a:rPr lang="en-US" sz="1800" dirty="0">
                <a:effectLst/>
                <a:latin typeface="NimbusRomNo9L"/>
              </a:rPr>
            </a:br>
            <a:r>
              <a:rPr lang="en-US" sz="1800" dirty="0">
                <a:effectLst/>
                <a:latin typeface="NimbusRomNo9L"/>
              </a:rPr>
              <a:t>Data movement - batched</a:t>
            </a:r>
            <a:endParaRPr lang="en-US"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5</a:t>
            </a:fld>
            <a:endParaRPr lang="en-US"/>
          </a:p>
        </p:txBody>
      </p:sp>
    </p:spTree>
    <p:extLst>
      <p:ext uri="{BB962C8B-B14F-4D97-AF65-F5344CB8AC3E}">
        <p14:creationId xmlns:p14="http://schemas.microsoft.com/office/powerpoint/2010/main" val="995571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ltLang="zh-TW" dirty="0"/>
            </a:br>
            <a:r>
              <a:rPr lang="en-US" altLang="zh-TW" dirty="0" err="1"/>
              <a:t>Predicing</a:t>
            </a:r>
            <a:r>
              <a:rPr lang="en-US" altLang="zh-TW" dirty="0"/>
              <a:t> </a:t>
            </a:r>
            <a:r>
              <a:rPr lang="en-US" altLang="zh-TW" dirty="0" err="1"/>
              <a:t>interferenec</a:t>
            </a:r>
            <a:r>
              <a:rPr lang="zh-TW" altLang="en-US" dirty="0"/>
              <a:t> </a:t>
            </a:r>
            <a:r>
              <a:rPr lang="en-US" altLang="zh-TW" dirty="0"/>
              <a:t>has its challenge. first, the resource usage pattern need to be obtained within workload level to obtain precise predictions. </a:t>
            </a:r>
            <a:r>
              <a:rPr lang="en-US" altLang="zh-TW" dirty="0" err="1"/>
              <a:t>HOwever</a:t>
            </a:r>
            <a:r>
              <a:rPr lang="en-US" altLang="zh-TW" dirty="0"/>
              <a:t>, if we obtain the metrics specific to workload semantics</a:t>
            </a:r>
            <a:r>
              <a:rPr lang="zh-TW" altLang="en-US" dirty="0"/>
              <a:t> </a:t>
            </a:r>
            <a:r>
              <a:rPr lang="en-US" altLang="zh-TW" dirty="0"/>
              <a:t>and</a:t>
            </a:r>
            <a:r>
              <a:rPr lang="zh-TW" altLang="en-US" dirty="0"/>
              <a:t> </a:t>
            </a:r>
            <a:r>
              <a:rPr lang="en-US" altLang="zh-TW" dirty="0" err="1"/>
              <a:t>aceess</a:t>
            </a:r>
            <a:r>
              <a:rPr lang="zh-TW" altLang="en-US" dirty="0"/>
              <a:t> </a:t>
            </a:r>
            <a:r>
              <a:rPr lang="en-US" altLang="zh-TW" dirty="0"/>
              <a:t>patterns, the solution can not </a:t>
            </a:r>
            <a:r>
              <a:rPr lang="en-US" altLang="zh-TW" dirty="0" err="1"/>
              <a:t>nbe</a:t>
            </a:r>
            <a:r>
              <a:rPr lang="en-US" altLang="zh-TW" dirty="0"/>
              <a:t> generalized to all workloads. </a:t>
            </a:r>
            <a:br>
              <a:rPr lang="en-US" altLang="zh-TW" dirty="0"/>
            </a:br>
            <a:r>
              <a:rPr lang="en-US" altLang="zh-TW" dirty="0"/>
              <a:t>In addition, profiling workload metrics have overhead. It </a:t>
            </a:r>
            <a:r>
              <a:rPr lang="en-US" altLang="zh-TW" dirty="0" err="1"/>
              <a:t>requries</a:t>
            </a:r>
            <a:r>
              <a:rPr lang="en-US" altLang="zh-TW" dirty="0"/>
              <a:t> huge </a:t>
            </a:r>
            <a:r>
              <a:rPr lang="en-US" altLang="zh-TW" dirty="0" err="1"/>
              <a:t>serach</a:t>
            </a:r>
            <a:r>
              <a:rPr lang="en-US" altLang="zh-TW" dirty="0"/>
              <a:t> space if we profile all possible colocation combinations, and it </a:t>
            </a:r>
            <a:r>
              <a:rPr lang="en-US" altLang="zh-TW" dirty="0" err="1"/>
              <a:t>reuqires</a:t>
            </a:r>
            <a:r>
              <a:rPr lang="en-US" altLang="zh-TW" dirty="0"/>
              <a:t> large training set and time to predict with ml models. </a:t>
            </a:r>
            <a:br>
              <a:rPr lang="en-US" altLang="zh-TW" dirty="0"/>
            </a:br>
            <a:br>
              <a:rPr lang="en-US" altLang="zh-TW" dirty="0"/>
            </a:br>
            <a:r>
              <a:rPr lang="en-US" altLang="zh-TW" dirty="0"/>
              <a:t>From here, we could sum up the challenges we face:</a:t>
            </a:r>
            <a:br>
              <a:rPr lang="en-US" altLang="zh-TW" dirty="0"/>
            </a:br>
            <a:r>
              <a:rPr lang="en-US" altLang="zh-TW" dirty="0"/>
              <a:t>1. </a:t>
            </a:r>
            <a:br>
              <a:rPr lang="en-US" altLang="zh-TW" dirty="0"/>
            </a:br>
            <a:br>
              <a:rPr lang="en-US" altLang="zh-TW" dirty="0"/>
            </a:br>
            <a:r>
              <a:rPr lang="en-US" altLang="zh-TW" dirty="0"/>
              <a:t>Overall</a:t>
            </a:r>
            <a:r>
              <a:rPr lang="zh-TW" altLang="en-US" dirty="0"/>
              <a:t> </a:t>
            </a:r>
            <a:r>
              <a:rPr lang="en-US" altLang="zh-TW" dirty="0"/>
              <a:t>usage</a:t>
            </a:r>
            <a:r>
              <a:rPr lang="zh-TW" altLang="en-US" dirty="0"/>
              <a:t>  </a:t>
            </a:r>
            <a:r>
              <a:rPr lang="en-US" altLang="zh-TW" dirty="0"/>
              <a:t>of</a:t>
            </a:r>
            <a:r>
              <a:rPr lang="zh-TW" altLang="en-US" dirty="0"/>
              <a:t> </a:t>
            </a:r>
            <a:r>
              <a:rPr lang="en-US" altLang="zh-TW" dirty="0"/>
              <a:t>GPU</a:t>
            </a:r>
            <a:r>
              <a:rPr lang="zh-TW" altLang="en-US" dirty="0"/>
              <a:t> </a:t>
            </a:r>
            <a:r>
              <a:rPr lang="en-US" altLang="zh-TW" dirty="0"/>
              <a:t>and</a:t>
            </a:r>
            <a:r>
              <a:rPr lang="zh-TW" altLang="en-US" dirty="0"/>
              <a:t> </a:t>
            </a:r>
            <a:r>
              <a:rPr lang="en-US" altLang="zh-TW" dirty="0"/>
              <a:t>memory</a:t>
            </a:r>
            <a:r>
              <a:rPr lang="zh-TW" altLang="en-US" dirty="0"/>
              <a:t> </a:t>
            </a:r>
            <a:br>
              <a:rPr lang="en-US" altLang="zh-TW" dirty="0"/>
            </a:br>
            <a:r>
              <a:rPr lang="en-US" altLang="zh-TW" dirty="0"/>
              <a:t>workload</a:t>
            </a:r>
            <a:r>
              <a:rPr lang="zh-TW" altLang="en-US" dirty="0"/>
              <a:t> </a:t>
            </a:r>
            <a:r>
              <a:rPr lang="en-US" altLang="zh-TW" dirty="0"/>
              <a:t>syntax</a:t>
            </a:r>
            <a:r>
              <a:rPr lang="zh-TW" altLang="en-US" dirty="0"/>
              <a:t> </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6</a:t>
            </a:fld>
            <a:endParaRPr lang="en-US"/>
          </a:p>
        </p:txBody>
      </p:sp>
    </p:spTree>
    <p:extLst>
      <p:ext uri="{BB962C8B-B14F-4D97-AF65-F5344CB8AC3E}">
        <p14:creationId xmlns:p14="http://schemas.microsoft.com/office/powerpoint/2010/main" val="64224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with low profiling overhead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Spatial</a:t>
            </a:r>
            <a:r>
              <a:rPr lang="zh-TW" altLang="en-US" dirty="0"/>
              <a:t> </a:t>
            </a:r>
            <a:r>
              <a:rPr lang="en-US" altLang="zh-TW" dirty="0"/>
              <a:t>sharing</a:t>
            </a:r>
            <a:r>
              <a:rPr lang="zh-TW" altLang="en-US" dirty="0"/>
              <a:t> </a:t>
            </a:r>
            <a:r>
              <a:rPr lang="en-US" altLang="zh-TW" dirty="0"/>
              <a:t>/</a:t>
            </a:r>
            <a:r>
              <a:rPr lang="zh-TW" altLang="en-US" dirty="0"/>
              <a:t> </a:t>
            </a:r>
            <a:r>
              <a:rPr lang="en-US" altLang="zh-TW" dirty="0"/>
              <a:t>temporal</a:t>
            </a:r>
            <a:r>
              <a:rPr lang="zh-TW" altLang="en-US" dirty="0"/>
              <a:t> </a:t>
            </a:r>
            <a:r>
              <a:rPr lang="en-US" altLang="zh-TW" dirty="0"/>
              <a:t>sharing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Spatial</a:t>
            </a:r>
            <a:r>
              <a:rPr lang="zh-TW" altLang="en-US" dirty="0"/>
              <a:t> </a:t>
            </a:r>
            <a:r>
              <a:rPr lang="en-US" altLang="zh-TW" dirty="0"/>
              <a:t>sharing</a:t>
            </a:r>
            <a:r>
              <a:rPr lang="zh-TW" altLang="en-US" dirty="0"/>
              <a:t> </a:t>
            </a:r>
            <a:endParaRPr lang="en-US" altLang="zh-TW" dirty="0"/>
          </a:p>
          <a:p>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7</a:t>
            </a:fld>
            <a:endParaRPr lang="en-US"/>
          </a:p>
        </p:txBody>
      </p:sp>
    </p:spTree>
    <p:extLst>
      <p:ext uri="{BB962C8B-B14F-4D97-AF65-F5344CB8AC3E}">
        <p14:creationId xmlns:p14="http://schemas.microsoft.com/office/powerpoint/2010/main" val="850845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By</a:t>
            </a:r>
            <a:r>
              <a:rPr lang="zh-TW" altLang="en-US" dirty="0"/>
              <a:t> </a:t>
            </a:r>
            <a:r>
              <a:rPr lang="en-US" altLang="zh-TW" dirty="0"/>
              <a:t>combining</a:t>
            </a:r>
            <a:r>
              <a:rPr lang="zh-TW" altLang="en-US" dirty="0"/>
              <a:t> </a:t>
            </a:r>
            <a:r>
              <a:rPr lang="en-US" altLang="zh-TW" dirty="0"/>
              <a:t>our</a:t>
            </a:r>
            <a:r>
              <a:rPr lang="zh-TW" altLang="en-US" dirty="0"/>
              <a:t> </a:t>
            </a:r>
            <a:r>
              <a:rPr lang="en-US" altLang="zh-TW" dirty="0" err="1"/>
              <a:t>knowlege</a:t>
            </a:r>
            <a:r>
              <a:rPr lang="zh-TW" altLang="en-US" dirty="0"/>
              <a:t> </a:t>
            </a:r>
            <a:r>
              <a:rPr lang="en-US" altLang="zh-TW" dirty="0"/>
              <a:t>in</a:t>
            </a:r>
            <a:r>
              <a:rPr lang="zh-TW" altLang="en-US" dirty="0"/>
              <a:t> </a:t>
            </a:r>
            <a:r>
              <a:rPr lang="en-US" altLang="zh-TW" dirty="0"/>
              <a:t>architecture</a:t>
            </a:r>
            <a:r>
              <a:rPr lang="zh-TW" altLang="en-US" dirty="0"/>
              <a:t> </a:t>
            </a:r>
            <a:r>
              <a:rPr lang="en-US" altLang="zh-TW" dirty="0"/>
              <a:t>and</a:t>
            </a:r>
            <a:r>
              <a:rPr lang="zh-TW" altLang="en-US" dirty="0"/>
              <a:t> </a:t>
            </a:r>
            <a:r>
              <a:rPr lang="en-US" altLang="zh-TW" dirty="0"/>
              <a:t>sharing,</a:t>
            </a:r>
            <a:r>
              <a:rPr lang="zh-TW" altLang="en-US" dirty="0"/>
              <a:t> </a:t>
            </a:r>
            <a:r>
              <a:rPr lang="en-US" altLang="zh-TW" dirty="0"/>
              <a:t>we</a:t>
            </a:r>
            <a:r>
              <a:rPr lang="zh-TW" altLang="en-US" dirty="0"/>
              <a:t> </a:t>
            </a:r>
            <a:r>
              <a:rPr lang="en-US" altLang="zh-TW" dirty="0"/>
              <a:t>could</a:t>
            </a:r>
            <a:r>
              <a:rPr lang="zh-TW" altLang="en-US" dirty="0"/>
              <a:t> </a:t>
            </a:r>
            <a:r>
              <a:rPr lang="en-US" altLang="zh-TW" dirty="0"/>
              <a:t>construct</a:t>
            </a:r>
            <a:r>
              <a:rPr lang="zh-TW" altLang="en-US" dirty="0"/>
              <a:t> </a:t>
            </a:r>
            <a:r>
              <a:rPr lang="en-US" altLang="zh-TW" dirty="0"/>
              <a:t>our</a:t>
            </a:r>
            <a:r>
              <a:rPr lang="zh-TW" altLang="en-US" dirty="0"/>
              <a:t> </a:t>
            </a:r>
            <a:r>
              <a:rPr lang="en-US" altLang="zh-TW" dirty="0"/>
              <a:t>scheduling</a:t>
            </a:r>
            <a:r>
              <a:rPr lang="zh-TW" altLang="en-US" dirty="0"/>
              <a:t> </a:t>
            </a:r>
            <a:r>
              <a:rPr lang="en-US" altLang="zh-TW" dirty="0"/>
              <a:t>flow</a:t>
            </a:r>
            <a:br>
              <a:rPr lang="en-US" altLang="zh-TW" dirty="0"/>
            </a:br>
            <a:r>
              <a:rPr lang="en-US" altLang="zh-TW" dirty="0"/>
              <a:t>f</a:t>
            </a:r>
            <a:br>
              <a:rPr lang="en-US" altLang="zh-TW" dirty="0"/>
            </a:br>
            <a:br>
              <a:rPr lang="en-US" altLang="zh-TW" dirty="0"/>
            </a:br>
            <a:r>
              <a:rPr lang="en-US" altLang="zh-TW" dirty="0"/>
              <a:t>compiled functions are transformed in to kernels, and </a:t>
            </a:r>
            <a:br>
              <a:rPr lang="en-US" altLang="zh-TW" dirty="0"/>
            </a:br>
            <a:r>
              <a:rPr lang="en-US" altLang="zh-TW" dirty="0"/>
              <a:t>a</a:t>
            </a:r>
            <a:r>
              <a:rPr lang="zh-TW" altLang="en-US" dirty="0"/>
              <a:t> </a:t>
            </a:r>
            <a:r>
              <a:rPr lang="en-US" altLang="zh-TW" dirty="0"/>
              <a:t>kernel</a:t>
            </a:r>
            <a:r>
              <a:rPr lang="zh-TW" altLang="en-US" dirty="0"/>
              <a:t> </a:t>
            </a:r>
            <a:r>
              <a:rPr lang="en-US" altLang="zh-TW" dirty="0"/>
              <a:t>would</a:t>
            </a:r>
            <a:r>
              <a:rPr lang="zh-TW" altLang="en-US" dirty="0"/>
              <a:t> </a:t>
            </a:r>
            <a:r>
              <a:rPr lang="en-US" altLang="zh-TW" dirty="0"/>
              <a:t>comprise</a:t>
            </a:r>
            <a:r>
              <a:rPr lang="zh-TW" altLang="en-US" dirty="0"/>
              <a:t> </a:t>
            </a:r>
            <a:r>
              <a:rPr lang="en-US" altLang="zh-TW" dirty="0"/>
              <a:t>of</a:t>
            </a:r>
            <a:r>
              <a:rPr lang="zh-TW" altLang="en-US" dirty="0"/>
              <a:t> </a:t>
            </a:r>
            <a:r>
              <a:rPr lang="en-US" altLang="zh-TW" dirty="0"/>
              <a:t>multiple</a:t>
            </a:r>
            <a:r>
              <a:rPr lang="zh-TW" altLang="en-US" dirty="0"/>
              <a:t> </a:t>
            </a:r>
            <a:r>
              <a:rPr lang="en-US" altLang="zh-TW" dirty="0"/>
              <a:t>blocks,</a:t>
            </a:r>
            <a:r>
              <a:rPr lang="zh-TW" altLang="en-US" dirty="0"/>
              <a:t> </a:t>
            </a:r>
            <a:r>
              <a:rPr lang="en-US" altLang="zh-TW" dirty="0"/>
              <a:t>depending</a:t>
            </a:r>
            <a:r>
              <a:rPr lang="zh-TW" altLang="en-US" dirty="0"/>
              <a:t> </a:t>
            </a:r>
            <a:r>
              <a:rPr lang="en-US" altLang="zh-TW" dirty="0"/>
              <a:t>on</a:t>
            </a:r>
            <a:r>
              <a:rPr lang="zh-TW" altLang="en-US" dirty="0"/>
              <a:t> </a:t>
            </a:r>
            <a:r>
              <a:rPr lang="en-US" altLang="zh-TW" dirty="0" err="1"/>
              <a:t>cuda</a:t>
            </a:r>
            <a:r>
              <a:rPr lang="zh-TW" altLang="en-US" dirty="0"/>
              <a:t> </a:t>
            </a:r>
            <a:r>
              <a:rPr lang="en-US" altLang="zh-TW" dirty="0"/>
              <a:t>library</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8</a:t>
            </a:fld>
            <a:endParaRPr lang="en-US"/>
          </a:p>
        </p:txBody>
      </p:sp>
    </p:spTree>
    <p:extLst>
      <p:ext uri="{BB962C8B-B14F-4D97-AF65-F5344CB8AC3E}">
        <p14:creationId xmlns:p14="http://schemas.microsoft.com/office/powerpoint/2010/main" val="2147402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dirty="0"/>
              <a:t>Assuming ppl have background in GPU architecture.</a:t>
            </a:r>
            <a:r>
              <a:rPr lang="zh-TW" altLang="en-US" dirty="0"/>
              <a:t> </a:t>
            </a:r>
            <a:r>
              <a:rPr lang="en-US" altLang="zh-TW" dirty="0"/>
              <a:t>May</a:t>
            </a:r>
            <a:r>
              <a:rPr lang="zh-TW" altLang="en-US" dirty="0"/>
              <a:t> </a:t>
            </a:r>
            <a:r>
              <a:rPr lang="en-US" altLang="zh-TW" dirty="0"/>
              <a:t>cut</a:t>
            </a:r>
            <a:r>
              <a:rPr lang="zh-TW" altLang="en-US" dirty="0"/>
              <a:t> </a:t>
            </a:r>
            <a:r>
              <a:rPr lang="en-US" altLang="zh-TW" dirty="0"/>
              <a:t>if</a:t>
            </a:r>
            <a:br>
              <a:rPr lang="en-US" altLang="zh-TW" dirty="0"/>
            </a:br>
            <a:br>
              <a:rPr lang="en-US" altLang="zh-TW" dirty="0"/>
            </a:br>
            <a:r>
              <a:rPr lang="en-US" altLang="zh-TW" dirty="0"/>
              <a:t>Lets</a:t>
            </a:r>
            <a:r>
              <a:rPr lang="zh-TW" altLang="en-US" dirty="0"/>
              <a:t> </a:t>
            </a:r>
            <a:r>
              <a:rPr lang="en-US" altLang="zh-TW" dirty="0"/>
              <a:t>look</a:t>
            </a:r>
            <a:r>
              <a:rPr lang="zh-TW" altLang="en-US" dirty="0"/>
              <a:t> </a:t>
            </a:r>
            <a:r>
              <a:rPr lang="en-US" altLang="zh-TW" dirty="0"/>
              <a:t>at</a:t>
            </a:r>
            <a:r>
              <a:rPr lang="zh-TW" altLang="en-US" dirty="0"/>
              <a:t> </a:t>
            </a:r>
            <a:r>
              <a:rPr lang="en-US" altLang="zh-TW" dirty="0"/>
              <a:t>some</a:t>
            </a:r>
            <a:r>
              <a:rPr lang="zh-TW" altLang="en-US" dirty="0"/>
              <a:t> </a:t>
            </a:r>
            <a:r>
              <a:rPr lang="en-US" altLang="zh-TW" dirty="0"/>
              <a:t>common</a:t>
            </a:r>
            <a:r>
              <a:rPr lang="zh-TW" altLang="en-US" dirty="0"/>
              <a:t> </a:t>
            </a:r>
            <a:r>
              <a:rPr lang="en-US" altLang="zh-TW" dirty="0" err="1"/>
              <a:t>gpu</a:t>
            </a:r>
            <a:r>
              <a:rPr lang="zh-TW" altLang="en-US" dirty="0"/>
              <a:t> </a:t>
            </a:r>
            <a:r>
              <a:rPr lang="en-US" altLang="zh-TW" dirty="0"/>
              <a:t>sharing</a:t>
            </a:r>
            <a:r>
              <a:rPr lang="zh-TW" altLang="en-US" dirty="0"/>
              <a:t> </a:t>
            </a:r>
            <a:r>
              <a:rPr lang="en-US" altLang="zh-TW" dirty="0"/>
              <a:t>mechanisms.</a:t>
            </a:r>
            <a:r>
              <a:rPr lang="zh-TW" altLang="en-US" dirty="0"/>
              <a:t> </a:t>
            </a:r>
            <a:r>
              <a:rPr lang="en-US" altLang="zh-TW" dirty="0"/>
              <a:t>Lets</a:t>
            </a:r>
            <a:r>
              <a:rPr lang="zh-TW" altLang="en-US" dirty="0"/>
              <a:t> </a:t>
            </a:r>
            <a:r>
              <a:rPr lang="en-US" altLang="zh-TW" dirty="0"/>
              <a:t>use</a:t>
            </a:r>
            <a:r>
              <a:rPr lang="zh-TW" altLang="en-US" dirty="0"/>
              <a:t> </a:t>
            </a:r>
            <a:r>
              <a:rPr lang="en-US" altLang="zh-TW" dirty="0"/>
              <a:t>two</a:t>
            </a:r>
            <a:r>
              <a:rPr lang="zh-TW" altLang="en-US" dirty="0"/>
              <a:t> </a:t>
            </a:r>
            <a:r>
              <a:rPr lang="en-US" altLang="zh-TW" dirty="0"/>
              <a:t>workloads</a:t>
            </a:r>
            <a:r>
              <a:rPr lang="zh-TW" altLang="en-US" dirty="0"/>
              <a:t> </a:t>
            </a:r>
            <a:r>
              <a:rPr lang="en-US" altLang="zh-TW" dirty="0"/>
              <a:t>arriving</a:t>
            </a:r>
            <a:r>
              <a:rPr lang="zh-TW" altLang="en-US" dirty="0"/>
              <a:t> </a:t>
            </a:r>
            <a:r>
              <a:rPr lang="en-US" altLang="zh-TW" dirty="0"/>
              <a:t>at</a:t>
            </a:r>
            <a:r>
              <a:rPr lang="zh-TW" altLang="en-US" dirty="0"/>
              <a:t> </a:t>
            </a:r>
            <a:r>
              <a:rPr lang="en-US" altLang="zh-TW" dirty="0"/>
              <a:t>the</a:t>
            </a:r>
            <a:r>
              <a:rPr lang="zh-TW" altLang="en-US" dirty="0"/>
              <a:t> </a:t>
            </a:r>
            <a:r>
              <a:rPr lang="en-US" altLang="zh-TW" dirty="0"/>
              <a:t>same</a:t>
            </a:r>
            <a:r>
              <a:rPr lang="zh-TW" altLang="en-US" dirty="0"/>
              <a:t> </a:t>
            </a:r>
            <a:r>
              <a:rPr lang="en-US" altLang="zh-TW" dirty="0"/>
              <a:t>time</a:t>
            </a:r>
            <a:r>
              <a:rPr lang="zh-TW" altLang="en-US" dirty="0"/>
              <a:t> </a:t>
            </a:r>
            <a:r>
              <a:rPr lang="en-US" altLang="zh-TW" dirty="0"/>
              <a:t>as</a:t>
            </a:r>
            <a:r>
              <a:rPr lang="zh-TW" altLang="en-US" dirty="0"/>
              <a:t> </a:t>
            </a:r>
            <a:r>
              <a:rPr lang="en-US" altLang="zh-TW" dirty="0"/>
              <a:t>example,</a:t>
            </a:r>
            <a:r>
              <a:rPr lang="zh-TW" altLang="en-US" dirty="0"/>
              <a:t> </a:t>
            </a:r>
            <a:r>
              <a:rPr lang="en-US" altLang="zh-TW" dirty="0"/>
              <a:t>which</a:t>
            </a:r>
            <a:r>
              <a:rPr lang="zh-TW" altLang="en-US" dirty="0"/>
              <a:t> </a:t>
            </a:r>
            <a:r>
              <a:rPr lang="en-US" altLang="zh-TW" dirty="0"/>
              <a:t>are</a:t>
            </a:r>
            <a:r>
              <a:rPr lang="zh-TW" altLang="en-US" dirty="0"/>
              <a:t> </a:t>
            </a:r>
            <a:r>
              <a:rPr lang="en-US" altLang="zh-TW" dirty="0"/>
              <a:t>shown</a:t>
            </a:r>
            <a:r>
              <a:rPr lang="zh-TW" altLang="en-US" dirty="0"/>
              <a:t> </a:t>
            </a:r>
            <a:r>
              <a:rPr lang="en-US" altLang="zh-TW" dirty="0"/>
              <a:t>at</a:t>
            </a:r>
            <a:r>
              <a:rPr lang="zh-TW" altLang="en-US" dirty="0"/>
              <a:t> </a:t>
            </a:r>
            <a:r>
              <a:rPr lang="en-US" altLang="zh-TW" dirty="0"/>
              <a:t>the</a:t>
            </a:r>
            <a:r>
              <a:rPr lang="zh-TW" altLang="en-US" dirty="0"/>
              <a:t> </a:t>
            </a:r>
            <a:r>
              <a:rPr lang="en-US" altLang="zh-TW" dirty="0"/>
              <a:t>top</a:t>
            </a:r>
            <a:r>
              <a:rPr lang="zh-TW" altLang="en-US" dirty="0"/>
              <a:t> </a:t>
            </a:r>
            <a:r>
              <a:rPr lang="en-US" altLang="zh-TW" dirty="0"/>
              <a:t>with</a:t>
            </a:r>
            <a:r>
              <a:rPr lang="zh-TW" altLang="en-US" dirty="0"/>
              <a:t> </a:t>
            </a:r>
            <a:r>
              <a:rPr lang="en-US" altLang="zh-TW" dirty="0"/>
              <a:t>different</a:t>
            </a:r>
            <a:r>
              <a:rPr lang="zh-TW" altLang="en-US" dirty="0"/>
              <a:t> </a:t>
            </a:r>
            <a:r>
              <a:rPr lang="en-US" altLang="zh-TW" dirty="0"/>
              <a:t>kernel</a:t>
            </a:r>
            <a:r>
              <a:rPr lang="zh-TW" altLang="en-US" dirty="0"/>
              <a:t> </a:t>
            </a:r>
            <a:r>
              <a:rPr lang="en-US" altLang="zh-TW" dirty="0"/>
              <a:t>and</a:t>
            </a:r>
            <a:r>
              <a:rPr lang="zh-TW" altLang="en-US" dirty="0"/>
              <a:t> </a:t>
            </a:r>
            <a:r>
              <a:rPr lang="en-US" altLang="zh-TW" dirty="0"/>
              <a:t>blocks.</a:t>
            </a:r>
            <a:r>
              <a:rPr lang="zh-TW" altLang="en-US" dirty="0"/>
              <a:t> </a:t>
            </a:r>
            <a:r>
              <a:rPr lang="en-US" altLang="zh-TW" dirty="0"/>
              <a:t>First,</a:t>
            </a:r>
            <a:r>
              <a:rPr lang="zh-TW" altLang="en-US" dirty="0"/>
              <a:t> </a:t>
            </a:r>
            <a:r>
              <a:rPr lang="en-US" altLang="zh-TW" dirty="0"/>
              <a:t>lets</a:t>
            </a:r>
            <a:r>
              <a:rPr lang="zh-TW" altLang="en-US" dirty="0"/>
              <a:t> </a:t>
            </a:r>
            <a:r>
              <a:rPr lang="en-US" altLang="zh-TW" dirty="0"/>
              <a:t>look</a:t>
            </a:r>
            <a:r>
              <a:rPr lang="zh-TW" altLang="en-US" dirty="0"/>
              <a:t> </a:t>
            </a:r>
            <a:r>
              <a:rPr lang="en-US" altLang="zh-TW" dirty="0"/>
              <a:t>at</a:t>
            </a:r>
            <a:r>
              <a:rPr lang="zh-TW" altLang="en-US" dirty="0"/>
              <a:t> </a:t>
            </a:r>
            <a:r>
              <a:rPr lang="en-US" altLang="zh-TW" dirty="0"/>
              <a:t>the</a:t>
            </a:r>
            <a:r>
              <a:rPr lang="zh-TW" altLang="en-US" dirty="0"/>
              <a:t> </a:t>
            </a:r>
            <a:r>
              <a:rPr lang="en-US" altLang="zh-TW" dirty="0"/>
              <a:t>case</a:t>
            </a:r>
            <a:r>
              <a:rPr lang="zh-TW" altLang="en-US" dirty="0"/>
              <a:t> </a:t>
            </a:r>
            <a:r>
              <a:rPr lang="en-US" altLang="zh-TW" dirty="0"/>
              <a:t>without</a:t>
            </a:r>
            <a:r>
              <a:rPr lang="zh-TW" altLang="en-US" dirty="0"/>
              <a:t> </a:t>
            </a:r>
            <a:r>
              <a:rPr lang="en-US" altLang="zh-TW" dirty="0"/>
              <a:t>any</a:t>
            </a:r>
            <a:r>
              <a:rPr lang="zh-TW" altLang="en-US" dirty="0"/>
              <a:t> </a:t>
            </a:r>
            <a:r>
              <a:rPr lang="en-US" altLang="zh-TW" dirty="0"/>
              <a:t>sharing.</a:t>
            </a:r>
            <a:r>
              <a:rPr lang="zh-TW" altLang="en-US" dirty="0"/>
              <a:t>  </a:t>
            </a:r>
            <a:r>
              <a:rPr lang="en-US" altLang="zh-TW" dirty="0"/>
              <a:t>The</a:t>
            </a:r>
            <a:r>
              <a:rPr lang="zh-TW" altLang="en-US" dirty="0"/>
              <a:t> </a:t>
            </a:r>
            <a:r>
              <a:rPr lang="en-US" altLang="zh-TW" dirty="0"/>
              <a:t>workloads</a:t>
            </a:r>
            <a:r>
              <a:rPr lang="zh-TW" altLang="en-US" dirty="0"/>
              <a:t> </a:t>
            </a:r>
            <a:r>
              <a:rPr lang="en-US" altLang="zh-TW" dirty="0"/>
              <a:t>are</a:t>
            </a:r>
            <a:r>
              <a:rPr lang="zh-TW" altLang="en-US" dirty="0"/>
              <a:t> </a:t>
            </a:r>
            <a:r>
              <a:rPr lang="en-US" altLang="zh-TW" dirty="0"/>
              <a:t>executed</a:t>
            </a:r>
            <a:r>
              <a:rPr lang="zh-TW" altLang="en-US" dirty="0"/>
              <a:t> </a:t>
            </a:r>
            <a:r>
              <a:rPr lang="en-US" altLang="zh-TW" dirty="0"/>
              <a:t>sequentially,</a:t>
            </a:r>
            <a:r>
              <a:rPr lang="zh-TW" altLang="en-US" dirty="0"/>
              <a:t> </a:t>
            </a:r>
            <a:r>
              <a:rPr lang="en-US" altLang="zh-TW" dirty="0"/>
              <a:t>executing</a:t>
            </a:r>
            <a:r>
              <a:rPr lang="zh-TW" altLang="en-US" dirty="0"/>
              <a:t> </a:t>
            </a:r>
            <a:r>
              <a:rPr lang="en-US" altLang="zh-TW" dirty="0"/>
              <a:t>workload1</a:t>
            </a:r>
            <a:r>
              <a:rPr lang="zh-TW" altLang="en-US" dirty="0"/>
              <a:t> </a:t>
            </a:r>
            <a:r>
              <a:rPr lang="en-US" altLang="zh-TW" dirty="0"/>
              <a:t>then</a:t>
            </a:r>
            <a:r>
              <a:rPr lang="zh-TW" altLang="en-US" dirty="0"/>
              <a:t> </a:t>
            </a:r>
            <a:r>
              <a:rPr lang="en-US" altLang="zh-TW" dirty="0"/>
              <a:t>2.</a:t>
            </a:r>
            <a:r>
              <a:rPr lang="zh-TW" altLang="en-US" dirty="0"/>
              <a:t> </a:t>
            </a:r>
            <a:r>
              <a:rPr lang="en-US" altLang="zh-TW" dirty="0"/>
              <a:t>Obviously,</a:t>
            </a:r>
            <a:r>
              <a:rPr lang="zh-TW" altLang="en-US" dirty="0"/>
              <a:t> </a:t>
            </a:r>
            <a:r>
              <a:rPr lang="en-US" altLang="zh-TW" dirty="0"/>
              <a:t>each</a:t>
            </a:r>
            <a:r>
              <a:rPr lang="zh-TW" altLang="en-US" dirty="0"/>
              <a:t> </a:t>
            </a:r>
            <a:r>
              <a:rPr lang="en-US" altLang="zh-TW" dirty="0"/>
              <a:t>workload</a:t>
            </a:r>
            <a:r>
              <a:rPr lang="zh-TW" altLang="en-US" dirty="0"/>
              <a:t> </a:t>
            </a:r>
            <a:r>
              <a:rPr lang="en-US" altLang="zh-TW" dirty="0"/>
              <a:t>does</a:t>
            </a:r>
            <a:r>
              <a:rPr lang="zh-TW" altLang="en-US" dirty="0"/>
              <a:t> </a:t>
            </a:r>
            <a:r>
              <a:rPr lang="en-US" altLang="zh-TW" dirty="0"/>
              <a:t>not</a:t>
            </a:r>
            <a:r>
              <a:rPr lang="zh-TW" altLang="en-US" dirty="0"/>
              <a:t> </a:t>
            </a:r>
            <a:r>
              <a:rPr lang="en-US" altLang="zh-TW" dirty="0"/>
              <a:t>fully</a:t>
            </a:r>
            <a:r>
              <a:rPr lang="zh-TW" altLang="en-US" dirty="0"/>
              <a:t> </a:t>
            </a:r>
            <a:r>
              <a:rPr lang="en-US" altLang="zh-TW" dirty="0"/>
              <a:t>use</a:t>
            </a:r>
            <a:r>
              <a:rPr lang="zh-TW" altLang="en-US" dirty="0"/>
              <a:t> </a:t>
            </a:r>
            <a:r>
              <a:rPr lang="en-US" altLang="zh-TW" dirty="0"/>
              <a:t>the</a:t>
            </a:r>
            <a:r>
              <a:rPr lang="zh-TW" altLang="en-US" dirty="0"/>
              <a:t> </a:t>
            </a:r>
            <a:r>
              <a:rPr lang="en-US" altLang="zh-TW" dirty="0" err="1"/>
              <a:t>gpu</a:t>
            </a:r>
            <a:r>
              <a:rPr lang="en-US" altLang="zh-TW" dirty="0"/>
              <a:t>.</a:t>
            </a:r>
            <a:r>
              <a:rPr lang="zh-TW" altLang="en-US" dirty="0"/>
              <a:t>  </a:t>
            </a:r>
            <a:r>
              <a:rPr lang="en-US" altLang="zh-TW" dirty="0"/>
              <a:t>Next</a:t>
            </a:r>
            <a:r>
              <a:rPr lang="zh-TW" altLang="en-US" dirty="0"/>
              <a:t> </a:t>
            </a:r>
            <a:r>
              <a:rPr lang="en-US" altLang="zh-TW" dirty="0"/>
              <a:t>temporal</a:t>
            </a:r>
            <a:r>
              <a:rPr lang="zh-TW" altLang="en-US" dirty="0"/>
              <a:t> </a:t>
            </a:r>
            <a:r>
              <a:rPr lang="en-US" altLang="zh-TW" dirty="0"/>
              <a:t>sharing.</a:t>
            </a:r>
            <a:r>
              <a:rPr lang="zh-TW" altLang="en-US" dirty="0"/>
              <a:t> </a:t>
            </a:r>
            <a:r>
              <a:rPr lang="en-US" altLang="zh-TW" dirty="0"/>
              <a:t>Temporal</a:t>
            </a:r>
            <a:r>
              <a:rPr lang="zh-TW" altLang="en-US" dirty="0"/>
              <a:t> </a:t>
            </a:r>
            <a:r>
              <a:rPr lang="en-US" altLang="zh-TW" dirty="0"/>
              <a:t>sharing</a:t>
            </a:r>
            <a:r>
              <a:rPr lang="zh-TW" altLang="en-US" dirty="0"/>
              <a:t> </a:t>
            </a:r>
            <a:r>
              <a:rPr lang="en-US" altLang="zh-TW" dirty="0"/>
              <a:t>fairly</a:t>
            </a:r>
            <a:r>
              <a:rPr lang="zh-TW" altLang="en-US" dirty="0"/>
              <a:t> </a:t>
            </a:r>
            <a:r>
              <a:rPr lang="en-US" altLang="zh-TW" dirty="0"/>
              <a:t>schedules</a:t>
            </a:r>
            <a:r>
              <a:rPr lang="zh-TW" altLang="en-US" dirty="0"/>
              <a:t> </a:t>
            </a:r>
            <a:r>
              <a:rPr lang="en-US" altLang="zh-TW" dirty="0"/>
              <a:t>kernels</a:t>
            </a:r>
            <a:r>
              <a:rPr lang="zh-TW" altLang="en-US" dirty="0"/>
              <a:t>  </a:t>
            </a:r>
            <a:r>
              <a:rPr lang="en-US" altLang="zh-TW" dirty="0"/>
              <a:t>different</a:t>
            </a:r>
            <a:r>
              <a:rPr lang="zh-TW" altLang="en-US" dirty="0"/>
              <a:t> </a:t>
            </a:r>
            <a:r>
              <a:rPr lang="en-US" altLang="zh-TW" dirty="0"/>
              <a:t>process</a:t>
            </a:r>
            <a:r>
              <a:rPr lang="zh-TW" altLang="en-US" dirty="0"/>
              <a:t> </a:t>
            </a:r>
            <a:r>
              <a:rPr lang="en-US" altLang="zh-TW" dirty="0"/>
              <a:t>within</a:t>
            </a:r>
            <a:r>
              <a:rPr lang="zh-TW" altLang="en-US" dirty="0"/>
              <a:t> </a:t>
            </a:r>
            <a:r>
              <a:rPr lang="en-US" altLang="zh-TW" dirty="0"/>
              <a:t>time</a:t>
            </a:r>
            <a:r>
              <a:rPr lang="zh-TW" altLang="en-US" dirty="0"/>
              <a:t> </a:t>
            </a:r>
            <a:r>
              <a:rPr lang="en-US" altLang="zh-TW" dirty="0"/>
              <a:t>interval.</a:t>
            </a:r>
            <a:r>
              <a:rPr lang="zh-TW" altLang="en-US" dirty="0"/>
              <a:t> </a:t>
            </a:r>
            <a:r>
              <a:rPr lang="en-US" altLang="zh-TW" dirty="0"/>
              <a:t>f</a:t>
            </a:r>
            <a:r>
              <a:rPr lang="zh-TW" altLang="en-US" dirty="0"/>
              <a:t> </a:t>
            </a:r>
            <a:r>
              <a:rPr lang="en-US" altLang="zh-TW" dirty="0"/>
              <a:t>However,</a:t>
            </a:r>
            <a:r>
              <a:rPr lang="zh-TW" altLang="en-US" dirty="0"/>
              <a:t> </a:t>
            </a:r>
            <a:r>
              <a:rPr lang="en-US" altLang="zh-TW" dirty="0"/>
              <a:t>it</a:t>
            </a:r>
            <a:r>
              <a:rPr lang="zh-TW" altLang="en-US" dirty="0"/>
              <a:t> </a:t>
            </a:r>
            <a:r>
              <a:rPr lang="en-US" altLang="zh-TW" dirty="0"/>
              <a:t>does</a:t>
            </a:r>
            <a:r>
              <a:rPr lang="zh-TW" altLang="en-US" dirty="0"/>
              <a:t> </a:t>
            </a:r>
            <a:r>
              <a:rPr lang="en-US" altLang="zh-TW" dirty="0"/>
              <a:t>incur</a:t>
            </a:r>
            <a:r>
              <a:rPr lang="zh-TW" altLang="en-US" dirty="0"/>
              <a:t> </a:t>
            </a:r>
            <a:r>
              <a:rPr lang="en-US" altLang="zh-TW" dirty="0"/>
              <a:t>context</a:t>
            </a:r>
            <a:r>
              <a:rPr lang="zh-TW" altLang="en-US" dirty="0"/>
              <a:t> </a:t>
            </a:r>
            <a:r>
              <a:rPr lang="en-US" altLang="zh-TW" dirty="0"/>
              <a:t>switch</a:t>
            </a:r>
            <a:r>
              <a:rPr lang="zh-TW" altLang="en-US" dirty="0"/>
              <a:t> </a:t>
            </a:r>
            <a:r>
              <a:rPr lang="en-US" altLang="zh-TW" dirty="0"/>
              <a:t>cost</a:t>
            </a:r>
            <a:r>
              <a:rPr lang="zh-TW" altLang="en-US" dirty="0"/>
              <a:t> </a:t>
            </a:r>
            <a:r>
              <a:rPr lang="en-US" altLang="zh-TW" dirty="0"/>
              <a:t>without</a:t>
            </a:r>
            <a:r>
              <a:rPr lang="zh-TW" altLang="en-US" dirty="0"/>
              <a:t> </a:t>
            </a:r>
            <a:r>
              <a:rPr lang="en-US" altLang="zh-TW" dirty="0"/>
              <a:t>actual</a:t>
            </a:r>
            <a:r>
              <a:rPr lang="zh-TW" altLang="en-US" dirty="0"/>
              <a:t> </a:t>
            </a:r>
            <a:r>
              <a:rPr lang="en-US" altLang="zh-TW" dirty="0" err="1"/>
              <a:t>concureency</a:t>
            </a:r>
            <a:r>
              <a:rPr lang="en-US" altLang="zh-TW" dirty="0"/>
              <a:t>,</a:t>
            </a:r>
            <a:r>
              <a:rPr lang="zh-TW" altLang="en-US" dirty="0"/>
              <a:t>   </a:t>
            </a:r>
            <a:r>
              <a:rPr lang="en-US" altLang="zh-TW" dirty="0"/>
              <a:t>thus</a:t>
            </a:r>
            <a:r>
              <a:rPr lang="zh-TW" altLang="en-US" dirty="0"/>
              <a:t> </a:t>
            </a:r>
            <a:r>
              <a:rPr lang="en-US" altLang="zh-TW" dirty="0"/>
              <a:t>does</a:t>
            </a:r>
            <a:r>
              <a:rPr lang="zh-TW" altLang="en-US" dirty="0"/>
              <a:t> </a:t>
            </a:r>
            <a:r>
              <a:rPr lang="en-US" altLang="zh-TW" dirty="0"/>
              <a:t>not</a:t>
            </a:r>
            <a:r>
              <a:rPr lang="zh-TW" altLang="en-US" dirty="0"/>
              <a:t> </a:t>
            </a:r>
            <a:r>
              <a:rPr lang="en-US" altLang="zh-TW" dirty="0"/>
              <a:t>fully</a:t>
            </a:r>
            <a:r>
              <a:rPr lang="zh-TW" altLang="en-US" dirty="0"/>
              <a:t> </a:t>
            </a:r>
            <a:r>
              <a:rPr lang="en-US" altLang="zh-TW" dirty="0"/>
              <a:t>utilize</a:t>
            </a:r>
            <a:r>
              <a:rPr lang="zh-TW" altLang="en-US" dirty="0"/>
              <a:t> </a:t>
            </a:r>
            <a:r>
              <a:rPr lang="en-US" altLang="zh-TW" dirty="0" err="1"/>
              <a:t>gpu</a:t>
            </a:r>
            <a:r>
              <a:rPr lang="zh-TW" altLang="en-US" dirty="0"/>
              <a:t> </a:t>
            </a:r>
            <a:r>
              <a:rPr lang="en-US" altLang="zh-TW" dirty="0"/>
              <a:t>within</a:t>
            </a:r>
            <a:r>
              <a:rPr lang="zh-TW" altLang="en-US" dirty="0"/>
              <a:t> </a:t>
            </a:r>
            <a:r>
              <a:rPr lang="en-US" altLang="zh-TW" dirty="0"/>
              <a:t>a</a:t>
            </a:r>
            <a:r>
              <a:rPr lang="zh-TW" altLang="en-US" dirty="0"/>
              <a:t> </a:t>
            </a:r>
            <a:r>
              <a:rPr lang="en-US" altLang="zh-TW" dirty="0"/>
              <a:t>context</a:t>
            </a:r>
            <a:r>
              <a:rPr lang="zh-TW" altLang="en-US" dirty="0"/>
              <a:t> </a:t>
            </a:r>
            <a:r>
              <a:rPr lang="en-US" altLang="zh-TW" dirty="0"/>
              <a:t>window.</a:t>
            </a:r>
            <a:r>
              <a:rPr lang="zh-TW" altLang="en-US" dirty="0"/>
              <a:t> </a:t>
            </a:r>
            <a:r>
              <a:rPr lang="en-US" altLang="zh-TW" dirty="0"/>
              <a:t>The</a:t>
            </a:r>
            <a:r>
              <a:rPr lang="zh-TW" altLang="en-US" dirty="0"/>
              <a:t> </a:t>
            </a:r>
            <a:r>
              <a:rPr lang="en-US" altLang="zh-TW" dirty="0"/>
              <a:t>best</a:t>
            </a:r>
            <a:r>
              <a:rPr lang="zh-TW" altLang="en-US" dirty="0"/>
              <a:t> </a:t>
            </a:r>
            <a:r>
              <a:rPr lang="en-US" altLang="zh-TW" dirty="0"/>
              <a:t>approach</a:t>
            </a:r>
            <a:r>
              <a:rPr lang="zh-TW" altLang="en-US" dirty="0"/>
              <a:t> </a:t>
            </a:r>
            <a:r>
              <a:rPr lang="en-US" altLang="zh-TW" dirty="0"/>
              <a:t>is</a:t>
            </a:r>
            <a:r>
              <a:rPr lang="zh-TW" altLang="en-US" dirty="0"/>
              <a:t> </a:t>
            </a:r>
            <a:r>
              <a:rPr lang="en-US" altLang="zh-TW" dirty="0"/>
              <a:t>spatial</a:t>
            </a:r>
            <a:r>
              <a:rPr lang="zh-TW" altLang="en-US" dirty="0"/>
              <a:t> </a:t>
            </a:r>
            <a:r>
              <a:rPr lang="en-US" altLang="zh-TW" dirty="0"/>
              <a:t>sharing,</a:t>
            </a:r>
            <a:r>
              <a:rPr lang="zh-TW" altLang="en-US" dirty="0"/>
              <a:t> </a:t>
            </a:r>
            <a:r>
              <a:rPr lang="en-US" altLang="zh-TW" dirty="0"/>
              <a:t>which</a:t>
            </a:r>
            <a:r>
              <a:rPr lang="zh-TW" altLang="en-US" dirty="0"/>
              <a:t> </a:t>
            </a:r>
            <a:r>
              <a:rPr lang="en-US" altLang="zh-TW" dirty="0" err="1"/>
              <a:t>acutally</a:t>
            </a:r>
            <a:r>
              <a:rPr lang="zh-TW" altLang="en-US" dirty="0"/>
              <a:t> </a:t>
            </a:r>
            <a:r>
              <a:rPr lang="en-US" altLang="zh-TW" dirty="0"/>
              <a:t>executes</a:t>
            </a:r>
            <a:r>
              <a:rPr lang="zh-TW" altLang="en-US" dirty="0"/>
              <a:t> </a:t>
            </a:r>
            <a:r>
              <a:rPr lang="en-US" altLang="zh-TW" dirty="0"/>
              <a:t>kernel</a:t>
            </a:r>
            <a:r>
              <a:rPr lang="zh-TW" altLang="en-US" dirty="0"/>
              <a:t> </a:t>
            </a:r>
            <a:r>
              <a:rPr lang="en-US" altLang="zh-TW" dirty="0" err="1"/>
              <a:t>concrrueently</a:t>
            </a:r>
            <a:r>
              <a:rPr lang="en-US" altLang="zh-TW" dirty="0"/>
              <a:t>,</a:t>
            </a:r>
            <a:r>
              <a:rPr lang="zh-TW" altLang="en-US" dirty="0"/>
              <a:t> </a:t>
            </a:r>
            <a:r>
              <a:rPr lang="en-US" altLang="zh-TW" dirty="0"/>
              <a:t>thus</a:t>
            </a:r>
            <a:r>
              <a:rPr lang="zh-TW" altLang="en-US" dirty="0"/>
              <a:t> </a:t>
            </a:r>
            <a:r>
              <a:rPr lang="en-US" altLang="zh-TW" dirty="0"/>
              <a:t>fully</a:t>
            </a:r>
            <a:r>
              <a:rPr lang="zh-TW" altLang="en-US" dirty="0"/>
              <a:t> </a:t>
            </a:r>
            <a:r>
              <a:rPr lang="en-US" altLang="zh-TW" dirty="0" err="1"/>
              <a:t>uitlizae</a:t>
            </a:r>
            <a:r>
              <a:rPr lang="zh-TW" altLang="en-US" dirty="0"/>
              <a:t> </a:t>
            </a:r>
            <a:r>
              <a:rPr lang="en-US" altLang="zh-TW" dirty="0"/>
              <a:t>the</a:t>
            </a:r>
            <a:r>
              <a:rPr lang="zh-TW" altLang="en-US" dirty="0"/>
              <a:t> </a:t>
            </a:r>
            <a:r>
              <a:rPr lang="en-US" altLang="zh-TW" dirty="0"/>
              <a:t>compute</a:t>
            </a:r>
            <a:r>
              <a:rPr lang="zh-TW" altLang="en-US" dirty="0"/>
              <a:t> </a:t>
            </a:r>
            <a:r>
              <a:rPr lang="en-US" altLang="zh-TW" dirty="0"/>
              <a:t>resource.</a:t>
            </a:r>
            <a:br>
              <a:rPr lang="en-US" altLang="zh-TW" dirty="0"/>
            </a:br>
            <a:r>
              <a:rPr lang="en-US" altLang="zh-TW" dirty="0"/>
              <a:t>To increase utilization, we try to predict </a:t>
            </a:r>
            <a:r>
              <a:rPr lang="en-US" altLang="zh-TW" dirty="0" err="1"/>
              <a:t>coloation</a:t>
            </a:r>
            <a:r>
              <a:rPr lang="en-US" altLang="zh-TW" dirty="0"/>
              <a:t> under  spatial sharing </a:t>
            </a:r>
            <a:br>
              <a:rPr lang="en-US" altLang="zh-TW" dirty="0"/>
            </a:br>
            <a:br>
              <a:rPr lang="en-US" altLang="zh-TW" dirty="0"/>
            </a:br>
            <a:r>
              <a:rPr lang="en-US" altLang="zh-TW" dirty="0"/>
              <a:t>context</a:t>
            </a:r>
            <a:r>
              <a:rPr lang="zh-TW" altLang="en-US" dirty="0"/>
              <a:t> </a:t>
            </a:r>
            <a:r>
              <a:rPr lang="en-US" altLang="zh-TW" dirty="0" err="1"/>
              <a:t>swtich</a:t>
            </a:r>
            <a:r>
              <a:rPr lang="zh-TW" altLang="en-US" dirty="0"/>
              <a:t> </a:t>
            </a:r>
            <a:r>
              <a:rPr lang="en-US" altLang="zh-TW" dirty="0"/>
              <a:t>cost</a:t>
            </a:r>
            <a:r>
              <a:rPr lang="zh-TW" altLang="en-US" dirty="0"/>
              <a:t> </a:t>
            </a:r>
            <a:r>
              <a:rPr lang="en-US" altLang="zh-TW" dirty="0"/>
              <a:t>–</a:t>
            </a:r>
            <a:r>
              <a:rPr lang="zh-TW" altLang="en-US" dirty="0"/>
              <a:t> </a:t>
            </a:r>
            <a:r>
              <a:rPr lang="en-US" altLang="zh-TW" dirty="0"/>
              <a:t>25-50us</a:t>
            </a:r>
            <a:endParaRPr lang="en-US" dirty="0"/>
          </a:p>
        </p:txBody>
      </p:sp>
      <p:sp>
        <p:nvSpPr>
          <p:cNvPr id="4" name="Slide Number Placeholder 3"/>
          <p:cNvSpPr>
            <a:spLocks noGrp="1"/>
          </p:cNvSpPr>
          <p:nvPr>
            <p:ph type="sldNum" sz="quarter" idx="5"/>
          </p:nvPr>
        </p:nvSpPr>
        <p:spPr/>
        <p:txBody>
          <a:bodyPr/>
          <a:lstStyle/>
          <a:p>
            <a:fld id="{7E4D2499-5C85-694F-A246-1EAE57D3174C}" type="slidenum">
              <a:rPr lang="en-US" smtClean="0"/>
              <a:t>9</a:t>
            </a:fld>
            <a:endParaRPr lang="en-US"/>
          </a:p>
        </p:txBody>
      </p:sp>
    </p:spTree>
    <p:extLst>
      <p:ext uri="{BB962C8B-B14F-4D97-AF65-F5344CB8AC3E}">
        <p14:creationId xmlns:p14="http://schemas.microsoft.com/office/powerpoint/2010/main" val="1228922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80BCD8-26AF-B544-BDD7-956D871E1713}"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84791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B86332-1849-8445-ADDE-2091B885FB98}"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716253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30FFB6-BB47-A246-B796-898641A18FA2}"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92631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a:prstGeom prst="rect">
            <a:avLst/>
          </a:prstGeom>
        </p:spPr>
        <p:txBody>
          <a:bodyPr>
            <a:normAutofit/>
          </a:bodyPr>
          <a:lstStyle>
            <a:lvl1pPr algn="ctr">
              <a:defRPr sz="3500">
                <a:solidFill>
                  <a:schemeClr val="bg1">
                    <a:lumMod val="5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lnSpc>
                <a:spcPct val="100000"/>
              </a:lnSpc>
              <a:defRPr sz="2000"/>
            </a:lvl2pPr>
            <a:lvl3pPr>
              <a:defRPr sz="1600"/>
            </a:lvl3pPr>
            <a:lvl4pPr>
              <a:defRPr sz="14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B771123-1A65-FF47-95FC-CA1AC56B1496}"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2912458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48E1DB-C17B-D344-9923-F212F1B43EB9}" type="datetime1">
              <a:rPr lang="en-US" smtClean="0"/>
              <a:t>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2118000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7D6790-5776-584C-B2DA-F8ED2D1F7359}"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3132480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1E863-4061-FA46-BE58-1636097C18BB}" type="datetime1">
              <a:rPr lang="en-US" smtClean="0"/>
              <a:t>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1436562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3158E-A46B-174A-955C-A8402B476DC0}" type="datetime1">
              <a:rPr lang="en-US" smtClean="0"/>
              <a:t>11/10/24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83B212-4F1F-614E-8463-C5C3E31DC8CE}" type="slidenum">
              <a:rPr lang="en-US" smtClean="0"/>
              <a:t>‹#›</a:t>
            </a:fld>
            <a:endParaRPr lang="en-US"/>
          </a:p>
        </p:txBody>
      </p:sp>
      <p:sp>
        <p:nvSpPr>
          <p:cNvPr id="6" name="Title 1">
            <a:extLst>
              <a:ext uri="{FF2B5EF4-FFF2-40B4-BE49-F238E27FC236}">
                <a16:creationId xmlns:a16="http://schemas.microsoft.com/office/drawing/2014/main" id="{1D71965A-2A87-8DD2-6585-7E184395CBF9}"/>
              </a:ext>
            </a:extLst>
          </p:cNvPr>
          <p:cNvSpPr>
            <a:spLocks noGrp="1"/>
          </p:cNvSpPr>
          <p:nvPr>
            <p:ph type="title"/>
          </p:nvPr>
        </p:nvSpPr>
        <p:spPr>
          <a:xfrm>
            <a:off x="0" y="0"/>
            <a:ext cx="12192000" cy="1325563"/>
          </a:xfrm>
          <a:prstGeom prst="rect">
            <a:avLst/>
          </a:prstGeom>
        </p:spPr>
        <p:txBody>
          <a:bodyPr>
            <a:normAutofit/>
          </a:bodyPr>
          <a:lstStyle>
            <a:lvl1pPr algn="ctr">
              <a:defRPr sz="3500">
                <a:solidFill>
                  <a:schemeClr val="bg1">
                    <a:lumMod val="50000"/>
                  </a:schemeClr>
                </a:solidFill>
              </a:defRPr>
            </a:lvl1pPr>
          </a:lstStyle>
          <a:p>
            <a:r>
              <a:rPr lang="en-US" dirty="0"/>
              <a:t>Click to edit Master title style</a:t>
            </a:r>
          </a:p>
        </p:txBody>
      </p:sp>
    </p:spTree>
    <p:extLst>
      <p:ext uri="{BB962C8B-B14F-4D97-AF65-F5344CB8AC3E}">
        <p14:creationId xmlns:p14="http://schemas.microsoft.com/office/powerpoint/2010/main" val="17834904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F2233-C4A6-3847-A31F-723CB288AF8A}" type="datetime1">
              <a:rPr lang="en-US" smtClean="0"/>
              <a:t>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2651220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052092-7DD7-9746-A36A-545044349F94}"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2689189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D5F31C-7E58-4C43-B2A9-C1736E71DF96}" type="datetime1">
              <a:rPr lang="en-US" smtClean="0"/>
              <a:t>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83B212-4F1F-614E-8463-C5C3E31DC8CE}" type="slidenum">
              <a:rPr lang="en-US" smtClean="0"/>
              <a:t>‹#›</a:t>
            </a:fld>
            <a:endParaRPr lang="en-US"/>
          </a:p>
        </p:txBody>
      </p:sp>
    </p:spTree>
    <p:extLst>
      <p:ext uri="{BB962C8B-B14F-4D97-AF65-F5344CB8AC3E}">
        <p14:creationId xmlns:p14="http://schemas.microsoft.com/office/powerpoint/2010/main" val="131779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522CC6-275E-EF47-8215-1234DCF5EDA1}" type="datetime1">
              <a:rPr lang="en-US" smtClean="0"/>
              <a:t>11/10/24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83B212-4F1F-614E-8463-C5C3E31DC8CE}" type="slidenum">
              <a:rPr lang="en-US" smtClean="0"/>
              <a:t>‹#›</a:t>
            </a:fld>
            <a:endParaRPr lang="en-US"/>
          </a:p>
        </p:txBody>
      </p:sp>
    </p:spTree>
    <p:extLst>
      <p:ext uri="{BB962C8B-B14F-4D97-AF65-F5344CB8AC3E}">
        <p14:creationId xmlns:p14="http://schemas.microsoft.com/office/powerpoint/2010/main" val="6510383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blog.aspb.org/agency-update-nsf-seeks-members-for-stem-education-advisory-panel/" TargetMode="External"/><Relationship Id="rId5" Type="http://schemas.openxmlformats.org/officeDocument/2006/relationships/image" Target="../media/image2.jpg"/><Relationship Id="rId4" Type="http://schemas.openxmlformats.org/officeDocument/2006/relationships/hyperlink" Target="https://namu.moe/w/%EC%8A%A4%ED%86%A0%EB%8B%88%20%EB%B8%8C%EB%A3%A9"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openclipart.org/detail/100867/generic-chip" TargetMode="External"/><Relationship Id="rId5" Type="http://schemas.openxmlformats.org/officeDocument/2006/relationships/image" Target="../media/image22.png"/><Relationship Id="rId4" Type="http://schemas.openxmlformats.org/officeDocument/2006/relationships/hyperlink" Target="https://www.pngall.com/storage-png/download/53843"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emf"/><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hyperlink" Target="https://blog.aspb.org/agency-update-nsf-seeks-members-for-stem-education-advisory-panel/" TargetMode="External"/><Relationship Id="rId3" Type="http://schemas.openxmlformats.org/officeDocument/2006/relationships/image" Target="../media/image38.png"/><Relationship Id="rId7" Type="http://schemas.openxmlformats.org/officeDocument/2006/relationships/image" Target="../media/image2.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hyperlink" Target="https://namu.moe/w/%EC%8A%A4%ED%86%A0%EB%8B%88%20%EB%B8%8C%EB%A3%A9" TargetMode="External"/><Relationship Id="rId5" Type="http://schemas.openxmlformats.org/officeDocument/2006/relationships/image" Target="../media/image1.png"/><Relationship Id="rId4" Type="http://schemas.openxmlformats.org/officeDocument/2006/relationships/hyperlink" Target="https://lthub.ubc.ca/guides/github-instructor-guid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hyperlink" Target="https://www.cde.ual.es/en/executive-secretary-contract-agent-fgii-in-the-european-high-performance-computing-joint-undertaking-eurohp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hyperlink" Target="https://www.wired.it/ai-intelligenza-artificiale/storie/2018/07/24/oltre-la-guida-autonoma-puo-servire-lintelligenza-artificiale-auto/" TargetMode="External"/><Relationship Id="rId4" Type="http://schemas.openxmlformats.org/officeDocument/2006/relationships/image" Target="../media/image5.jpg"/><Relationship Id="rId9" Type="http://schemas.openxmlformats.org/officeDocument/2006/relationships/hyperlink" Target="https://iblnews.org/researchers-from-apple-and-columbia-released-an-open-source-multimodal-ll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1.sv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en/question-mark-why-question-1829459/"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8" Type="http://schemas.openxmlformats.org/officeDocument/2006/relationships/hyperlink" Target="https://iblnews.org/researchers-from-apple-and-columbia-released-an-open-source-multimodal-llm/" TargetMode="External"/><Relationship Id="rId3" Type="http://schemas.openxmlformats.org/officeDocument/2006/relationships/image" Target="../media/image8.pn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wired.it/ai-intelligenza-artificiale/storie/2018/07/24/oltre-la-guida-autonoma-puo-servire-lintelligenza-artificiale-auto/" TargetMode="External"/><Relationship Id="rId5" Type="http://schemas.openxmlformats.org/officeDocument/2006/relationships/image" Target="../media/image5.jp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openclipart.org/detail/100867/generic-chip" TargetMode="External"/><Relationship Id="rId5" Type="http://schemas.openxmlformats.org/officeDocument/2006/relationships/image" Target="../media/image22.png"/><Relationship Id="rId4" Type="http://schemas.openxmlformats.org/officeDocument/2006/relationships/hyperlink" Target="https://www.pngall.com/storage-png/download/5384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openclipart.org/detail/16155"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pngall.com/green-tick-png/" TargetMode="Externa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inteldig.com/2018/05/tutorial-tensorflow-como-comenzar-con-tensorflow-requisitos-y-ejemplos/" TargetMode="External"/><Relationship Id="rId5" Type="http://schemas.openxmlformats.org/officeDocument/2006/relationships/image" Target="../media/image17.jpg"/><Relationship Id="rId4" Type="http://schemas.openxmlformats.org/officeDocument/2006/relationships/hyperlink" Target="https://wenect.tistory.com/entry/Pytorch-Simple-learn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A1719-3E77-DEFC-E07D-92841669A4AE}"/>
              </a:ext>
            </a:extLst>
          </p:cNvPr>
          <p:cNvSpPr>
            <a:spLocks noGrp="1"/>
          </p:cNvSpPr>
          <p:nvPr>
            <p:ph type="ctrTitle"/>
          </p:nvPr>
        </p:nvSpPr>
        <p:spPr>
          <a:xfrm>
            <a:off x="1524000" y="1365576"/>
            <a:ext cx="9144000" cy="1455532"/>
          </a:xfrm>
        </p:spPr>
        <p:txBody>
          <a:bodyPr>
            <a:noAutofit/>
          </a:bodyPr>
          <a:lstStyle/>
          <a:p>
            <a:r>
              <a:rPr lang="en-US" sz="3600" dirty="0">
                <a:latin typeface="+mn-lt"/>
                <a:ea typeface="+mn-ea"/>
                <a:cs typeface="+mn-cs"/>
              </a:rPr>
              <a:t>KACE: Kernel-Aware Colocation for Efficient GPU Sharing</a:t>
            </a:r>
          </a:p>
        </p:txBody>
      </p:sp>
      <p:sp>
        <p:nvSpPr>
          <p:cNvPr id="3" name="Subtitle 2">
            <a:extLst>
              <a:ext uri="{FF2B5EF4-FFF2-40B4-BE49-F238E27FC236}">
                <a16:creationId xmlns:a16="http://schemas.microsoft.com/office/drawing/2014/main" id="{2CCD98C9-A680-1A31-639A-8BC10E914915}"/>
              </a:ext>
            </a:extLst>
          </p:cNvPr>
          <p:cNvSpPr>
            <a:spLocks noGrp="1"/>
          </p:cNvSpPr>
          <p:nvPr>
            <p:ph type="subTitle" idx="1"/>
          </p:nvPr>
        </p:nvSpPr>
        <p:spPr>
          <a:xfrm>
            <a:off x="1524000" y="3962306"/>
            <a:ext cx="9144000" cy="766762"/>
          </a:xfrm>
        </p:spPr>
        <p:txBody>
          <a:bodyPr>
            <a:normAutofit fontScale="92500" lnSpcReduction="10000"/>
          </a:bodyPr>
          <a:lstStyle/>
          <a:p>
            <a:r>
              <a:rPr lang="en-US" b="1" dirty="0"/>
              <a:t>Bing-</a:t>
            </a:r>
            <a:r>
              <a:rPr lang="en-US" b="1" dirty="0" err="1"/>
              <a:t>Shiun</a:t>
            </a:r>
            <a:r>
              <a:rPr lang="en-US" b="1" dirty="0"/>
              <a:t> Han</a:t>
            </a:r>
            <a:r>
              <a:rPr lang="en-US" dirty="0"/>
              <a:t>, Tathagata Paul, </a:t>
            </a:r>
            <a:r>
              <a:rPr lang="en-US" dirty="0" err="1"/>
              <a:t>Zhenhua</a:t>
            </a:r>
            <a:r>
              <a:rPr lang="en-US" dirty="0"/>
              <a:t> Liu, Anshul Gandhi</a:t>
            </a:r>
          </a:p>
          <a:p>
            <a:r>
              <a:rPr lang="en-US" dirty="0"/>
              <a:t>Stony Brook University </a:t>
            </a:r>
          </a:p>
          <a:p>
            <a:endParaRPr lang="en-US" dirty="0"/>
          </a:p>
        </p:txBody>
      </p:sp>
      <p:sp>
        <p:nvSpPr>
          <p:cNvPr id="4" name="Slide Number Placeholder 3">
            <a:extLst>
              <a:ext uri="{FF2B5EF4-FFF2-40B4-BE49-F238E27FC236}">
                <a16:creationId xmlns:a16="http://schemas.microsoft.com/office/drawing/2014/main" id="{15B74B93-05D7-A184-14C3-50E364B587AA}"/>
              </a:ext>
            </a:extLst>
          </p:cNvPr>
          <p:cNvSpPr>
            <a:spLocks noGrp="1"/>
          </p:cNvSpPr>
          <p:nvPr>
            <p:ph type="sldNum" sz="quarter" idx="12"/>
          </p:nvPr>
        </p:nvSpPr>
        <p:spPr/>
        <p:txBody>
          <a:bodyPr/>
          <a:lstStyle/>
          <a:p>
            <a:fld id="{A983B212-4F1F-614E-8463-C5C3E31DC8CE}" type="slidenum">
              <a:rPr lang="en-US" smtClean="0"/>
              <a:t>1</a:t>
            </a:fld>
            <a:endParaRPr lang="en-US"/>
          </a:p>
        </p:txBody>
      </p:sp>
      <p:sp>
        <p:nvSpPr>
          <p:cNvPr id="6" name="Subtitle 2">
            <a:extLst>
              <a:ext uri="{FF2B5EF4-FFF2-40B4-BE49-F238E27FC236}">
                <a16:creationId xmlns:a16="http://schemas.microsoft.com/office/drawing/2014/main" id="{75F6E3E5-88E7-93F1-1FE9-E459CA198AF3}"/>
              </a:ext>
            </a:extLst>
          </p:cNvPr>
          <p:cNvSpPr txBox="1">
            <a:spLocks/>
          </p:cNvSpPr>
          <p:nvPr/>
        </p:nvSpPr>
        <p:spPr>
          <a:xfrm>
            <a:off x="6245158" y="-187459"/>
            <a:ext cx="9144000" cy="104504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b="1" dirty="0"/>
          </a:p>
          <a:p>
            <a:r>
              <a:rPr lang="en-US" b="1" dirty="0"/>
              <a:t>ACM SoCC’24</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A0763211-3B4E-7E54-AD32-5E69468DFD8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03516" y="5575904"/>
            <a:ext cx="3483284" cy="588724"/>
          </a:xfrm>
          <a:prstGeom prst="rect">
            <a:avLst/>
          </a:prstGeom>
        </p:spPr>
      </p:pic>
      <p:pic>
        <p:nvPicPr>
          <p:cNvPr id="9" name="Picture 8" descr="A logo of a globe with a gold ring&#10;&#10;Description automatically generated with medium confidence">
            <a:extLst>
              <a:ext uri="{FF2B5EF4-FFF2-40B4-BE49-F238E27FC236}">
                <a16:creationId xmlns:a16="http://schemas.microsoft.com/office/drawing/2014/main" id="{5EB16B14-DF54-6E3B-FC1B-D8368BBFAF3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351525" y="5391448"/>
            <a:ext cx="957635" cy="957635"/>
          </a:xfrm>
          <a:prstGeom prst="rect">
            <a:avLst/>
          </a:prstGeom>
        </p:spPr>
      </p:pic>
      <p:pic>
        <p:nvPicPr>
          <p:cNvPr id="12" name="Picture 11" descr="A logo with a clock&#10;&#10;Description automatically generated">
            <a:extLst>
              <a:ext uri="{FF2B5EF4-FFF2-40B4-BE49-F238E27FC236}">
                <a16:creationId xmlns:a16="http://schemas.microsoft.com/office/drawing/2014/main" id="{60A9DE5E-2CA4-5B7A-BD26-A9AC83CB88D3}"/>
              </a:ext>
            </a:extLst>
          </p:cNvPr>
          <p:cNvPicPr>
            <a:picLocks noChangeAspect="1"/>
          </p:cNvPicPr>
          <p:nvPr/>
        </p:nvPicPr>
        <p:blipFill>
          <a:blip r:embed="rId7"/>
          <a:stretch>
            <a:fillRect/>
          </a:stretch>
        </p:blipFill>
        <p:spPr>
          <a:xfrm>
            <a:off x="1011676" y="5518396"/>
            <a:ext cx="2127115" cy="837954"/>
          </a:xfrm>
          <a:prstGeom prst="rect">
            <a:avLst/>
          </a:prstGeom>
        </p:spPr>
      </p:pic>
    </p:spTree>
    <p:extLst>
      <p:ext uri="{BB962C8B-B14F-4D97-AF65-F5344CB8AC3E}">
        <p14:creationId xmlns:p14="http://schemas.microsoft.com/office/powerpoint/2010/main" val="3714721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AB4A-E713-C764-27ED-E1352FC7C10C}"/>
              </a:ext>
            </a:extLst>
          </p:cNvPr>
          <p:cNvSpPr>
            <a:spLocks noGrp="1"/>
          </p:cNvSpPr>
          <p:nvPr>
            <p:ph type="title"/>
          </p:nvPr>
        </p:nvSpPr>
        <p:spPr/>
        <p:txBody>
          <a:bodyPr/>
          <a:lstStyle/>
          <a:p>
            <a:r>
              <a:rPr lang="en-US" altLang="zh-TW" dirty="0"/>
              <a:t>Background- GPU</a:t>
            </a:r>
            <a:r>
              <a:rPr lang="zh-TW" altLang="en-US" dirty="0"/>
              <a:t> </a:t>
            </a:r>
            <a:r>
              <a:rPr lang="en-US" altLang="zh-TW" dirty="0"/>
              <a:t>Performance</a:t>
            </a:r>
            <a:r>
              <a:rPr lang="zh-TW" altLang="en-US" dirty="0"/>
              <a:t> </a:t>
            </a:r>
            <a:r>
              <a:rPr lang="en-US" altLang="zh-TW" dirty="0"/>
              <a:t>metrics</a:t>
            </a:r>
            <a:endParaRPr lang="en-US" dirty="0"/>
          </a:p>
        </p:txBody>
      </p:sp>
      <p:sp>
        <p:nvSpPr>
          <p:cNvPr id="3" name="Content Placeholder 2">
            <a:extLst>
              <a:ext uri="{FF2B5EF4-FFF2-40B4-BE49-F238E27FC236}">
                <a16:creationId xmlns:a16="http://schemas.microsoft.com/office/drawing/2014/main" id="{54A666A3-C06E-3C6D-A947-325E8E556EB8}"/>
              </a:ext>
            </a:extLst>
          </p:cNvPr>
          <p:cNvSpPr>
            <a:spLocks noGrp="1"/>
          </p:cNvSpPr>
          <p:nvPr>
            <p:ph idx="1"/>
          </p:nvPr>
        </p:nvSpPr>
        <p:spPr>
          <a:xfrm>
            <a:off x="371277" y="3970266"/>
            <a:ext cx="5603288" cy="2259107"/>
          </a:xfrm>
          <a:solidFill>
            <a:schemeClr val="accent4">
              <a:lumMod val="20000"/>
              <a:lumOff val="80000"/>
            </a:schemeClr>
          </a:solidFill>
          <a:ln>
            <a:solidFill>
              <a:schemeClr val="accent4"/>
            </a:solidFill>
          </a:ln>
        </p:spPr>
        <p:txBody>
          <a:bodyPr>
            <a:normAutofit fontScale="92500"/>
          </a:bodyPr>
          <a:lstStyle/>
          <a:p>
            <a:r>
              <a:rPr lang="en-US" altLang="zh-TW" sz="2600" dirty="0"/>
              <a:t>Overall</a:t>
            </a:r>
            <a:r>
              <a:rPr lang="zh-TW" altLang="en-US" sz="2600" dirty="0"/>
              <a:t> </a:t>
            </a:r>
            <a:r>
              <a:rPr lang="en-US" altLang="zh-TW" sz="2600" dirty="0"/>
              <a:t>GPU system</a:t>
            </a:r>
            <a:r>
              <a:rPr lang="zh-TW" altLang="en-US" sz="2600" dirty="0"/>
              <a:t> </a:t>
            </a:r>
            <a:r>
              <a:rPr lang="en-US" altLang="zh-TW" sz="2600" dirty="0"/>
              <a:t>metrics</a:t>
            </a:r>
          </a:p>
          <a:p>
            <a:pPr lvl="1"/>
            <a:r>
              <a:rPr lang="en-US" altLang="zh-TW" sz="2200" dirty="0"/>
              <a:t>Easy</a:t>
            </a:r>
            <a:r>
              <a:rPr lang="zh-TW" altLang="en-US" sz="2200" dirty="0"/>
              <a:t> </a:t>
            </a:r>
            <a:r>
              <a:rPr lang="en-US" altLang="zh-TW" sz="2200" dirty="0"/>
              <a:t>and fast to</a:t>
            </a:r>
            <a:r>
              <a:rPr lang="zh-TW" altLang="en-US" sz="2200" dirty="0"/>
              <a:t> </a:t>
            </a:r>
            <a:r>
              <a:rPr lang="en-US" altLang="zh-TW" sz="2200" dirty="0"/>
              <a:t>obtain</a:t>
            </a:r>
          </a:p>
          <a:p>
            <a:pPr lvl="1"/>
            <a:r>
              <a:rPr lang="en-US" altLang="zh-TW" sz="2200" dirty="0"/>
              <a:t>Quick</a:t>
            </a:r>
            <a:r>
              <a:rPr lang="zh-TW" altLang="en-US" sz="2200" dirty="0"/>
              <a:t> </a:t>
            </a:r>
            <a:r>
              <a:rPr lang="en-US" altLang="zh-TW" sz="2200" dirty="0"/>
              <a:t>system</a:t>
            </a:r>
            <a:r>
              <a:rPr lang="zh-TW" altLang="en-US" sz="2200" dirty="0"/>
              <a:t> </a:t>
            </a:r>
            <a:r>
              <a:rPr lang="en-US" altLang="zh-TW" sz="2200" dirty="0"/>
              <a:t>view,</a:t>
            </a:r>
            <a:r>
              <a:rPr lang="zh-TW" altLang="en-US" sz="2200" dirty="0"/>
              <a:t> </a:t>
            </a:r>
            <a:r>
              <a:rPr lang="en-US" altLang="zh-TW" sz="2200" dirty="0"/>
              <a:t>not</a:t>
            </a:r>
            <a:r>
              <a:rPr lang="zh-TW" altLang="en-US" sz="2200" dirty="0"/>
              <a:t> </a:t>
            </a:r>
            <a:r>
              <a:rPr lang="en-US" altLang="zh-TW" sz="2200" dirty="0"/>
              <a:t>kernel</a:t>
            </a:r>
            <a:r>
              <a:rPr lang="zh-TW" altLang="en-US" sz="2200" dirty="0"/>
              <a:t> </a:t>
            </a:r>
            <a:r>
              <a:rPr lang="en-US" altLang="zh-TW" sz="2200" dirty="0"/>
              <a:t>specific</a:t>
            </a:r>
            <a:r>
              <a:rPr lang="zh-TW" altLang="en-US" sz="2200" dirty="0"/>
              <a:t> </a:t>
            </a:r>
            <a:endParaRPr lang="en-US" altLang="zh-TW" sz="2200" dirty="0"/>
          </a:p>
          <a:p>
            <a:pPr lvl="2"/>
            <a:r>
              <a:rPr lang="en-US" altLang="zh-TW" sz="1900" dirty="0"/>
              <a:t>GPU</a:t>
            </a:r>
            <a:r>
              <a:rPr lang="zh-TW" altLang="en-US" sz="1900" dirty="0"/>
              <a:t> </a:t>
            </a:r>
            <a:r>
              <a:rPr lang="en-US" altLang="zh-TW" sz="1900" dirty="0"/>
              <a:t>utilization</a:t>
            </a:r>
            <a:r>
              <a:rPr lang="zh-TW" altLang="en-US" sz="1900" dirty="0"/>
              <a:t> </a:t>
            </a:r>
            <a:r>
              <a:rPr lang="en-US" altLang="zh-TW" sz="1900" dirty="0"/>
              <a:t>(SM</a:t>
            </a:r>
            <a:r>
              <a:rPr lang="zh-TW" altLang="en-US" sz="1900" dirty="0"/>
              <a:t> </a:t>
            </a:r>
            <a:r>
              <a:rPr lang="en-US" altLang="zh-TW" sz="1900" dirty="0"/>
              <a:t>busy</a:t>
            </a:r>
            <a:r>
              <a:rPr lang="zh-TW" altLang="en-US" sz="1900" dirty="0"/>
              <a:t> </a:t>
            </a:r>
            <a:r>
              <a:rPr lang="en-US" altLang="zh-TW" sz="1900" dirty="0"/>
              <a:t>rate)</a:t>
            </a:r>
          </a:p>
          <a:p>
            <a:pPr lvl="2"/>
            <a:r>
              <a:rPr lang="en-US" altLang="zh-TW" sz="1900" dirty="0"/>
              <a:t>Memory</a:t>
            </a:r>
            <a:r>
              <a:rPr lang="zh-TW" altLang="en-US" sz="1900" dirty="0"/>
              <a:t> </a:t>
            </a:r>
            <a:r>
              <a:rPr lang="en-US" altLang="zh-TW" sz="1900" dirty="0"/>
              <a:t>busy</a:t>
            </a:r>
            <a:r>
              <a:rPr lang="zh-TW" altLang="en-US" sz="1900" dirty="0"/>
              <a:t> </a:t>
            </a:r>
            <a:r>
              <a:rPr lang="en-US" altLang="zh-TW" sz="1900" dirty="0"/>
              <a:t>rate</a:t>
            </a:r>
          </a:p>
          <a:p>
            <a:pPr lvl="2"/>
            <a:r>
              <a:rPr lang="en-US" altLang="zh-TW" sz="1900" dirty="0"/>
              <a:t>Memory</a:t>
            </a:r>
            <a:r>
              <a:rPr lang="zh-TW" altLang="en-US" sz="1900" dirty="0"/>
              <a:t> </a:t>
            </a:r>
            <a:r>
              <a:rPr lang="en-US" altLang="zh-TW" sz="1900" dirty="0"/>
              <a:t>footprints</a:t>
            </a:r>
          </a:p>
          <a:p>
            <a:pPr lvl="1"/>
            <a:endParaRPr lang="en-US" dirty="0"/>
          </a:p>
        </p:txBody>
      </p:sp>
      <p:sp>
        <p:nvSpPr>
          <p:cNvPr id="6" name="Slide Number Placeholder 5">
            <a:extLst>
              <a:ext uri="{FF2B5EF4-FFF2-40B4-BE49-F238E27FC236}">
                <a16:creationId xmlns:a16="http://schemas.microsoft.com/office/drawing/2014/main" id="{406AE71B-2B72-980A-4012-5383A9230869}"/>
              </a:ext>
            </a:extLst>
          </p:cNvPr>
          <p:cNvSpPr>
            <a:spLocks noGrp="1"/>
          </p:cNvSpPr>
          <p:nvPr>
            <p:ph type="sldNum" sz="quarter" idx="12"/>
          </p:nvPr>
        </p:nvSpPr>
        <p:spPr/>
        <p:txBody>
          <a:bodyPr/>
          <a:lstStyle/>
          <a:p>
            <a:fld id="{A983B212-4F1F-614E-8463-C5C3E31DC8CE}" type="slidenum">
              <a:rPr lang="en-US" smtClean="0"/>
              <a:t>10</a:t>
            </a:fld>
            <a:endParaRPr lang="en-US"/>
          </a:p>
        </p:txBody>
      </p:sp>
      <p:pic>
        <p:nvPicPr>
          <p:cNvPr id="21" name="Picture 20">
            <a:extLst>
              <a:ext uri="{FF2B5EF4-FFF2-40B4-BE49-F238E27FC236}">
                <a16:creationId xmlns:a16="http://schemas.microsoft.com/office/drawing/2014/main" id="{5AE72BF1-00C9-664E-7C44-B1F6EE4530B0}"/>
              </a:ext>
            </a:extLst>
          </p:cNvPr>
          <p:cNvPicPr>
            <a:picLocks noChangeAspect="1"/>
          </p:cNvPicPr>
          <p:nvPr/>
        </p:nvPicPr>
        <p:blipFill>
          <a:blip r:embed="rId3"/>
          <a:stretch>
            <a:fillRect/>
          </a:stretch>
        </p:blipFill>
        <p:spPr>
          <a:xfrm>
            <a:off x="1290912" y="1508286"/>
            <a:ext cx="3488233" cy="1374562"/>
          </a:xfrm>
          <a:prstGeom prst="rect">
            <a:avLst/>
          </a:prstGeom>
        </p:spPr>
      </p:pic>
      <p:pic>
        <p:nvPicPr>
          <p:cNvPr id="23" name="Picture 22">
            <a:extLst>
              <a:ext uri="{FF2B5EF4-FFF2-40B4-BE49-F238E27FC236}">
                <a16:creationId xmlns:a16="http://schemas.microsoft.com/office/drawing/2014/main" id="{C67CBF85-70CA-91E7-F7D6-04499C8F508B}"/>
              </a:ext>
            </a:extLst>
          </p:cNvPr>
          <p:cNvPicPr>
            <a:picLocks noChangeAspect="1"/>
          </p:cNvPicPr>
          <p:nvPr/>
        </p:nvPicPr>
        <p:blipFill>
          <a:blip r:embed="rId4"/>
          <a:stretch>
            <a:fillRect/>
          </a:stretch>
        </p:blipFill>
        <p:spPr>
          <a:xfrm>
            <a:off x="7951771" y="956055"/>
            <a:ext cx="2193116" cy="2948063"/>
          </a:xfrm>
          <a:prstGeom prst="rect">
            <a:avLst/>
          </a:prstGeom>
        </p:spPr>
      </p:pic>
      <p:sp>
        <p:nvSpPr>
          <p:cNvPr id="26" name="TextBox 25">
            <a:extLst>
              <a:ext uri="{FF2B5EF4-FFF2-40B4-BE49-F238E27FC236}">
                <a16:creationId xmlns:a16="http://schemas.microsoft.com/office/drawing/2014/main" id="{78FF2CD8-7758-8B47-B65A-A8B9818401C9}"/>
              </a:ext>
            </a:extLst>
          </p:cNvPr>
          <p:cNvSpPr txBox="1"/>
          <p:nvPr/>
        </p:nvSpPr>
        <p:spPr>
          <a:xfrm>
            <a:off x="1947285" y="6641469"/>
            <a:ext cx="8197602" cy="261610"/>
          </a:xfrm>
          <a:prstGeom prst="rect">
            <a:avLst/>
          </a:prstGeom>
          <a:noFill/>
        </p:spPr>
        <p:txBody>
          <a:bodyPr wrap="square">
            <a:spAutoFit/>
          </a:bodyPr>
          <a:lstStyle/>
          <a:p>
            <a:r>
              <a:rPr lang="en-US" sz="1100" b="0" i="0" dirty="0">
                <a:solidFill>
                  <a:schemeClr val="tx2"/>
                </a:solidFill>
                <a:effectLst/>
                <a:latin typeface="SF Pro Text"/>
              </a:rPr>
              <a:t>NVIDIA Volta Architecture Whitepaper, https://</a:t>
            </a:r>
            <a:r>
              <a:rPr lang="en-US" sz="1100" b="0" i="0" dirty="0" err="1">
                <a:solidFill>
                  <a:schemeClr val="tx2"/>
                </a:solidFill>
                <a:effectLst/>
                <a:latin typeface="SF Pro Text"/>
              </a:rPr>
              <a:t>images.nvidia.com</a:t>
            </a:r>
            <a:r>
              <a:rPr lang="en-US" sz="1100" b="0" i="0" dirty="0">
                <a:solidFill>
                  <a:schemeClr val="tx2"/>
                </a:solidFill>
                <a:effectLst/>
                <a:latin typeface="SF Pro Text"/>
              </a:rPr>
              <a:t>/content/volta-architecture/pdf/volta-architecture-</a:t>
            </a:r>
            <a:r>
              <a:rPr lang="en-US" sz="1100" b="0" i="0" dirty="0" err="1">
                <a:solidFill>
                  <a:schemeClr val="tx2"/>
                </a:solidFill>
                <a:effectLst/>
                <a:latin typeface="SF Pro Text"/>
              </a:rPr>
              <a:t>whitepaper.pdf</a:t>
            </a:r>
            <a:endParaRPr lang="en-US" sz="1100" dirty="0">
              <a:solidFill>
                <a:schemeClr val="tx2"/>
              </a:solidFill>
            </a:endParaRPr>
          </a:p>
        </p:txBody>
      </p:sp>
      <p:sp>
        <p:nvSpPr>
          <p:cNvPr id="28" name="Rectangle 27">
            <a:extLst>
              <a:ext uri="{FF2B5EF4-FFF2-40B4-BE49-F238E27FC236}">
                <a16:creationId xmlns:a16="http://schemas.microsoft.com/office/drawing/2014/main" id="{DF2FF37A-9CB8-F0F2-2B07-77AA775832AF}"/>
              </a:ext>
            </a:extLst>
          </p:cNvPr>
          <p:cNvSpPr/>
          <p:nvPr/>
        </p:nvSpPr>
        <p:spPr>
          <a:xfrm>
            <a:off x="2405974" y="1608306"/>
            <a:ext cx="1258111" cy="9403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00653B69-77AB-BE08-235D-F443AE346635}"/>
              </a:ext>
            </a:extLst>
          </p:cNvPr>
          <p:cNvCxnSpPr>
            <a:cxnSpLocks/>
          </p:cNvCxnSpPr>
          <p:nvPr/>
        </p:nvCxnSpPr>
        <p:spPr>
          <a:xfrm flipV="1">
            <a:off x="3664085" y="1058998"/>
            <a:ext cx="4287686" cy="54930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6F25D2-A9BF-25AC-47CD-2CF1D183EC79}"/>
              </a:ext>
            </a:extLst>
          </p:cNvPr>
          <p:cNvCxnSpPr>
            <a:cxnSpLocks/>
          </p:cNvCxnSpPr>
          <p:nvPr/>
        </p:nvCxnSpPr>
        <p:spPr>
          <a:xfrm>
            <a:off x="3658859" y="2564361"/>
            <a:ext cx="4356732" cy="120942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Rounded Rectangle 36">
            <a:extLst>
              <a:ext uri="{FF2B5EF4-FFF2-40B4-BE49-F238E27FC236}">
                <a16:creationId xmlns:a16="http://schemas.microsoft.com/office/drawing/2014/main" id="{92955F09-7CEA-4958-76C6-A81946F1B2BD}"/>
              </a:ext>
            </a:extLst>
          </p:cNvPr>
          <p:cNvSpPr/>
          <p:nvPr/>
        </p:nvSpPr>
        <p:spPr>
          <a:xfrm>
            <a:off x="7325113" y="1703503"/>
            <a:ext cx="626658" cy="258245"/>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MT" panose="020B0502020104020203" pitchFamily="34" charset="77"/>
              </a:rPr>
              <a:t>Conv</a:t>
            </a:r>
          </a:p>
        </p:txBody>
      </p:sp>
      <p:sp>
        <p:nvSpPr>
          <p:cNvPr id="38" name="Rounded Rectangle 37">
            <a:extLst>
              <a:ext uri="{FF2B5EF4-FFF2-40B4-BE49-F238E27FC236}">
                <a16:creationId xmlns:a16="http://schemas.microsoft.com/office/drawing/2014/main" id="{C5331AB9-3724-F9DD-33B1-0E65CBEC7045}"/>
              </a:ext>
            </a:extLst>
          </p:cNvPr>
          <p:cNvSpPr/>
          <p:nvPr/>
        </p:nvSpPr>
        <p:spPr>
          <a:xfrm>
            <a:off x="7325111" y="2249824"/>
            <a:ext cx="626658" cy="258245"/>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latin typeface="Gill Sans MT" panose="020B0502020104020203" pitchFamily="34" charset="77"/>
              </a:rPr>
              <a:t>MaxP</a:t>
            </a:r>
            <a:endParaRPr lang="en-US" sz="1400" dirty="0">
              <a:latin typeface="Gill Sans MT" panose="020B0502020104020203" pitchFamily="34" charset="77"/>
            </a:endParaRPr>
          </a:p>
        </p:txBody>
      </p:sp>
      <p:sp>
        <p:nvSpPr>
          <p:cNvPr id="39" name="Rounded Rectangle 38">
            <a:extLst>
              <a:ext uri="{FF2B5EF4-FFF2-40B4-BE49-F238E27FC236}">
                <a16:creationId xmlns:a16="http://schemas.microsoft.com/office/drawing/2014/main" id="{1B1E0F16-254A-0C8B-7524-645E3E1A3C48}"/>
              </a:ext>
            </a:extLst>
          </p:cNvPr>
          <p:cNvSpPr/>
          <p:nvPr/>
        </p:nvSpPr>
        <p:spPr>
          <a:xfrm>
            <a:off x="7325111" y="2753725"/>
            <a:ext cx="626658" cy="258245"/>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Gill Sans MT" panose="020B0502020104020203" pitchFamily="34" charset="77"/>
              </a:rPr>
              <a:t>Batch</a:t>
            </a:r>
          </a:p>
        </p:txBody>
      </p:sp>
      <p:sp>
        <p:nvSpPr>
          <p:cNvPr id="41" name="Content Placeholder 2">
            <a:extLst>
              <a:ext uri="{FF2B5EF4-FFF2-40B4-BE49-F238E27FC236}">
                <a16:creationId xmlns:a16="http://schemas.microsoft.com/office/drawing/2014/main" id="{9B68883F-9620-EADA-7A3C-D149C632BDDE}"/>
              </a:ext>
            </a:extLst>
          </p:cNvPr>
          <p:cNvSpPr txBox="1">
            <a:spLocks/>
          </p:cNvSpPr>
          <p:nvPr/>
        </p:nvSpPr>
        <p:spPr>
          <a:xfrm>
            <a:off x="6217436" y="3998216"/>
            <a:ext cx="5603287" cy="2595283"/>
          </a:xfrm>
          <a:prstGeom prst="rect">
            <a:avLst/>
          </a:prstGeom>
          <a:solidFill>
            <a:schemeClr val="accent6">
              <a:lumMod val="40000"/>
              <a:lumOff val="60000"/>
            </a:schemeClr>
          </a:solidFill>
          <a:ln>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tx2"/>
                </a:solidFill>
              </a:rPr>
              <a:t>Kernel</a:t>
            </a:r>
            <a:r>
              <a:rPr lang="zh-TW" altLang="en-US" sz="2400" dirty="0">
                <a:solidFill>
                  <a:schemeClr val="tx2"/>
                </a:solidFill>
              </a:rPr>
              <a:t> </a:t>
            </a:r>
            <a:r>
              <a:rPr lang="en-US" altLang="zh-TW" sz="2400" dirty="0">
                <a:solidFill>
                  <a:schemeClr val="tx2"/>
                </a:solidFill>
              </a:rPr>
              <a:t>metrics</a:t>
            </a:r>
          </a:p>
          <a:p>
            <a:pPr lvl="1"/>
            <a:r>
              <a:rPr lang="en-US" altLang="zh-TW" sz="2000" dirty="0">
                <a:solidFill>
                  <a:schemeClr val="tx2"/>
                </a:solidFill>
              </a:rPr>
              <a:t>Fine-grained</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of</a:t>
            </a:r>
            <a:r>
              <a:rPr lang="zh-TW" altLang="en-US" sz="2000" dirty="0">
                <a:solidFill>
                  <a:schemeClr val="tx2"/>
                </a:solidFill>
              </a:rPr>
              <a:t> </a:t>
            </a:r>
            <a:r>
              <a:rPr lang="en-US" altLang="zh-TW" sz="2000" dirty="0">
                <a:solidFill>
                  <a:schemeClr val="tx2"/>
                </a:solidFill>
              </a:rPr>
              <a:t>each</a:t>
            </a:r>
            <a:r>
              <a:rPr lang="zh-TW" altLang="en-US" sz="2000" dirty="0">
                <a:solidFill>
                  <a:schemeClr val="tx2"/>
                </a:solidFill>
              </a:rPr>
              <a:t> </a:t>
            </a:r>
            <a:r>
              <a:rPr lang="en-US" altLang="zh-TW" sz="2000" dirty="0">
                <a:solidFill>
                  <a:schemeClr val="tx2"/>
                </a:solidFill>
              </a:rPr>
              <a:t>GPU</a:t>
            </a:r>
            <a:r>
              <a:rPr lang="zh-TW" altLang="en-US" sz="2000" dirty="0">
                <a:solidFill>
                  <a:schemeClr val="tx2"/>
                </a:solidFill>
              </a:rPr>
              <a:t> </a:t>
            </a:r>
            <a:r>
              <a:rPr lang="en-US" altLang="zh-TW" sz="2000" dirty="0">
                <a:solidFill>
                  <a:schemeClr val="tx2"/>
                </a:solidFill>
              </a:rPr>
              <a:t>unit</a:t>
            </a:r>
          </a:p>
          <a:p>
            <a:pPr lvl="1"/>
            <a:r>
              <a:rPr lang="en-US" altLang="zh-TW" sz="2000" dirty="0">
                <a:solidFill>
                  <a:schemeClr val="tx2"/>
                </a:solidFill>
              </a:rPr>
              <a:t>Long</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time,</a:t>
            </a:r>
            <a:r>
              <a:rPr lang="zh-TW" altLang="en-US" sz="2000" dirty="0">
                <a:solidFill>
                  <a:schemeClr val="tx2"/>
                </a:solidFill>
              </a:rPr>
              <a:t> </a:t>
            </a:r>
            <a:r>
              <a:rPr lang="en-US" altLang="zh-TW" sz="2000" dirty="0">
                <a:solidFill>
                  <a:schemeClr val="tx2"/>
                </a:solidFill>
              </a:rPr>
              <a:t>requires</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tool</a:t>
            </a:r>
          </a:p>
          <a:p>
            <a:pPr lvl="2"/>
            <a:r>
              <a:rPr lang="en-US" altLang="zh-TW" sz="1800" dirty="0">
                <a:solidFill>
                  <a:schemeClr val="tx2"/>
                </a:solidFill>
              </a:rPr>
              <a:t>Stream</a:t>
            </a:r>
            <a:r>
              <a:rPr lang="zh-TW" altLang="en-US" sz="1800" dirty="0">
                <a:solidFill>
                  <a:schemeClr val="tx2"/>
                </a:solidFill>
              </a:rPr>
              <a:t> </a:t>
            </a:r>
            <a:r>
              <a:rPr lang="en-US" altLang="zh-TW" sz="1800" dirty="0">
                <a:solidFill>
                  <a:schemeClr val="tx2"/>
                </a:solidFill>
              </a:rPr>
              <a:t>Multiprocessor</a:t>
            </a:r>
            <a:r>
              <a:rPr lang="zh-TW" altLang="en-US" sz="1800" dirty="0">
                <a:solidFill>
                  <a:schemeClr val="tx2"/>
                </a:solidFill>
              </a:rPr>
              <a:t> </a:t>
            </a:r>
            <a:r>
              <a:rPr lang="en-US" altLang="zh-TW" sz="1800" dirty="0">
                <a:solidFill>
                  <a:schemeClr val="tx2"/>
                </a:solidFill>
              </a:rPr>
              <a:t>(SM)</a:t>
            </a:r>
            <a:r>
              <a:rPr lang="zh-TW" altLang="en-US" sz="1800" dirty="0">
                <a:solidFill>
                  <a:schemeClr val="tx2"/>
                </a:solidFill>
              </a:rPr>
              <a:t> </a:t>
            </a:r>
            <a:r>
              <a:rPr lang="en-US" altLang="zh-TW" sz="1800" dirty="0">
                <a:solidFill>
                  <a:schemeClr val="tx2"/>
                </a:solidFill>
              </a:rPr>
              <a:t>Throughput</a:t>
            </a:r>
          </a:p>
          <a:p>
            <a:pPr lvl="2"/>
            <a:r>
              <a:rPr lang="en-US" altLang="zh-TW" sz="1800" dirty="0">
                <a:solidFill>
                  <a:schemeClr val="tx2"/>
                </a:solidFill>
              </a:rPr>
              <a:t>Max</a:t>
            </a:r>
            <a:r>
              <a:rPr lang="zh-TW" altLang="en-US" sz="1800" dirty="0">
                <a:solidFill>
                  <a:schemeClr val="tx2"/>
                </a:solidFill>
              </a:rPr>
              <a:t> </a:t>
            </a:r>
            <a:r>
              <a:rPr lang="en-US" altLang="zh-TW" sz="1800" dirty="0">
                <a:solidFill>
                  <a:schemeClr val="tx2"/>
                </a:solidFill>
              </a:rPr>
              <a:t>Memory</a:t>
            </a:r>
            <a:r>
              <a:rPr lang="zh-TW" altLang="en-US" sz="1800" dirty="0">
                <a:solidFill>
                  <a:schemeClr val="tx2"/>
                </a:solidFill>
              </a:rPr>
              <a:t> </a:t>
            </a:r>
            <a:r>
              <a:rPr lang="en-US" altLang="zh-TW" sz="1800" dirty="0">
                <a:solidFill>
                  <a:schemeClr val="tx2"/>
                </a:solidFill>
              </a:rPr>
              <a:t>throughput</a:t>
            </a:r>
            <a:r>
              <a:rPr lang="zh-TW" altLang="en-US" sz="1800" dirty="0">
                <a:solidFill>
                  <a:schemeClr val="tx2"/>
                </a:solidFill>
              </a:rPr>
              <a:t> </a:t>
            </a:r>
            <a:r>
              <a:rPr lang="en-US" altLang="zh-TW" sz="1800" dirty="0">
                <a:solidFill>
                  <a:schemeClr val="tx2"/>
                </a:solidFill>
              </a:rPr>
              <a:t>across</a:t>
            </a:r>
            <a:r>
              <a:rPr lang="zh-TW" altLang="en-US" sz="1800" dirty="0">
                <a:solidFill>
                  <a:schemeClr val="tx2"/>
                </a:solidFill>
              </a:rPr>
              <a:t> </a:t>
            </a:r>
            <a:r>
              <a:rPr lang="en-US" altLang="zh-TW" sz="1800" dirty="0">
                <a:solidFill>
                  <a:schemeClr val="tx2"/>
                </a:solidFill>
              </a:rPr>
              <a:t>units</a:t>
            </a:r>
          </a:p>
          <a:p>
            <a:pPr lvl="2"/>
            <a:r>
              <a:rPr lang="en-US" altLang="zh-TW" sz="1800" dirty="0">
                <a:solidFill>
                  <a:schemeClr val="tx2"/>
                </a:solidFill>
              </a:rPr>
              <a:t>Registers</a:t>
            </a:r>
          </a:p>
          <a:p>
            <a:pPr lvl="2"/>
            <a:r>
              <a:rPr lang="en-US" altLang="zh-TW" sz="1800" dirty="0">
                <a:solidFill>
                  <a:schemeClr val="tx2"/>
                </a:solidFill>
              </a:rPr>
              <a:t>Shared</a:t>
            </a:r>
            <a:r>
              <a:rPr lang="zh-TW" altLang="en-US" sz="1800" dirty="0">
                <a:solidFill>
                  <a:schemeClr val="tx2"/>
                </a:solidFill>
              </a:rPr>
              <a:t> </a:t>
            </a:r>
            <a:r>
              <a:rPr lang="en-US" altLang="zh-TW" sz="1800" dirty="0">
                <a:solidFill>
                  <a:schemeClr val="tx2"/>
                </a:solidFill>
              </a:rPr>
              <a:t>memory</a:t>
            </a:r>
            <a:r>
              <a:rPr lang="zh-TW" altLang="en-US" sz="1800" dirty="0">
                <a:solidFill>
                  <a:schemeClr val="tx2"/>
                </a:solidFill>
              </a:rPr>
              <a:t> </a:t>
            </a:r>
            <a:r>
              <a:rPr lang="en-US" altLang="zh-TW" sz="1800" dirty="0">
                <a:solidFill>
                  <a:schemeClr val="tx2"/>
                </a:solidFill>
              </a:rPr>
              <a:t>usage</a:t>
            </a:r>
          </a:p>
          <a:p>
            <a:pPr lvl="1"/>
            <a:endParaRPr lang="en-US" dirty="0"/>
          </a:p>
        </p:txBody>
      </p:sp>
    </p:spTree>
    <p:extLst>
      <p:ext uri="{BB962C8B-B14F-4D97-AF65-F5344CB8AC3E}">
        <p14:creationId xmlns:p14="http://schemas.microsoft.com/office/powerpoint/2010/main" val="19411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7" grpId="0" animBg="1"/>
      <p:bldP spid="38" grpId="0" animBg="1"/>
      <p:bldP spid="39" grpId="0" animBg="1"/>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24E9082-4B48-4347-CDC7-E0B43D442BF1}"/>
              </a:ext>
            </a:extLst>
          </p:cNvPr>
          <p:cNvGraphicFramePr>
            <a:graphicFrameLocks noGrp="1"/>
          </p:cNvGraphicFramePr>
          <p:nvPr>
            <p:ph idx="1"/>
            <p:extLst>
              <p:ext uri="{D42A27DB-BD31-4B8C-83A1-F6EECF244321}">
                <p14:modId xmlns:p14="http://schemas.microsoft.com/office/powerpoint/2010/main" val="3428229666"/>
              </p:ext>
            </p:extLst>
          </p:nvPr>
        </p:nvGraphicFramePr>
        <p:xfrm>
          <a:off x="359625" y="885231"/>
          <a:ext cx="11471302" cy="4663440"/>
        </p:xfrm>
        <a:graphic>
          <a:graphicData uri="http://schemas.openxmlformats.org/drawingml/2006/table">
            <a:tbl>
              <a:tblPr firstRow="1" bandRow="1">
                <a:tableStyleId>{5C22544A-7EE6-4342-B048-85BDC9FD1C3A}</a:tableStyleId>
              </a:tblPr>
              <a:tblGrid>
                <a:gridCol w="1441040">
                  <a:extLst>
                    <a:ext uri="{9D8B030D-6E8A-4147-A177-3AD203B41FA5}">
                      <a16:colId xmlns:a16="http://schemas.microsoft.com/office/drawing/2014/main" val="2671006210"/>
                    </a:ext>
                  </a:extLst>
                </a:gridCol>
                <a:gridCol w="1097280">
                  <a:extLst>
                    <a:ext uri="{9D8B030D-6E8A-4147-A177-3AD203B41FA5}">
                      <a16:colId xmlns:a16="http://schemas.microsoft.com/office/drawing/2014/main" val="2920168796"/>
                    </a:ext>
                  </a:extLst>
                </a:gridCol>
                <a:gridCol w="1547446">
                  <a:extLst>
                    <a:ext uri="{9D8B030D-6E8A-4147-A177-3AD203B41FA5}">
                      <a16:colId xmlns:a16="http://schemas.microsoft.com/office/drawing/2014/main" val="1063527559"/>
                    </a:ext>
                  </a:extLst>
                </a:gridCol>
                <a:gridCol w="2124221">
                  <a:extLst>
                    <a:ext uri="{9D8B030D-6E8A-4147-A177-3AD203B41FA5}">
                      <a16:colId xmlns:a16="http://schemas.microsoft.com/office/drawing/2014/main" val="3814211842"/>
                    </a:ext>
                  </a:extLst>
                </a:gridCol>
                <a:gridCol w="1420837">
                  <a:extLst>
                    <a:ext uri="{9D8B030D-6E8A-4147-A177-3AD203B41FA5}">
                      <a16:colId xmlns:a16="http://schemas.microsoft.com/office/drawing/2014/main" val="3715061789"/>
                    </a:ext>
                  </a:extLst>
                </a:gridCol>
                <a:gridCol w="1498586">
                  <a:extLst>
                    <a:ext uri="{9D8B030D-6E8A-4147-A177-3AD203B41FA5}">
                      <a16:colId xmlns:a16="http://schemas.microsoft.com/office/drawing/2014/main" val="1920827760"/>
                    </a:ext>
                  </a:extLst>
                </a:gridCol>
                <a:gridCol w="2341892">
                  <a:extLst>
                    <a:ext uri="{9D8B030D-6E8A-4147-A177-3AD203B41FA5}">
                      <a16:colId xmlns:a16="http://schemas.microsoft.com/office/drawing/2014/main" val="1386436809"/>
                    </a:ext>
                  </a:extLst>
                </a:gridCol>
              </a:tblGrid>
              <a:tr h="370840">
                <a:tc>
                  <a:txBody>
                    <a:bodyPr/>
                    <a:lstStyle/>
                    <a:p>
                      <a:endParaRPr lang="en-US" dirty="0"/>
                    </a:p>
                  </a:txBody>
                  <a:tcPr/>
                </a:tc>
                <a:tc>
                  <a:txBody>
                    <a:bodyPr/>
                    <a:lstStyle/>
                    <a:p>
                      <a:r>
                        <a:rPr lang="en-US" altLang="zh-TW" dirty="0"/>
                        <a:t>Profile</a:t>
                      </a:r>
                      <a:r>
                        <a:rPr lang="zh-TW" altLang="en-US" dirty="0"/>
                        <a:t> </a:t>
                      </a:r>
                      <a:r>
                        <a:rPr lang="en-US" altLang="zh-TW" dirty="0"/>
                        <a:t>type</a:t>
                      </a:r>
                      <a:endParaRPr lang="en-US" dirty="0"/>
                    </a:p>
                  </a:txBody>
                  <a:tcPr/>
                </a:tc>
                <a:tc>
                  <a:txBody>
                    <a:bodyPr/>
                    <a:lstStyle/>
                    <a:p>
                      <a:r>
                        <a:rPr lang="en-US" altLang="zh-TW" dirty="0"/>
                        <a:t>GPU</a:t>
                      </a:r>
                      <a:r>
                        <a:rPr lang="zh-TW" altLang="en-US" dirty="0"/>
                        <a:t> </a:t>
                      </a:r>
                      <a:r>
                        <a:rPr lang="en-US" altLang="zh-TW" dirty="0"/>
                        <a:t>Share</a:t>
                      </a:r>
                      <a:r>
                        <a:rPr lang="zh-TW" altLang="en-US" dirty="0"/>
                        <a:t> </a:t>
                      </a:r>
                      <a:r>
                        <a:rPr lang="en-US" altLang="zh-TW" dirty="0"/>
                        <a:t>type</a:t>
                      </a:r>
                      <a:endParaRPr lang="en-US" dirty="0"/>
                    </a:p>
                  </a:txBody>
                  <a:tcPr/>
                </a:tc>
                <a:tc>
                  <a:txBody>
                    <a:bodyPr/>
                    <a:lstStyle/>
                    <a:p>
                      <a:r>
                        <a:rPr lang="en-US" altLang="zh-TW" dirty="0"/>
                        <a:t>Profiled</a:t>
                      </a:r>
                      <a:r>
                        <a:rPr lang="zh-TW" altLang="en-US" dirty="0"/>
                        <a:t> </a:t>
                      </a:r>
                      <a:r>
                        <a:rPr lang="en-US" altLang="zh-TW" dirty="0"/>
                        <a:t>metrics</a:t>
                      </a:r>
                      <a:endParaRPr lang="en-US" dirty="0"/>
                    </a:p>
                  </a:txBody>
                  <a:tcPr/>
                </a:tc>
                <a:tc>
                  <a:txBody>
                    <a:bodyPr/>
                    <a:lstStyle/>
                    <a:p>
                      <a:r>
                        <a:rPr lang="en-US" altLang="zh-TW" dirty="0"/>
                        <a:t>Train/</a:t>
                      </a:r>
                      <a:br>
                        <a:rPr lang="en-US" altLang="zh-TW" dirty="0"/>
                      </a:br>
                      <a:r>
                        <a:rPr lang="en-US" altLang="zh-TW" dirty="0"/>
                        <a:t>inference</a:t>
                      </a:r>
                      <a:endParaRPr lang="en-US" dirty="0"/>
                    </a:p>
                  </a:txBody>
                  <a:tcPr/>
                </a:tc>
                <a:tc>
                  <a:txBody>
                    <a:bodyPr/>
                    <a:lstStyle/>
                    <a:p>
                      <a:r>
                        <a:rPr lang="en-US" altLang="zh-TW" dirty="0"/>
                        <a:t>Prediction</a:t>
                      </a:r>
                      <a:endParaRPr lang="en-US" dirty="0"/>
                    </a:p>
                  </a:txBody>
                  <a:tcPr/>
                </a:tc>
                <a:tc>
                  <a:txBody>
                    <a:bodyPr/>
                    <a:lstStyle/>
                    <a:p>
                      <a:r>
                        <a:rPr lang="en-US" altLang="zh-TW" dirty="0"/>
                        <a:t>Difference vs our work</a:t>
                      </a:r>
                      <a:endParaRPr lang="en-US" dirty="0"/>
                    </a:p>
                  </a:txBody>
                  <a:tcPr/>
                </a:tc>
                <a:extLst>
                  <a:ext uri="{0D108BD9-81ED-4DB2-BD59-A6C34878D82A}">
                    <a16:rowId xmlns:a16="http://schemas.microsoft.com/office/drawing/2014/main" val="325019875"/>
                  </a:ext>
                </a:extLst>
              </a:tr>
              <a:tr h="370840">
                <a:tc>
                  <a:txBody>
                    <a:bodyPr/>
                    <a:lstStyle/>
                    <a:p>
                      <a:r>
                        <a:rPr lang="en-US" altLang="zh-TW" dirty="0">
                          <a:solidFill>
                            <a:schemeClr val="tx2"/>
                          </a:solidFill>
                        </a:rPr>
                        <a:t>MISO, SOCC’22</a:t>
                      </a:r>
                      <a:endParaRPr lang="en-US" dirty="0">
                        <a:solidFill>
                          <a:schemeClr val="tx2"/>
                        </a:solidFill>
                      </a:endParaRPr>
                    </a:p>
                  </a:txBody>
                  <a:tcPr/>
                </a:tc>
                <a:tc>
                  <a:txBody>
                    <a:bodyPr/>
                    <a:lstStyle/>
                    <a:p>
                      <a:r>
                        <a:rPr lang="en-US" altLang="zh-TW" dirty="0">
                          <a:solidFill>
                            <a:schemeClr val="tx2"/>
                          </a:solidFill>
                        </a:rPr>
                        <a:t>Online</a:t>
                      </a:r>
                      <a:endParaRPr lang="en-US" dirty="0">
                        <a:solidFill>
                          <a:schemeClr val="tx2"/>
                        </a:solidFill>
                      </a:endParaRPr>
                    </a:p>
                  </a:txBody>
                  <a:tcPr/>
                </a:tc>
                <a:tc>
                  <a:txBody>
                    <a:bodyPr/>
                    <a:lstStyle/>
                    <a:p>
                      <a:r>
                        <a:rPr lang="en-US" altLang="zh-TW" dirty="0">
                          <a:solidFill>
                            <a:schemeClr val="tx2"/>
                          </a:solidFill>
                        </a:rPr>
                        <a:t>Spatial</a:t>
                      </a:r>
                      <a:endParaRPr lang="en-US" dirty="0">
                        <a:solidFill>
                          <a:schemeClr val="tx2"/>
                        </a:solidFill>
                      </a:endParaRPr>
                    </a:p>
                  </a:txBody>
                  <a:tcPr/>
                </a:tc>
                <a:tc>
                  <a:txBody>
                    <a:bodyPr/>
                    <a:lstStyle/>
                    <a:p>
                      <a:r>
                        <a:rPr lang="en-US" altLang="zh-TW" dirty="0">
                          <a:solidFill>
                            <a:schemeClr val="tx2"/>
                          </a:solidFill>
                        </a:rPr>
                        <a:t>Completion</a:t>
                      </a:r>
                      <a:r>
                        <a:rPr lang="zh-TW" altLang="en-US" dirty="0">
                          <a:solidFill>
                            <a:schemeClr val="tx2"/>
                          </a:solidFill>
                        </a:rPr>
                        <a:t> </a:t>
                      </a:r>
                      <a:r>
                        <a:rPr lang="en-US" altLang="zh-TW" dirty="0">
                          <a:solidFill>
                            <a:schemeClr val="tx2"/>
                          </a:solidFill>
                        </a:rPr>
                        <a:t>Time</a:t>
                      </a:r>
                      <a:endParaRPr lang="en-US" dirty="0">
                        <a:solidFill>
                          <a:schemeClr val="tx2"/>
                        </a:solidFill>
                      </a:endParaRPr>
                    </a:p>
                  </a:txBody>
                  <a:tcPr/>
                </a:tc>
                <a:tc>
                  <a:txBody>
                    <a:bodyPr/>
                    <a:lstStyle/>
                    <a:p>
                      <a:r>
                        <a:rPr lang="en-US" altLang="zh-TW" dirty="0">
                          <a:solidFill>
                            <a:schemeClr val="tx2"/>
                          </a:solidFill>
                        </a:rPr>
                        <a:t>Train</a:t>
                      </a:r>
                      <a:endParaRPr lang="en-US" dirty="0">
                        <a:solidFill>
                          <a:schemeClr val="tx2"/>
                        </a:solidFill>
                      </a:endParaRPr>
                    </a:p>
                  </a:txBody>
                  <a:tcPr/>
                </a:tc>
                <a:tc>
                  <a:txBody>
                    <a:bodyPr/>
                    <a:lstStyle/>
                    <a:p>
                      <a:r>
                        <a:rPr lang="en-US" altLang="zh-TW" dirty="0">
                          <a:solidFill>
                            <a:schemeClr val="tx2"/>
                          </a:solidFill>
                        </a:rPr>
                        <a:t>V</a:t>
                      </a:r>
                      <a:endParaRPr lang="en-US" dirty="0">
                        <a:solidFill>
                          <a:schemeClr val="tx2"/>
                        </a:solidFill>
                      </a:endParaRPr>
                    </a:p>
                  </a:txBody>
                  <a:tcPr/>
                </a:tc>
                <a:tc>
                  <a:txBody>
                    <a:bodyPr/>
                    <a:lstStyle/>
                    <a:p>
                      <a:r>
                        <a:rPr lang="en-US" dirty="0">
                          <a:solidFill>
                            <a:schemeClr val="tx2"/>
                          </a:solidFill>
                        </a:rPr>
                        <a:t>Excessive online profiling, HW support, train only</a:t>
                      </a:r>
                    </a:p>
                  </a:txBody>
                  <a:tcPr/>
                </a:tc>
                <a:extLst>
                  <a:ext uri="{0D108BD9-81ED-4DB2-BD59-A6C34878D82A}">
                    <a16:rowId xmlns:a16="http://schemas.microsoft.com/office/drawing/2014/main" val="2512837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Xu</a:t>
                      </a:r>
                      <a:r>
                        <a:rPr lang="zh-TW" altLang="en-US" dirty="0">
                          <a:solidFill>
                            <a:schemeClr val="tx2"/>
                          </a:solidFill>
                        </a:rPr>
                        <a:t> </a:t>
                      </a:r>
                      <a:r>
                        <a:rPr lang="en-US" altLang="zh-TW" dirty="0">
                          <a:solidFill>
                            <a:schemeClr val="tx2"/>
                          </a:solidFill>
                        </a:rPr>
                        <a:t>et</a:t>
                      </a:r>
                      <a:r>
                        <a:rPr lang="zh-TW" altLang="en-US" dirty="0">
                          <a:solidFill>
                            <a:schemeClr val="tx2"/>
                          </a:solidFill>
                        </a:rPr>
                        <a:t> </a:t>
                      </a:r>
                      <a:r>
                        <a:rPr lang="en-US" altLang="zh-TW" dirty="0">
                          <a:solidFill>
                            <a:schemeClr val="tx2"/>
                          </a:solidFill>
                        </a:rPr>
                        <a:t>al, Hotcloud’19</a:t>
                      </a:r>
                      <a:endParaRPr lang="en-US" dirty="0">
                        <a:solidFill>
                          <a:schemeClr val="tx2"/>
                        </a:solidFill>
                      </a:endParaRPr>
                    </a:p>
                  </a:txBody>
                  <a:tcPr/>
                </a:tc>
                <a:tc>
                  <a:txBody>
                    <a:bodyPr/>
                    <a:lstStyle/>
                    <a:p>
                      <a:r>
                        <a:rPr lang="en-US" altLang="zh-TW" dirty="0">
                          <a:solidFill>
                            <a:schemeClr val="tx2"/>
                          </a:solidFill>
                        </a:rPr>
                        <a:t>Offline</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Kernel</a:t>
                      </a:r>
                      <a:endParaRPr lang="en-US" dirty="0">
                        <a:solidFill>
                          <a:schemeClr val="tx2"/>
                        </a:solidFill>
                      </a:endParaRPr>
                    </a:p>
                  </a:txBody>
                  <a:tcPr/>
                </a:tc>
                <a:tc>
                  <a:txBody>
                    <a:bodyPr/>
                    <a:lstStyle/>
                    <a:p>
                      <a:r>
                        <a:rPr lang="en-US" dirty="0">
                          <a:solidFill>
                            <a:schemeClr val="tx2"/>
                          </a:solidFill>
                        </a:rPr>
                        <a:t>Both</a:t>
                      </a:r>
                    </a:p>
                  </a:txBody>
                  <a:tcPr/>
                </a:tc>
                <a:tc>
                  <a:txBody>
                    <a:bodyPr/>
                    <a:lstStyle/>
                    <a:p>
                      <a:r>
                        <a:rPr lang="en-US" altLang="zh-TW" dirty="0">
                          <a:solidFill>
                            <a:schemeClr val="tx2"/>
                          </a:solidFill>
                        </a:rPr>
                        <a:t>V</a:t>
                      </a:r>
                      <a:endParaRPr lang="en-US" dirty="0">
                        <a:solidFill>
                          <a:schemeClr val="tx2"/>
                        </a:solidFill>
                      </a:endParaRPr>
                    </a:p>
                  </a:txBody>
                  <a:tcPr/>
                </a:tc>
                <a:tc>
                  <a:txBody>
                    <a:bodyPr/>
                    <a:lstStyle/>
                    <a:p>
                      <a:r>
                        <a:rPr lang="en-US" dirty="0">
                          <a:solidFill>
                            <a:schemeClr val="tx2"/>
                          </a:solidFill>
                        </a:rPr>
                        <a:t>Temporal prediction</a:t>
                      </a:r>
                    </a:p>
                  </a:txBody>
                  <a:tcPr/>
                </a:tc>
                <a:extLst>
                  <a:ext uri="{0D108BD9-81ED-4DB2-BD59-A6C34878D82A}">
                    <a16:rowId xmlns:a16="http://schemas.microsoft.com/office/drawing/2014/main" val="168910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Horus, </a:t>
                      </a:r>
                      <a:br>
                        <a:rPr lang="en-US" altLang="zh-TW" dirty="0">
                          <a:solidFill>
                            <a:schemeClr val="tx2"/>
                          </a:solidFill>
                        </a:rPr>
                      </a:br>
                      <a:r>
                        <a:rPr lang="en-US" altLang="zh-TW" dirty="0">
                          <a:solidFill>
                            <a:schemeClr val="tx2"/>
                          </a:solidFill>
                        </a:rPr>
                        <a:t>PDS’22</a:t>
                      </a:r>
                      <a:endParaRPr lang="en-US" dirty="0">
                        <a:solidFill>
                          <a:schemeClr val="tx2"/>
                        </a:solidFill>
                      </a:endParaRPr>
                    </a:p>
                  </a:txBody>
                  <a:tcPr/>
                </a:tc>
                <a:tc>
                  <a:txBody>
                    <a:bodyPr/>
                    <a:lstStyle/>
                    <a:p>
                      <a:r>
                        <a:rPr lang="en-US" altLang="zh-TW" dirty="0">
                          <a:solidFill>
                            <a:schemeClr val="tx2"/>
                          </a:solidFill>
                        </a:rPr>
                        <a:t>Offline</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DL</a:t>
                      </a:r>
                      <a:r>
                        <a:rPr lang="zh-TW" altLang="en-US" dirty="0">
                          <a:solidFill>
                            <a:schemeClr val="tx2"/>
                          </a:solidFill>
                        </a:rPr>
                        <a:t> </a:t>
                      </a:r>
                      <a:r>
                        <a:rPr lang="en-US" altLang="zh-TW" dirty="0">
                          <a:solidFill>
                            <a:schemeClr val="tx2"/>
                          </a:solidFill>
                        </a:rPr>
                        <a:t>graph</a:t>
                      </a:r>
                      <a:endParaRPr lang="en-US" dirty="0">
                        <a:solidFill>
                          <a:schemeClr val="tx2"/>
                        </a:solidFill>
                      </a:endParaRPr>
                    </a:p>
                  </a:txBody>
                  <a:tcPr/>
                </a:tc>
                <a:tc>
                  <a:txBody>
                    <a:bodyPr/>
                    <a:lstStyle/>
                    <a:p>
                      <a:r>
                        <a:rPr lang="en-US" altLang="zh-TW" dirty="0">
                          <a:solidFill>
                            <a:schemeClr val="tx2"/>
                          </a:solidFill>
                        </a:rPr>
                        <a:t>Train</a:t>
                      </a:r>
                      <a:endParaRPr lang="en-US" dirty="0">
                        <a:solidFill>
                          <a:schemeClr val="tx2"/>
                        </a:solidFill>
                      </a:endParaRPr>
                    </a:p>
                  </a:txBody>
                  <a:tcPr/>
                </a:tc>
                <a:tc>
                  <a:txBody>
                    <a:bodyPr/>
                    <a:lstStyle/>
                    <a:p>
                      <a:r>
                        <a:rPr lang="en-US" altLang="zh-TW" dirty="0">
                          <a:solidFill>
                            <a:schemeClr val="tx2"/>
                          </a:solidFill>
                        </a:rPr>
                        <a:t>V</a:t>
                      </a:r>
                      <a:endParaRPr lang="en-US" dirty="0">
                        <a:solidFill>
                          <a:schemeClr val="tx2"/>
                        </a:solidFill>
                      </a:endParaRPr>
                    </a:p>
                  </a:txBody>
                  <a:tcPr/>
                </a:tc>
                <a:tc>
                  <a:txBody>
                    <a:bodyPr/>
                    <a:lstStyle/>
                    <a:p>
                      <a:r>
                        <a:rPr lang="en-US" dirty="0">
                          <a:solidFill>
                            <a:schemeClr val="tx2"/>
                          </a:solidFill>
                        </a:rPr>
                        <a:t>Temporal, need DL semantics, train only</a:t>
                      </a:r>
                    </a:p>
                  </a:txBody>
                  <a:tcPr/>
                </a:tc>
                <a:extLst>
                  <a:ext uri="{0D108BD9-81ED-4DB2-BD59-A6C34878D82A}">
                    <a16:rowId xmlns:a16="http://schemas.microsoft.com/office/drawing/2014/main" val="5607605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Orion,</a:t>
                      </a:r>
                      <a:r>
                        <a:rPr lang="zh-TW" altLang="en-US" dirty="0">
                          <a:solidFill>
                            <a:schemeClr val="tx2"/>
                          </a:solidFill>
                        </a:rPr>
                        <a:t> </a:t>
                      </a:r>
                      <a:r>
                        <a:rPr lang="en-US" altLang="zh-TW" dirty="0">
                          <a:solidFill>
                            <a:schemeClr val="tx2"/>
                          </a:solidFill>
                        </a:rPr>
                        <a:t>Eurosys’24</a:t>
                      </a:r>
                      <a:endParaRPr lang="en-US" dirty="0">
                        <a:solidFill>
                          <a:schemeClr val="tx2"/>
                        </a:solidFill>
                      </a:endParaRPr>
                    </a:p>
                  </a:txBody>
                  <a:tcPr/>
                </a:tc>
                <a:tc>
                  <a:txBody>
                    <a:bodyPr/>
                    <a:lstStyle/>
                    <a:p>
                      <a:r>
                        <a:rPr lang="en-US" altLang="zh-TW" dirty="0">
                          <a:solidFill>
                            <a:schemeClr val="tx2"/>
                          </a:solidFill>
                        </a:rPr>
                        <a:t>Offline</a:t>
                      </a:r>
                      <a:endParaRPr lang="en-US" dirty="0">
                        <a:solidFill>
                          <a:schemeClr val="tx2"/>
                        </a:solidFill>
                      </a:endParaRPr>
                    </a:p>
                  </a:txBody>
                  <a:tcPr/>
                </a:tc>
                <a:tc>
                  <a:txBody>
                    <a:bodyPr/>
                    <a:lstStyle/>
                    <a:p>
                      <a:r>
                        <a:rPr lang="en-US" altLang="zh-TW" dirty="0">
                          <a:solidFill>
                            <a:schemeClr val="tx2"/>
                          </a:solidFill>
                        </a:rPr>
                        <a:t>Spatial</a:t>
                      </a:r>
                      <a:endParaRPr lang="en-US" dirty="0">
                        <a:solidFill>
                          <a:schemeClr val="tx2"/>
                        </a:solidFill>
                      </a:endParaRPr>
                    </a:p>
                  </a:txBody>
                  <a:tcPr/>
                </a:tc>
                <a:tc>
                  <a:txBody>
                    <a:bodyPr/>
                    <a:lstStyle/>
                    <a:p>
                      <a:r>
                        <a:rPr lang="en-US" altLang="zh-TW" dirty="0">
                          <a:solidFill>
                            <a:schemeClr val="tx2"/>
                          </a:solidFill>
                        </a:rPr>
                        <a:t>Kernel</a:t>
                      </a:r>
                      <a:endParaRPr lang="en-US" dirty="0">
                        <a:solidFill>
                          <a:schemeClr val="tx2"/>
                        </a:solidFill>
                      </a:endParaRPr>
                    </a:p>
                  </a:txBody>
                  <a:tcPr/>
                </a:tc>
                <a:tc>
                  <a:txBody>
                    <a:bodyPr/>
                    <a:lstStyle/>
                    <a:p>
                      <a:r>
                        <a:rPr lang="en-US" altLang="zh-TW" dirty="0">
                          <a:solidFill>
                            <a:schemeClr val="tx2"/>
                          </a:solidFill>
                        </a:rPr>
                        <a:t>Both</a:t>
                      </a:r>
                      <a:endParaRPr lang="en-US" dirty="0">
                        <a:solidFill>
                          <a:schemeClr val="tx2"/>
                        </a:solidFill>
                      </a:endParaRPr>
                    </a:p>
                  </a:txBody>
                  <a:tcPr/>
                </a:tc>
                <a:tc>
                  <a:txBody>
                    <a:bodyPr/>
                    <a:lstStyle/>
                    <a:p>
                      <a:r>
                        <a:rPr lang="en-US" altLang="zh-TW" dirty="0">
                          <a:solidFill>
                            <a:schemeClr val="tx2"/>
                          </a:solidFill>
                        </a:rPr>
                        <a:t>X</a:t>
                      </a:r>
                      <a:endParaRPr lang="en-US" dirty="0">
                        <a:solidFill>
                          <a:schemeClr val="tx2"/>
                        </a:solidFill>
                      </a:endParaRPr>
                    </a:p>
                  </a:txBody>
                  <a:tcPr/>
                </a:tc>
                <a:tc>
                  <a:txBody>
                    <a:bodyPr/>
                    <a:lstStyle/>
                    <a:p>
                      <a:r>
                        <a:rPr lang="en-US" altLang="zh-TW" dirty="0">
                          <a:solidFill>
                            <a:schemeClr val="tx2"/>
                          </a:solidFill>
                        </a:rPr>
                        <a:t>No</a:t>
                      </a:r>
                      <a:r>
                        <a:rPr lang="zh-TW" altLang="en-US" dirty="0">
                          <a:solidFill>
                            <a:schemeClr val="tx2"/>
                          </a:solidFill>
                        </a:rPr>
                        <a:t> </a:t>
                      </a:r>
                      <a:r>
                        <a:rPr lang="en-US" altLang="zh-TW" dirty="0">
                          <a:solidFill>
                            <a:schemeClr val="tx2"/>
                          </a:solidFill>
                        </a:rPr>
                        <a:t>performance</a:t>
                      </a:r>
                      <a:r>
                        <a:rPr lang="zh-TW" altLang="en-US" dirty="0">
                          <a:solidFill>
                            <a:schemeClr val="tx2"/>
                          </a:solidFill>
                        </a:rPr>
                        <a:t> </a:t>
                      </a:r>
                      <a:r>
                        <a:rPr lang="en-US" altLang="zh-TW" dirty="0">
                          <a:solidFill>
                            <a:schemeClr val="tx2"/>
                          </a:solidFill>
                        </a:rPr>
                        <a:t>prediction</a:t>
                      </a:r>
                      <a:endParaRPr lang="en-US" dirty="0">
                        <a:solidFill>
                          <a:schemeClr val="tx2"/>
                        </a:solidFill>
                      </a:endParaRPr>
                    </a:p>
                  </a:txBody>
                  <a:tcPr/>
                </a:tc>
                <a:extLst>
                  <a:ext uri="{0D108BD9-81ED-4DB2-BD59-A6C34878D82A}">
                    <a16:rowId xmlns:a16="http://schemas.microsoft.com/office/drawing/2014/main" val="2606238415"/>
                  </a:ext>
                </a:extLst>
              </a:tr>
              <a:tr h="370840">
                <a:tc>
                  <a:txBody>
                    <a:bodyPr/>
                    <a:lstStyle/>
                    <a:p>
                      <a:r>
                        <a:rPr lang="en-US" altLang="zh-TW" b="1" dirty="0">
                          <a:solidFill>
                            <a:schemeClr val="tx2"/>
                          </a:solidFill>
                        </a:rPr>
                        <a:t>KACE</a:t>
                      </a:r>
                      <a:endParaRPr lang="en-US" b="1" dirty="0">
                        <a:solidFill>
                          <a:schemeClr val="tx2"/>
                        </a:solidFill>
                      </a:endParaRPr>
                    </a:p>
                  </a:txBody>
                  <a:tcPr/>
                </a:tc>
                <a:tc>
                  <a:txBody>
                    <a:bodyPr/>
                    <a:lstStyle/>
                    <a:p>
                      <a:r>
                        <a:rPr lang="en-US" altLang="zh-TW" b="1" dirty="0">
                          <a:solidFill>
                            <a:schemeClr val="tx2"/>
                          </a:solidFill>
                        </a:rPr>
                        <a:t>Offline</a:t>
                      </a:r>
                      <a:endParaRPr lang="en-US" b="1" dirty="0">
                        <a:solidFill>
                          <a:schemeClr val="tx2"/>
                        </a:solidFill>
                      </a:endParaRPr>
                    </a:p>
                  </a:txBody>
                  <a:tcPr/>
                </a:tc>
                <a:tc>
                  <a:txBody>
                    <a:bodyPr/>
                    <a:lstStyle/>
                    <a:p>
                      <a:r>
                        <a:rPr lang="en-US" altLang="zh-TW" b="1" dirty="0">
                          <a:solidFill>
                            <a:schemeClr val="tx2"/>
                          </a:solidFill>
                        </a:rPr>
                        <a:t>Spatial</a:t>
                      </a:r>
                      <a:endParaRPr lang="en-US" b="1"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a:solidFill>
                            <a:schemeClr val="tx2"/>
                          </a:solidFill>
                        </a:rPr>
                        <a:t>Kernel</a:t>
                      </a:r>
                      <a:endParaRPr lang="en-US" b="1" dirty="0">
                        <a:solidFill>
                          <a:schemeClr val="tx2"/>
                        </a:solidFill>
                      </a:endParaRPr>
                    </a:p>
                    <a:p>
                      <a:endParaRPr lang="en-US" b="1" dirty="0">
                        <a:solidFill>
                          <a:schemeClr val="tx2"/>
                        </a:solidFill>
                      </a:endParaRPr>
                    </a:p>
                  </a:txBody>
                  <a:tcPr/>
                </a:tc>
                <a:tc>
                  <a:txBody>
                    <a:bodyPr/>
                    <a:lstStyle/>
                    <a:p>
                      <a:r>
                        <a:rPr lang="en-US" b="1" dirty="0">
                          <a:solidFill>
                            <a:schemeClr val="tx2"/>
                          </a:solidFill>
                        </a:rPr>
                        <a:t>Both</a:t>
                      </a:r>
                    </a:p>
                  </a:txBody>
                  <a:tcPr/>
                </a:tc>
                <a:tc>
                  <a:txBody>
                    <a:bodyPr/>
                    <a:lstStyle/>
                    <a:p>
                      <a:r>
                        <a:rPr lang="en-US" altLang="zh-TW" b="1" dirty="0">
                          <a:solidFill>
                            <a:schemeClr val="tx2"/>
                          </a:solidFill>
                        </a:rPr>
                        <a:t>V</a:t>
                      </a:r>
                      <a:endParaRPr lang="en-US" b="1" dirty="0">
                        <a:solidFill>
                          <a:schemeClr val="tx2"/>
                        </a:solidFill>
                      </a:endParaRPr>
                    </a:p>
                  </a:txBody>
                  <a:tcPr/>
                </a:tc>
                <a:tc>
                  <a:txBody>
                    <a:bodyPr/>
                    <a:lstStyle/>
                    <a:p>
                      <a:r>
                        <a:rPr lang="en-US" b="1" dirty="0">
                          <a:solidFill>
                            <a:schemeClr val="tx2"/>
                          </a:solidFill>
                        </a:rPr>
                        <a:t>Spatial prediction,  offline, </a:t>
                      </a:r>
                      <a:r>
                        <a:rPr lang="en-US" b="1" dirty="0" err="1">
                          <a:solidFill>
                            <a:schemeClr val="tx2"/>
                          </a:solidFill>
                        </a:rPr>
                        <a:t>train+inf</a:t>
                      </a:r>
                      <a:endParaRPr lang="en-US" b="1" dirty="0">
                        <a:solidFill>
                          <a:schemeClr val="tx2"/>
                        </a:solidFill>
                      </a:endParaRPr>
                    </a:p>
                  </a:txBody>
                  <a:tcPr/>
                </a:tc>
                <a:extLst>
                  <a:ext uri="{0D108BD9-81ED-4DB2-BD59-A6C34878D82A}">
                    <a16:rowId xmlns:a16="http://schemas.microsoft.com/office/drawing/2014/main" val="357166517"/>
                  </a:ext>
                </a:extLst>
              </a:tr>
            </a:tbl>
          </a:graphicData>
        </a:graphic>
      </p:graphicFrame>
      <p:sp>
        <p:nvSpPr>
          <p:cNvPr id="3" name="Rectangle 2">
            <a:extLst>
              <a:ext uri="{FF2B5EF4-FFF2-40B4-BE49-F238E27FC236}">
                <a16:creationId xmlns:a16="http://schemas.microsoft.com/office/drawing/2014/main" id="{5FCA9919-BE34-0C8F-BAD9-0A2074E83847}"/>
              </a:ext>
            </a:extLst>
          </p:cNvPr>
          <p:cNvSpPr/>
          <p:nvPr/>
        </p:nvSpPr>
        <p:spPr>
          <a:xfrm>
            <a:off x="253218" y="4640882"/>
            <a:ext cx="11577709" cy="90778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he position data is not sufficient for accurate beam prediction">
            <a:extLst>
              <a:ext uri="{FF2B5EF4-FFF2-40B4-BE49-F238E27FC236}">
                <a16:creationId xmlns:a16="http://schemas.microsoft.com/office/drawing/2014/main" id="{B943FE75-CCED-EE50-24E6-09FE6086B098}"/>
              </a:ext>
            </a:extLst>
          </p:cNvPr>
          <p:cNvSpPr/>
          <p:nvPr/>
        </p:nvSpPr>
        <p:spPr>
          <a:xfrm>
            <a:off x="1320171" y="5817897"/>
            <a:ext cx="9551658" cy="79447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sz="2400" dirty="0">
                <a:latin typeface="+mj-lt"/>
              </a:rPr>
              <a:t>Our work focuses on </a:t>
            </a:r>
            <a:r>
              <a:rPr lang="en-US" altLang="zh-TW" sz="2400" dirty="0">
                <a:latin typeface="+mj-lt"/>
              </a:rPr>
              <a:t>accurate</a:t>
            </a:r>
            <a:r>
              <a:rPr lang="zh-TW" altLang="en-US" sz="2400" dirty="0">
                <a:latin typeface="+mj-lt"/>
              </a:rPr>
              <a:t> </a:t>
            </a:r>
            <a:r>
              <a:rPr lang="en-US" altLang="zh-TW" sz="2400" dirty="0">
                <a:latin typeface="+mj-lt"/>
              </a:rPr>
              <a:t>colocation</a:t>
            </a:r>
            <a:r>
              <a:rPr lang="zh-TW" altLang="en-US" sz="2400" dirty="0">
                <a:latin typeface="+mj-lt"/>
              </a:rPr>
              <a:t> </a:t>
            </a:r>
            <a:r>
              <a:rPr lang="en-US" altLang="zh-TW" sz="2400" dirty="0">
                <a:latin typeface="+mj-lt"/>
              </a:rPr>
              <a:t>predictions</a:t>
            </a:r>
            <a:r>
              <a:rPr lang="zh-TW" altLang="en-US" sz="2400" dirty="0">
                <a:latin typeface="+mj-lt"/>
              </a:rPr>
              <a:t> </a:t>
            </a:r>
            <a:r>
              <a:rPr lang="en-US" altLang="zh-TW" sz="2400" dirty="0">
                <a:latin typeface="+mj-lt"/>
              </a:rPr>
              <a:t>under</a:t>
            </a:r>
            <a:r>
              <a:rPr lang="zh-TW" altLang="en-US" sz="2400" dirty="0">
                <a:latin typeface="+mj-lt"/>
              </a:rPr>
              <a:t> </a:t>
            </a:r>
            <a:r>
              <a:rPr lang="en-US" altLang="zh-TW" sz="2400" dirty="0">
                <a:latin typeface="+mj-lt"/>
              </a:rPr>
              <a:t>spatial-sharing</a:t>
            </a:r>
            <a:r>
              <a:rPr lang="zh-TW" altLang="en-US" sz="2400" dirty="0">
                <a:latin typeface="+mj-lt"/>
              </a:rPr>
              <a:t> </a:t>
            </a:r>
            <a:r>
              <a:rPr lang="en-US" altLang="zh-TW" sz="2400" dirty="0">
                <a:latin typeface="+mj-lt"/>
              </a:rPr>
              <a:t>with</a:t>
            </a:r>
            <a:r>
              <a:rPr lang="zh-TW" altLang="en-US" sz="2400" dirty="0">
                <a:latin typeface="+mj-lt"/>
              </a:rPr>
              <a:t> </a:t>
            </a:r>
            <a:r>
              <a:rPr lang="en-US" altLang="zh-TW" sz="2400" dirty="0">
                <a:latin typeface="+mj-lt"/>
              </a:rPr>
              <a:t>offline</a:t>
            </a:r>
            <a:r>
              <a:rPr lang="zh-TW" altLang="en-US" sz="2400" dirty="0">
                <a:latin typeface="+mj-lt"/>
              </a:rPr>
              <a:t> </a:t>
            </a:r>
            <a:r>
              <a:rPr lang="en-US" altLang="zh-TW" sz="2400" dirty="0">
                <a:latin typeface="+mj-lt"/>
              </a:rPr>
              <a:t>kernel</a:t>
            </a:r>
            <a:r>
              <a:rPr lang="zh-TW" altLang="en-US" sz="2400" dirty="0">
                <a:latin typeface="+mj-lt"/>
              </a:rPr>
              <a:t> </a:t>
            </a:r>
            <a:r>
              <a:rPr lang="en-US" altLang="zh-TW" sz="2400" dirty="0">
                <a:latin typeface="+mj-lt"/>
              </a:rPr>
              <a:t>profiling</a:t>
            </a:r>
            <a:endParaRPr sz="2400" dirty="0">
              <a:latin typeface="+mj-lt"/>
            </a:endParaRPr>
          </a:p>
        </p:txBody>
      </p:sp>
      <p:sp>
        <p:nvSpPr>
          <p:cNvPr id="7" name="Slide Number Placeholder 6">
            <a:extLst>
              <a:ext uri="{FF2B5EF4-FFF2-40B4-BE49-F238E27FC236}">
                <a16:creationId xmlns:a16="http://schemas.microsoft.com/office/drawing/2014/main" id="{2B6F5AE9-51BA-6ED0-9F18-3308F1B195EB}"/>
              </a:ext>
            </a:extLst>
          </p:cNvPr>
          <p:cNvSpPr>
            <a:spLocks noGrp="1"/>
          </p:cNvSpPr>
          <p:nvPr>
            <p:ph type="sldNum" sz="quarter" idx="12"/>
          </p:nvPr>
        </p:nvSpPr>
        <p:spPr/>
        <p:txBody>
          <a:bodyPr/>
          <a:lstStyle/>
          <a:p>
            <a:fld id="{A983B212-4F1F-614E-8463-C5C3E31DC8CE}" type="slidenum">
              <a:rPr lang="en-US" smtClean="0"/>
              <a:t>11</a:t>
            </a:fld>
            <a:endParaRPr lang="en-US"/>
          </a:p>
        </p:txBody>
      </p:sp>
      <p:sp>
        <p:nvSpPr>
          <p:cNvPr id="10" name="Title 9">
            <a:extLst>
              <a:ext uri="{FF2B5EF4-FFF2-40B4-BE49-F238E27FC236}">
                <a16:creationId xmlns:a16="http://schemas.microsoft.com/office/drawing/2014/main" id="{FEF4B766-168B-CF04-B3EE-BC5004998902}"/>
              </a:ext>
            </a:extLst>
          </p:cNvPr>
          <p:cNvSpPr>
            <a:spLocks noGrp="1"/>
          </p:cNvSpPr>
          <p:nvPr>
            <p:ph type="title"/>
          </p:nvPr>
        </p:nvSpPr>
        <p:spPr>
          <a:xfrm>
            <a:off x="0" y="-168511"/>
            <a:ext cx="12192000" cy="1325563"/>
          </a:xfrm>
        </p:spPr>
        <p:txBody>
          <a:bodyPr/>
          <a:lstStyle/>
          <a:p>
            <a:r>
              <a:rPr lang="en-US" dirty="0"/>
              <a:t>Related work </a:t>
            </a:r>
          </a:p>
        </p:txBody>
      </p:sp>
    </p:spTree>
    <p:extLst>
      <p:ext uri="{BB962C8B-B14F-4D97-AF65-F5344CB8AC3E}">
        <p14:creationId xmlns:p14="http://schemas.microsoft.com/office/powerpoint/2010/main" val="64514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9E65D-0314-80F5-540D-F96166C12DAE}"/>
              </a:ext>
            </a:extLst>
          </p:cNvPr>
          <p:cNvSpPr>
            <a:spLocks noGrp="1"/>
          </p:cNvSpPr>
          <p:nvPr>
            <p:ph type="title"/>
          </p:nvPr>
        </p:nvSpPr>
        <p:spPr/>
        <p:txBody>
          <a:bodyPr/>
          <a:lstStyle/>
          <a:p>
            <a:pPr algn="l"/>
            <a:r>
              <a:rPr lang="en-US" altLang="zh-TW" dirty="0"/>
              <a:t>System</a:t>
            </a:r>
            <a:r>
              <a:rPr lang="zh-TW" altLang="en-US" dirty="0"/>
              <a:t> </a:t>
            </a:r>
            <a:r>
              <a:rPr lang="en-US" altLang="zh-TW" dirty="0"/>
              <a:t>design</a:t>
            </a:r>
            <a:endParaRPr lang="en-US" dirty="0"/>
          </a:p>
        </p:txBody>
      </p:sp>
      <p:sp>
        <p:nvSpPr>
          <p:cNvPr id="4" name="Slide Number Placeholder 3">
            <a:extLst>
              <a:ext uri="{FF2B5EF4-FFF2-40B4-BE49-F238E27FC236}">
                <a16:creationId xmlns:a16="http://schemas.microsoft.com/office/drawing/2014/main" id="{834C1173-170D-1A6F-5929-793882230FFA}"/>
              </a:ext>
            </a:extLst>
          </p:cNvPr>
          <p:cNvSpPr>
            <a:spLocks noGrp="1"/>
          </p:cNvSpPr>
          <p:nvPr>
            <p:ph type="sldNum" sz="quarter" idx="12"/>
          </p:nvPr>
        </p:nvSpPr>
        <p:spPr/>
        <p:txBody>
          <a:bodyPr/>
          <a:lstStyle/>
          <a:p>
            <a:fld id="{A983B212-4F1F-614E-8463-C5C3E31DC8CE}" type="slidenum">
              <a:rPr lang="en-US" smtClean="0"/>
              <a:t>12</a:t>
            </a:fld>
            <a:endParaRPr lang="en-US" dirty="0"/>
          </a:p>
        </p:txBody>
      </p:sp>
      <p:sp>
        <p:nvSpPr>
          <p:cNvPr id="6" name="Rectangle 5">
            <a:extLst>
              <a:ext uri="{FF2B5EF4-FFF2-40B4-BE49-F238E27FC236}">
                <a16:creationId xmlns:a16="http://schemas.microsoft.com/office/drawing/2014/main" id="{C6FEB2FC-FEE0-B14D-E116-19EC69A3949B}"/>
              </a:ext>
            </a:extLst>
          </p:cNvPr>
          <p:cNvSpPr/>
          <p:nvPr/>
        </p:nvSpPr>
        <p:spPr>
          <a:xfrm>
            <a:off x="554477" y="3106366"/>
            <a:ext cx="1441315" cy="599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ysClr val="windowText" lastClr="000000"/>
                </a:solidFill>
              </a:rPr>
              <a:t>Offline</a:t>
            </a:r>
            <a:r>
              <a:rPr lang="zh-TW" altLang="en-US" b="1" dirty="0">
                <a:solidFill>
                  <a:sysClr val="windowText" lastClr="000000"/>
                </a:solidFill>
              </a:rPr>
              <a:t> </a:t>
            </a:r>
            <a:r>
              <a:rPr lang="en-US" altLang="zh-TW" b="1" dirty="0">
                <a:solidFill>
                  <a:sysClr val="windowText" lastClr="000000"/>
                </a:solidFill>
              </a:rPr>
              <a:t>Phase</a:t>
            </a:r>
            <a:endParaRPr lang="en-US" b="1" dirty="0">
              <a:solidFill>
                <a:sysClr val="windowText" lastClr="000000"/>
              </a:solidFill>
            </a:endParaRPr>
          </a:p>
        </p:txBody>
      </p:sp>
      <p:cxnSp>
        <p:nvCxnSpPr>
          <p:cNvPr id="8" name="Straight Connector 7">
            <a:extLst>
              <a:ext uri="{FF2B5EF4-FFF2-40B4-BE49-F238E27FC236}">
                <a16:creationId xmlns:a16="http://schemas.microsoft.com/office/drawing/2014/main" id="{6ED329F1-DAD6-DA75-369B-AA8C37DDCF69}"/>
              </a:ext>
            </a:extLst>
          </p:cNvPr>
          <p:cNvCxnSpPr>
            <a:cxnSpLocks/>
          </p:cNvCxnSpPr>
          <p:nvPr/>
        </p:nvCxnSpPr>
        <p:spPr>
          <a:xfrm>
            <a:off x="554477" y="3826213"/>
            <a:ext cx="10799323"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900AEF9-226D-74E9-55B4-2E58DC302B75}"/>
              </a:ext>
            </a:extLst>
          </p:cNvPr>
          <p:cNvSpPr/>
          <p:nvPr/>
        </p:nvSpPr>
        <p:spPr>
          <a:xfrm>
            <a:off x="554477" y="4007880"/>
            <a:ext cx="1441315" cy="6744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ysClr val="windowText" lastClr="000000"/>
                </a:solidFill>
              </a:rPr>
              <a:t>Online</a:t>
            </a:r>
            <a:r>
              <a:rPr lang="zh-TW" altLang="en-US" b="1" dirty="0">
                <a:solidFill>
                  <a:sysClr val="windowText" lastClr="000000"/>
                </a:solidFill>
              </a:rPr>
              <a:t> </a:t>
            </a:r>
            <a:r>
              <a:rPr lang="en-US" altLang="zh-TW" b="1" dirty="0">
                <a:solidFill>
                  <a:sysClr val="windowText" lastClr="000000"/>
                </a:solidFill>
              </a:rPr>
              <a:t>Phase</a:t>
            </a:r>
            <a:endParaRPr lang="en-US" b="1" dirty="0">
              <a:solidFill>
                <a:sysClr val="windowText" lastClr="000000"/>
              </a:solidFill>
            </a:endParaRPr>
          </a:p>
        </p:txBody>
      </p:sp>
      <p:grpSp>
        <p:nvGrpSpPr>
          <p:cNvPr id="37" name="Group 36">
            <a:extLst>
              <a:ext uri="{FF2B5EF4-FFF2-40B4-BE49-F238E27FC236}">
                <a16:creationId xmlns:a16="http://schemas.microsoft.com/office/drawing/2014/main" id="{CA03F65A-F102-C62B-E0D8-BFA412FA6BB1}"/>
              </a:ext>
            </a:extLst>
          </p:cNvPr>
          <p:cNvGrpSpPr/>
          <p:nvPr/>
        </p:nvGrpSpPr>
        <p:grpSpPr>
          <a:xfrm>
            <a:off x="598108" y="1095828"/>
            <a:ext cx="1441315" cy="1585283"/>
            <a:chOff x="683367" y="1448816"/>
            <a:chExt cx="1441315" cy="1585283"/>
          </a:xfrm>
        </p:grpSpPr>
        <p:grpSp>
          <p:nvGrpSpPr>
            <p:cNvPr id="26" name="Group 25">
              <a:extLst>
                <a:ext uri="{FF2B5EF4-FFF2-40B4-BE49-F238E27FC236}">
                  <a16:creationId xmlns:a16="http://schemas.microsoft.com/office/drawing/2014/main" id="{53951361-A7FA-9B35-CB7C-0C2EBC022FB0}"/>
                </a:ext>
              </a:extLst>
            </p:cNvPr>
            <p:cNvGrpSpPr/>
            <p:nvPr/>
          </p:nvGrpSpPr>
          <p:grpSpPr>
            <a:xfrm>
              <a:off x="683367" y="1448816"/>
              <a:ext cx="1441315" cy="1498783"/>
              <a:chOff x="502596" y="1487604"/>
              <a:chExt cx="1699098" cy="1498783"/>
            </a:xfrm>
          </p:grpSpPr>
          <p:sp>
            <p:nvSpPr>
              <p:cNvPr id="11" name="Can 10">
                <a:extLst>
                  <a:ext uri="{FF2B5EF4-FFF2-40B4-BE49-F238E27FC236}">
                    <a16:creationId xmlns:a16="http://schemas.microsoft.com/office/drawing/2014/main" id="{8BE05F45-77A3-E894-4C8D-279974A03349}"/>
                  </a:ext>
                </a:extLst>
              </p:cNvPr>
              <p:cNvSpPr/>
              <p:nvPr/>
            </p:nvSpPr>
            <p:spPr>
              <a:xfrm>
                <a:off x="502596" y="1487604"/>
                <a:ext cx="1699098" cy="1498783"/>
              </a:xfrm>
              <a:prstGeom prst="can">
                <a:avLst>
                  <a:gd name="adj" fmla="val 17644"/>
                </a:avLst>
              </a:prstGeom>
              <a:solidFill>
                <a:schemeClr val="bg1">
                  <a:lumMod val="75000"/>
                  <a:alpha val="83137"/>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8B152E-9DCC-8721-10E3-44A11F6B0A85}"/>
                  </a:ext>
                </a:extLst>
              </p:cNvPr>
              <p:cNvSpPr/>
              <p:nvPr/>
            </p:nvSpPr>
            <p:spPr>
              <a:xfrm>
                <a:off x="823607" y="1852883"/>
                <a:ext cx="162128" cy="175098"/>
              </a:xfrm>
              <a:prstGeom prst="ellips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3" name="Triangle 12">
                <a:extLst>
                  <a:ext uri="{FF2B5EF4-FFF2-40B4-BE49-F238E27FC236}">
                    <a16:creationId xmlns:a16="http://schemas.microsoft.com/office/drawing/2014/main" id="{520AA3DE-2E4C-9C16-1980-95D177E98166}"/>
                  </a:ext>
                </a:extLst>
              </p:cNvPr>
              <p:cNvSpPr/>
              <p:nvPr/>
            </p:nvSpPr>
            <p:spPr>
              <a:xfrm>
                <a:off x="1264596" y="1875581"/>
                <a:ext cx="175098" cy="149158"/>
              </a:xfrm>
              <a:prstGeom prst="triangl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4" name="Diamond 13">
                <a:extLst>
                  <a:ext uri="{FF2B5EF4-FFF2-40B4-BE49-F238E27FC236}">
                    <a16:creationId xmlns:a16="http://schemas.microsoft.com/office/drawing/2014/main" id="{C463E3FA-43AB-57A9-55B8-87E623854808}"/>
                  </a:ext>
                </a:extLst>
              </p:cNvPr>
              <p:cNvSpPr/>
              <p:nvPr/>
            </p:nvSpPr>
            <p:spPr>
              <a:xfrm>
                <a:off x="1712069" y="1865852"/>
                <a:ext cx="162127" cy="191311"/>
              </a:xfrm>
              <a:prstGeom prst="diamon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5" name="Oval 14">
                <a:extLst>
                  <a:ext uri="{FF2B5EF4-FFF2-40B4-BE49-F238E27FC236}">
                    <a16:creationId xmlns:a16="http://schemas.microsoft.com/office/drawing/2014/main" id="{AD55C323-C278-D2F6-9098-B4A01D28848C}"/>
                  </a:ext>
                </a:extLst>
              </p:cNvPr>
              <p:cNvSpPr/>
              <p:nvPr/>
            </p:nvSpPr>
            <p:spPr>
              <a:xfrm>
                <a:off x="823607" y="2140414"/>
                <a:ext cx="162128" cy="175098"/>
              </a:xfrm>
              <a:prstGeom prst="ellips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BBB2F55-A788-76CD-E395-6A330DB039C4}"/>
                  </a:ext>
                </a:extLst>
              </p:cNvPr>
              <p:cNvSpPr/>
              <p:nvPr/>
            </p:nvSpPr>
            <p:spPr>
              <a:xfrm>
                <a:off x="1261352" y="2166354"/>
                <a:ext cx="175098" cy="149158"/>
              </a:xfrm>
              <a:prstGeom prst="triangl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iamond 16">
                <a:extLst>
                  <a:ext uri="{FF2B5EF4-FFF2-40B4-BE49-F238E27FC236}">
                    <a16:creationId xmlns:a16="http://schemas.microsoft.com/office/drawing/2014/main" id="{D8A72C76-8B7E-21C8-5415-5E2C88C1179D}"/>
                  </a:ext>
                </a:extLst>
              </p:cNvPr>
              <p:cNvSpPr/>
              <p:nvPr/>
            </p:nvSpPr>
            <p:spPr>
              <a:xfrm>
                <a:off x="1712068" y="2137830"/>
                <a:ext cx="162127" cy="191311"/>
              </a:xfrm>
              <a:prstGeom prst="diamond">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E3D64C8-B245-E133-C8C2-ABFDD563CF31}"/>
                  </a:ext>
                </a:extLst>
              </p:cNvPr>
              <p:cNvSpPr/>
              <p:nvPr/>
            </p:nvSpPr>
            <p:spPr>
              <a:xfrm>
                <a:off x="823607" y="2451316"/>
                <a:ext cx="162128" cy="175098"/>
              </a:xfrm>
              <a:prstGeom prst="ellipse">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9FC6D7C4-29BE-98CF-6A51-DF9FCE99EBEE}"/>
                  </a:ext>
                </a:extLst>
              </p:cNvPr>
              <p:cNvSpPr/>
              <p:nvPr/>
            </p:nvSpPr>
            <p:spPr>
              <a:xfrm>
                <a:off x="1261352" y="2448885"/>
                <a:ext cx="175098" cy="149158"/>
              </a:xfrm>
              <a:prstGeom prst="triangle">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1BB7D0DE-71C4-BD58-CF5E-1CB570C937AA}"/>
                  </a:ext>
                </a:extLst>
              </p:cNvPr>
              <p:cNvSpPr/>
              <p:nvPr/>
            </p:nvSpPr>
            <p:spPr>
              <a:xfrm>
                <a:off x="1712067" y="2427809"/>
                <a:ext cx="162127" cy="191311"/>
              </a:xfrm>
              <a:prstGeom prst="diamond">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FDCDA60-1A6D-43AC-7A42-8812187BF9F3}"/>
                  </a:ext>
                </a:extLst>
              </p:cNvPr>
              <p:cNvCxnSpPr>
                <a:cxnSpLocks/>
              </p:cNvCxnSpPr>
              <p:nvPr/>
            </p:nvCxnSpPr>
            <p:spPr>
              <a:xfrm>
                <a:off x="502596" y="2684834"/>
                <a:ext cx="1699098"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5" name="Content Placeholder 2">
              <a:extLst>
                <a:ext uri="{FF2B5EF4-FFF2-40B4-BE49-F238E27FC236}">
                  <a16:creationId xmlns:a16="http://schemas.microsoft.com/office/drawing/2014/main" id="{5E82B286-10D3-B138-4899-72AC0E035DEF}"/>
                </a:ext>
              </a:extLst>
            </p:cNvPr>
            <p:cNvSpPr txBox="1">
              <a:spLocks/>
            </p:cNvSpPr>
            <p:nvPr/>
          </p:nvSpPr>
          <p:spPr>
            <a:xfrm>
              <a:off x="791584" y="2659173"/>
              <a:ext cx="1172181" cy="374926"/>
            </a:xfrm>
            <a:prstGeom prst="rect">
              <a:avLst/>
            </a:prstGeom>
            <a:ln w="28575">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600" dirty="0"/>
                <a:t>Workloads</a:t>
              </a:r>
              <a:endParaRPr lang="en-US" dirty="0"/>
            </a:p>
          </p:txBody>
        </p:sp>
      </p:grpSp>
      <p:sp>
        <p:nvSpPr>
          <p:cNvPr id="27" name="Rounded Rectangle 26">
            <a:extLst>
              <a:ext uri="{FF2B5EF4-FFF2-40B4-BE49-F238E27FC236}">
                <a16:creationId xmlns:a16="http://schemas.microsoft.com/office/drawing/2014/main" id="{9ABC6E54-D6F8-6FED-0CEB-3070AD7CA6CB}"/>
              </a:ext>
            </a:extLst>
          </p:cNvPr>
          <p:cNvSpPr/>
          <p:nvPr/>
        </p:nvSpPr>
        <p:spPr>
          <a:xfrm>
            <a:off x="2778055" y="3526277"/>
            <a:ext cx="2016868"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cxnSp>
        <p:nvCxnSpPr>
          <p:cNvPr id="29" name="Elbow Connector 28">
            <a:extLst>
              <a:ext uri="{FF2B5EF4-FFF2-40B4-BE49-F238E27FC236}">
                <a16:creationId xmlns:a16="http://schemas.microsoft.com/office/drawing/2014/main" id="{30A60AE5-A61D-A934-3958-36362D3E08A9}"/>
              </a:ext>
            </a:extLst>
          </p:cNvPr>
          <p:cNvCxnSpPr>
            <a:cxnSpLocks/>
            <a:endCxn id="27" idx="0"/>
          </p:cNvCxnSpPr>
          <p:nvPr/>
        </p:nvCxnSpPr>
        <p:spPr>
          <a:xfrm>
            <a:off x="2051453" y="2333200"/>
            <a:ext cx="1735036" cy="1193077"/>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F5F4D0D-0204-1278-68CE-86993A7BA036}"/>
              </a:ext>
            </a:extLst>
          </p:cNvPr>
          <p:cNvGrpSpPr/>
          <p:nvPr/>
        </p:nvGrpSpPr>
        <p:grpSpPr>
          <a:xfrm>
            <a:off x="6456018" y="949811"/>
            <a:ext cx="2890730" cy="2740522"/>
            <a:chOff x="5021100" y="968885"/>
            <a:chExt cx="2890730" cy="2740522"/>
          </a:xfrm>
        </p:grpSpPr>
        <p:sp>
          <p:nvSpPr>
            <p:cNvPr id="36" name="Vertical Scroll 35">
              <a:extLst>
                <a:ext uri="{FF2B5EF4-FFF2-40B4-BE49-F238E27FC236}">
                  <a16:creationId xmlns:a16="http://schemas.microsoft.com/office/drawing/2014/main" id="{6B3358EE-9FB7-0507-31AA-7C9CBD629AF4}"/>
                </a:ext>
              </a:extLst>
            </p:cNvPr>
            <p:cNvSpPr/>
            <p:nvPr/>
          </p:nvSpPr>
          <p:spPr>
            <a:xfrm>
              <a:off x="5021100" y="968885"/>
              <a:ext cx="2890730" cy="2740522"/>
            </a:xfrm>
            <a:prstGeom prst="verticalScroll">
              <a:avLst>
                <a:gd name="adj" fmla="val 12231"/>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cxnSp>
          <p:nvCxnSpPr>
            <p:cNvPr id="38" name="Straight Connector 37">
              <a:extLst>
                <a:ext uri="{FF2B5EF4-FFF2-40B4-BE49-F238E27FC236}">
                  <a16:creationId xmlns:a16="http://schemas.microsoft.com/office/drawing/2014/main" id="{BDE4BA85-C9CD-A24E-FC71-47F65AB46638}"/>
                </a:ext>
              </a:extLst>
            </p:cNvPr>
            <p:cNvCxnSpPr>
              <a:cxnSpLocks/>
            </p:cNvCxnSpPr>
            <p:nvPr/>
          </p:nvCxnSpPr>
          <p:spPr>
            <a:xfrm flipV="1">
              <a:off x="6011632" y="1308037"/>
              <a:ext cx="0" cy="238067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9A7C0BD-E52E-FBB7-7970-209346546BA4}"/>
                </a:ext>
              </a:extLst>
            </p:cNvPr>
            <p:cNvSpPr/>
            <p:nvPr/>
          </p:nvSpPr>
          <p:spPr>
            <a:xfrm>
              <a:off x="5735183" y="1585181"/>
              <a:ext cx="137530" cy="175098"/>
            </a:xfrm>
            <a:prstGeom prst="ellips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98D3A3E8-8E96-9248-9900-7A10FB06C5D8}"/>
                </a:ext>
              </a:extLst>
            </p:cNvPr>
            <p:cNvSpPr/>
            <p:nvPr/>
          </p:nvSpPr>
          <p:spPr>
            <a:xfrm>
              <a:off x="5534742" y="1598151"/>
              <a:ext cx="148533" cy="149158"/>
            </a:xfrm>
            <a:prstGeom prst="triangle">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D909AF4-9CE9-ED5C-E4C6-BE77370BD3D6}"/>
                </a:ext>
              </a:extLst>
            </p:cNvPr>
            <p:cNvSpPr/>
            <p:nvPr/>
          </p:nvSpPr>
          <p:spPr>
            <a:xfrm>
              <a:off x="5534742" y="1829021"/>
              <a:ext cx="137530" cy="175098"/>
            </a:xfrm>
            <a:prstGeom prst="ellips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84A7A3D0-E38F-F1CC-C7F7-8B16D6DBFD02}"/>
                </a:ext>
              </a:extLst>
            </p:cNvPr>
            <p:cNvSpPr/>
            <p:nvPr/>
          </p:nvSpPr>
          <p:spPr>
            <a:xfrm>
              <a:off x="5735183" y="1829021"/>
              <a:ext cx="137529" cy="191311"/>
            </a:xfrm>
            <a:prstGeom prst="diamon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813CDA7-93BB-2344-6717-FDB948383651}"/>
                </a:ext>
              </a:extLst>
            </p:cNvPr>
            <p:cNvSpPr/>
            <p:nvPr/>
          </p:nvSpPr>
          <p:spPr>
            <a:xfrm>
              <a:off x="5534742" y="2074354"/>
              <a:ext cx="137530" cy="175098"/>
            </a:xfrm>
            <a:prstGeom prst="ellips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Diamond 48">
              <a:extLst>
                <a:ext uri="{FF2B5EF4-FFF2-40B4-BE49-F238E27FC236}">
                  <a16:creationId xmlns:a16="http://schemas.microsoft.com/office/drawing/2014/main" id="{6C219562-4084-A7FA-AC98-A514E5AFBA0B}"/>
                </a:ext>
              </a:extLst>
            </p:cNvPr>
            <p:cNvSpPr/>
            <p:nvPr/>
          </p:nvSpPr>
          <p:spPr>
            <a:xfrm>
              <a:off x="5735183" y="2055478"/>
              <a:ext cx="137529" cy="191311"/>
            </a:xfrm>
            <a:prstGeom prst="diamond">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18AA12D3-E068-C577-E10B-15EFAA4AD1F9}"/>
                </a:ext>
              </a:extLst>
            </p:cNvPr>
            <p:cNvSpPr txBox="1">
              <a:spLocks/>
            </p:cNvSpPr>
            <p:nvPr/>
          </p:nvSpPr>
          <p:spPr>
            <a:xfrm>
              <a:off x="6175812" y="990128"/>
              <a:ext cx="1571839" cy="374926"/>
            </a:xfrm>
            <a:prstGeom prst="rect">
              <a:avLst/>
            </a:prstGeom>
            <a:ln w="28575">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300" dirty="0"/>
                <a:t>Feature</a:t>
              </a:r>
              <a:r>
                <a:rPr lang="zh-TW" altLang="en-US" sz="1300" dirty="0"/>
                <a:t> </a:t>
              </a:r>
              <a:r>
                <a:rPr lang="en-US" altLang="zh-TW" sz="1300" dirty="0"/>
                <a:t>set</a:t>
              </a:r>
              <a:endParaRPr lang="en-US" sz="1300" dirty="0"/>
            </a:p>
          </p:txBody>
        </p:sp>
        <p:sp>
          <p:nvSpPr>
            <p:cNvPr id="52" name="Diamond 51">
              <a:extLst>
                <a:ext uri="{FF2B5EF4-FFF2-40B4-BE49-F238E27FC236}">
                  <a16:creationId xmlns:a16="http://schemas.microsoft.com/office/drawing/2014/main" id="{27D7726D-687B-BC8B-B79B-0B94F6778F88}"/>
                </a:ext>
              </a:extLst>
            </p:cNvPr>
            <p:cNvSpPr/>
            <p:nvPr/>
          </p:nvSpPr>
          <p:spPr>
            <a:xfrm>
              <a:off x="5735182" y="2277752"/>
              <a:ext cx="137529" cy="191311"/>
            </a:xfrm>
            <a:prstGeom prst="diamond">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022CF0-C14E-D839-459A-E0460FFED1DD}"/>
                </a:ext>
              </a:extLst>
            </p:cNvPr>
            <p:cNvSpPr/>
            <p:nvPr/>
          </p:nvSpPr>
          <p:spPr>
            <a:xfrm>
              <a:off x="5534742" y="2277966"/>
              <a:ext cx="137530" cy="175098"/>
            </a:xfrm>
            <a:prstGeom prst="ellipse">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8C7D6FF-4B64-4B9E-2F31-A2707230C29C}"/>
                </a:ext>
              </a:extLst>
            </p:cNvPr>
            <p:cNvSpPr/>
            <p:nvPr/>
          </p:nvSpPr>
          <p:spPr>
            <a:xfrm>
              <a:off x="5735182" y="2495554"/>
              <a:ext cx="137530" cy="175098"/>
            </a:xfrm>
            <a:prstGeom prst="ellips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5" name="Triangle 54">
              <a:extLst>
                <a:ext uri="{FF2B5EF4-FFF2-40B4-BE49-F238E27FC236}">
                  <a16:creationId xmlns:a16="http://schemas.microsoft.com/office/drawing/2014/main" id="{498B5032-2445-8780-01E6-2E5EC591DF05}"/>
                </a:ext>
              </a:extLst>
            </p:cNvPr>
            <p:cNvSpPr/>
            <p:nvPr/>
          </p:nvSpPr>
          <p:spPr>
            <a:xfrm>
              <a:off x="5523739" y="2500701"/>
              <a:ext cx="148533" cy="149158"/>
            </a:xfrm>
            <a:prstGeom prst="triangl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6" name="Oval 55">
              <a:extLst>
                <a:ext uri="{FF2B5EF4-FFF2-40B4-BE49-F238E27FC236}">
                  <a16:creationId xmlns:a16="http://schemas.microsoft.com/office/drawing/2014/main" id="{917155D3-2075-E577-BEA7-4FBAED9A51E8}"/>
                </a:ext>
              </a:extLst>
            </p:cNvPr>
            <p:cNvSpPr/>
            <p:nvPr/>
          </p:nvSpPr>
          <p:spPr>
            <a:xfrm>
              <a:off x="5529240" y="2701829"/>
              <a:ext cx="137530" cy="175098"/>
            </a:xfrm>
            <a:prstGeom prst="ellips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56">
              <a:extLst>
                <a:ext uri="{FF2B5EF4-FFF2-40B4-BE49-F238E27FC236}">
                  <a16:creationId xmlns:a16="http://schemas.microsoft.com/office/drawing/2014/main" id="{D441A3EB-7EF5-8659-7E67-D1CC95AC69D0}"/>
                </a:ext>
              </a:extLst>
            </p:cNvPr>
            <p:cNvSpPr/>
            <p:nvPr/>
          </p:nvSpPr>
          <p:spPr>
            <a:xfrm>
              <a:off x="5735182" y="2694971"/>
              <a:ext cx="137529" cy="191311"/>
            </a:xfrm>
            <a:prstGeom prst="diamon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97407F0D-2499-2361-AFE3-B16CA7EA5CE3}"/>
                </a:ext>
              </a:extLst>
            </p:cNvPr>
            <p:cNvSpPr/>
            <p:nvPr/>
          </p:nvSpPr>
          <p:spPr>
            <a:xfrm>
              <a:off x="5735182" y="2931678"/>
              <a:ext cx="148533" cy="149158"/>
            </a:xfrm>
            <a:prstGeom prst="triangl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9" name="Triangle 58">
              <a:extLst>
                <a:ext uri="{FF2B5EF4-FFF2-40B4-BE49-F238E27FC236}">
                  <a16:creationId xmlns:a16="http://schemas.microsoft.com/office/drawing/2014/main" id="{EDEBADEA-F14A-ED0A-1CF8-B0E9DD37614F}"/>
                </a:ext>
              </a:extLst>
            </p:cNvPr>
            <p:cNvSpPr/>
            <p:nvPr/>
          </p:nvSpPr>
          <p:spPr>
            <a:xfrm>
              <a:off x="5534742" y="2935305"/>
              <a:ext cx="148533" cy="149158"/>
            </a:xfrm>
            <a:prstGeom prst="triangl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BDEA669-183E-ABE9-48D3-B1FFD2348769}"/>
                </a:ext>
              </a:extLst>
            </p:cNvPr>
            <p:cNvSpPr/>
            <p:nvPr/>
          </p:nvSpPr>
          <p:spPr>
            <a:xfrm>
              <a:off x="5545745" y="3138917"/>
              <a:ext cx="137530" cy="175098"/>
            </a:xfrm>
            <a:prstGeom prst="ellipse">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61" name="Triangle 60">
              <a:extLst>
                <a:ext uri="{FF2B5EF4-FFF2-40B4-BE49-F238E27FC236}">
                  <a16:creationId xmlns:a16="http://schemas.microsoft.com/office/drawing/2014/main" id="{AA17F542-8C4A-D252-B1BF-40E880B2587F}"/>
                </a:ext>
              </a:extLst>
            </p:cNvPr>
            <p:cNvSpPr/>
            <p:nvPr/>
          </p:nvSpPr>
          <p:spPr>
            <a:xfrm>
              <a:off x="5739439" y="3140627"/>
              <a:ext cx="148533" cy="149158"/>
            </a:xfrm>
            <a:prstGeom prst="triangle">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3A48574-71D5-8CE3-51A9-887BE25E3DB5}"/>
                </a:ext>
              </a:extLst>
            </p:cNvPr>
            <p:cNvGrpSpPr/>
            <p:nvPr/>
          </p:nvGrpSpPr>
          <p:grpSpPr>
            <a:xfrm>
              <a:off x="6031946" y="2371387"/>
              <a:ext cx="1484314" cy="1208486"/>
              <a:chOff x="6031946" y="2371387"/>
              <a:chExt cx="1484314" cy="1208486"/>
            </a:xfrm>
          </p:grpSpPr>
          <p:sp>
            <p:nvSpPr>
              <p:cNvPr id="67" name="Content Placeholder 2">
                <a:extLst>
                  <a:ext uri="{FF2B5EF4-FFF2-40B4-BE49-F238E27FC236}">
                    <a16:creationId xmlns:a16="http://schemas.microsoft.com/office/drawing/2014/main" id="{E6EB19ED-0752-FED0-D163-03751C5AD90B}"/>
                  </a:ext>
                </a:extLst>
              </p:cNvPr>
              <p:cNvSpPr txBox="1">
                <a:spLocks/>
              </p:cNvSpPr>
              <p:nvPr/>
            </p:nvSpPr>
            <p:spPr>
              <a:xfrm>
                <a:off x="6088312" y="2607492"/>
                <a:ext cx="1371582" cy="972381"/>
              </a:xfrm>
              <a:prstGeom prst="rect">
                <a:avLst/>
              </a:prstGeom>
              <a:solidFill>
                <a:schemeClr val="accent6">
                  <a:lumMod val="40000"/>
                  <a:lumOff val="60000"/>
                </a:schemeClr>
              </a:solidFill>
              <a:ln w="28575">
                <a:solidFill>
                  <a:schemeClr val="accent4"/>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altLang="zh-TW" sz="1300" i="1" dirty="0" err="1">
                    <a:solidFill>
                      <a:schemeClr val="tx2"/>
                    </a:solidFill>
                  </a:rPr>
                  <a:t>SM_xput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endParaRPr lang="en-US" sz="1300" i="1" dirty="0">
                  <a:solidFill>
                    <a:schemeClr val="tx2"/>
                  </a:solidFill>
                </a:endParaRPr>
              </a:p>
            </p:txBody>
          </p:sp>
          <p:sp>
            <p:nvSpPr>
              <p:cNvPr id="68" name="Content Placeholder 2">
                <a:extLst>
                  <a:ext uri="{FF2B5EF4-FFF2-40B4-BE49-F238E27FC236}">
                    <a16:creationId xmlns:a16="http://schemas.microsoft.com/office/drawing/2014/main" id="{601CBCD3-DDB2-3049-A6C0-AC6D2F74869C}"/>
                  </a:ext>
                </a:extLst>
              </p:cNvPr>
              <p:cNvSpPr txBox="1">
                <a:spLocks/>
              </p:cNvSpPr>
              <p:nvPr/>
            </p:nvSpPr>
            <p:spPr>
              <a:xfrm>
                <a:off x="6031946" y="2371387"/>
                <a:ext cx="1484314" cy="229613"/>
              </a:xfrm>
              <a:prstGeom prst="flowChartAlternateProcess">
                <a:avLst/>
              </a:prstGeom>
              <a:solidFill>
                <a:schemeClr val="accent6">
                  <a:lumMod val="40000"/>
                  <a:lumOff val="60000"/>
                </a:schemeClr>
              </a:solidFill>
              <a:ln w="28575">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100" b="1" dirty="0">
                    <a:solidFill>
                      <a:schemeClr val="tx2"/>
                    </a:solidFill>
                  </a:rPr>
                  <a:t>Kernel</a:t>
                </a:r>
                <a:r>
                  <a:rPr lang="zh-TW" altLang="en-US" sz="1100" b="1" dirty="0">
                    <a:solidFill>
                      <a:schemeClr val="tx2"/>
                    </a:solidFill>
                  </a:rPr>
                  <a:t> </a:t>
                </a:r>
                <a:r>
                  <a:rPr lang="en-US" altLang="zh-TW" sz="1100" b="1" dirty="0">
                    <a:solidFill>
                      <a:schemeClr val="tx2"/>
                    </a:solidFill>
                  </a:rPr>
                  <a:t>metrics</a:t>
                </a:r>
                <a:endParaRPr lang="en-US" sz="1100" b="1" dirty="0">
                  <a:solidFill>
                    <a:schemeClr val="tx2"/>
                  </a:solidFill>
                </a:endParaRPr>
              </a:p>
            </p:txBody>
          </p:sp>
        </p:grpSp>
        <p:grpSp>
          <p:nvGrpSpPr>
            <p:cNvPr id="70" name="Group 69">
              <a:extLst>
                <a:ext uri="{FF2B5EF4-FFF2-40B4-BE49-F238E27FC236}">
                  <a16:creationId xmlns:a16="http://schemas.microsoft.com/office/drawing/2014/main" id="{E35B5975-066D-2BFE-604F-8C198F6A20CB}"/>
                </a:ext>
              </a:extLst>
            </p:cNvPr>
            <p:cNvGrpSpPr/>
            <p:nvPr/>
          </p:nvGrpSpPr>
          <p:grpSpPr>
            <a:xfrm>
              <a:off x="6056967" y="1397629"/>
              <a:ext cx="1481171" cy="938740"/>
              <a:chOff x="6056967" y="1397629"/>
              <a:chExt cx="1481171" cy="938740"/>
            </a:xfrm>
          </p:grpSpPr>
          <p:sp>
            <p:nvSpPr>
              <p:cNvPr id="64" name="Content Placeholder 2">
                <a:extLst>
                  <a:ext uri="{FF2B5EF4-FFF2-40B4-BE49-F238E27FC236}">
                    <a16:creationId xmlns:a16="http://schemas.microsoft.com/office/drawing/2014/main" id="{17542A3C-D0CD-DC31-5D1D-719CF6088F39}"/>
                  </a:ext>
                </a:extLst>
              </p:cNvPr>
              <p:cNvSpPr txBox="1">
                <a:spLocks/>
              </p:cNvSpPr>
              <p:nvPr/>
            </p:nvSpPr>
            <p:spPr>
              <a:xfrm>
                <a:off x="6106046" y="1636767"/>
                <a:ext cx="1383014" cy="699602"/>
              </a:xfrm>
              <a:prstGeom prst="rect">
                <a:avLst/>
              </a:prstGeom>
              <a:solidFill>
                <a:schemeClr val="accent4">
                  <a:lumMod val="20000"/>
                  <a:lumOff val="80000"/>
                </a:schemeClr>
              </a:solidFill>
              <a:ln w="28575">
                <a:solidFill>
                  <a:schemeClr val="accent4"/>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500" i="1" dirty="0" err="1"/>
                  <a:t>SM_busy</a:t>
                </a:r>
                <a:endParaRPr lang="en-US" altLang="zh-TW" sz="1500" i="1" dirty="0"/>
              </a:p>
              <a:p>
                <a:pPr marL="0" indent="0">
                  <a:lnSpc>
                    <a:spcPct val="110000"/>
                  </a:lnSpc>
                  <a:spcBef>
                    <a:spcPts val="0"/>
                  </a:spcBef>
                  <a:buNone/>
                </a:pPr>
                <a:r>
                  <a:rPr lang="en-US" altLang="zh-TW" sz="1500" i="1" dirty="0" err="1"/>
                  <a:t>MEM_busy</a:t>
                </a:r>
                <a:endParaRPr lang="en-US" altLang="zh-TW" sz="1500" i="1" dirty="0"/>
              </a:p>
              <a:p>
                <a:pPr marL="0" indent="0">
                  <a:lnSpc>
                    <a:spcPct val="110000"/>
                  </a:lnSpc>
                  <a:spcBef>
                    <a:spcPts val="0"/>
                  </a:spcBef>
                  <a:buNone/>
                </a:pPr>
                <a:r>
                  <a:rPr lang="en-US" altLang="zh-TW" sz="1500" i="1" dirty="0"/>
                  <a:t>MEMCAP</a:t>
                </a:r>
              </a:p>
              <a:p>
                <a:pPr marL="0" indent="0">
                  <a:lnSpc>
                    <a:spcPct val="110000"/>
                  </a:lnSpc>
                  <a:spcBef>
                    <a:spcPts val="0"/>
                  </a:spcBef>
                  <a:buNone/>
                </a:pPr>
                <a:r>
                  <a:rPr lang="en-US" altLang="zh-TW" sz="1500" i="1" dirty="0" err="1"/>
                  <a:t>Workload_xput</a:t>
                </a:r>
                <a:endParaRPr lang="en-US" altLang="zh-TW" sz="1500" i="1" dirty="0"/>
              </a:p>
            </p:txBody>
          </p:sp>
          <p:sp>
            <p:nvSpPr>
              <p:cNvPr id="66" name="Content Placeholder 2">
                <a:extLst>
                  <a:ext uri="{FF2B5EF4-FFF2-40B4-BE49-F238E27FC236}">
                    <a16:creationId xmlns:a16="http://schemas.microsoft.com/office/drawing/2014/main" id="{2C90C790-5A72-A119-2932-B7320C203063}"/>
                  </a:ext>
                </a:extLst>
              </p:cNvPr>
              <p:cNvSpPr txBox="1">
                <a:spLocks/>
              </p:cNvSpPr>
              <p:nvPr/>
            </p:nvSpPr>
            <p:spPr>
              <a:xfrm>
                <a:off x="6056967" y="1397629"/>
                <a:ext cx="1481171" cy="239138"/>
              </a:xfrm>
              <a:prstGeom prst="roundRect">
                <a:avLst/>
              </a:prstGeom>
              <a:solidFill>
                <a:schemeClr val="accent4">
                  <a:lumMod val="20000"/>
                  <a:lumOff val="80000"/>
                </a:schemeClr>
              </a:solidFill>
              <a:ln w="28575">
                <a:solidFill>
                  <a:schemeClr val="accent4"/>
                </a:solidFill>
              </a:ln>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b="1" dirty="0"/>
                  <a:t>System</a:t>
                </a:r>
                <a:r>
                  <a:rPr lang="zh-TW" altLang="en-US" b="1" dirty="0"/>
                  <a:t> </a:t>
                </a:r>
                <a:r>
                  <a:rPr lang="en-US" altLang="zh-TW" b="1" dirty="0"/>
                  <a:t>metrics</a:t>
                </a:r>
                <a:endParaRPr lang="en-US" b="1" dirty="0"/>
              </a:p>
            </p:txBody>
          </p:sp>
        </p:grpSp>
      </p:grpSp>
      <p:sp>
        <p:nvSpPr>
          <p:cNvPr id="94" name="Vertical Scroll 93">
            <a:extLst>
              <a:ext uri="{FF2B5EF4-FFF2-40B4-BE49-F238E27FC236}">
                <a16:creationId xmlns:a16="http://schemas.microsoft.com/office/drawing/2014/main" id="{0487E138-5748-96F8-D53C-4377E1BB642D}"/>
              </a:ext>
            </a:extLst>
          </p:cNvPr>
          <p:cNvSpPr/>
          <p:nvPr/>
        </p:nvSpPr>
        <p:spPr>
          <a:xfrm>
            <a:off x="10161044" y="1095828"/>
            <a:ext cx="1066189" cy="1415778"/>
          </a:xfrm>
          <a:prstGeom prst="verticalScroll">
            <a:avLst>
              <a:gd name="adj" fmla="val 13905"/>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grpSp>
        <p:nvGrpSpPr>
          <p:cNvPr id="119" name="Group 118">
            <a:extLst>
              <a:ext uri="{FF2B5EF4-FFF2-40B4-BE49-F238E27FC236}">
                <a16:creationId xmlns:a16="http://schemas.microsoft.com/office/drawing/2014/main" id="{9FD2603A-A3E6-EAC0-05BB-34B986CC467C}"/>
              </a:ext>
            </a:extLst>
          </p:cNvPr>
          <p:cNvGrpSpPr/>
          <p:nvPr/>
        </p:nvGrpSpPr>
        <p:grpSpPr>
          <a:xfrm>
            <a:off x="10525919" y="1378027"/>
            <a:ext cx="358338" cy="1021969"/>
            <a:chOff x="9151603" y="1615270"/>
            <a:chExt cx="358338" cy="1021969"/>
          </a:xfrm>
        </p:grpSpPr>
        <p:sp>
          <p:nvSpPr>
            <p:cNvPr id="96" name="Oval 95">
              <a:extLst>
                <a:ext uri="{FF2B5EF4-FFF2-40B4-BE49-F238E27FC236}">
                  <a16:creationId xmlns:a16="http://schemas.microsoft.com/office/drawing/2014/main" id="{7F60BD25-47D1-74FA-A592-9578F6546FBE}"/>
                </a:ext>
              </a:extLst>
            </p:cNvPr>
            <p:cNvSpPr/>
            <p:nvPr/>
          </p:nvSpPr>
          <p:spPr>
            <a:xfrm>
              <a:off x="9350404" y="161527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angle 96">
              <a:extLst>
                <a:ext uri="{FF2B5EF4-FFF2-40B4-BE49-F238E27FC236}">
                  <a16:creationId xmlns:a16="http://schemas.microsoft.com/office/drawing/2014/main" id="{A62FA91F-6312-3841-DCF2-6A999165CEFD}"/>
                </a:ext>
              </a:extLst>
            </p:cNvPr>
            <p:cNvSpPr/>
            <p:nvPr/>
          </p:nvSpPr>
          <p:spPr>
            <a:xfrm>
              <a:off x="9151603" y="162781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D8C47E2-CC35-8E4A-C922-E17418F7CA60}"/>
                </a:ext>
              </a:extLst>
            </p:cNvPr>
            <p:cNvSpPr/>
            <p:nvPr/>
          </p:nvSpPr>
          <p:spPr>
            <a:xfrm>
              <a:off x="9155466" y="1831141"/>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Diamond 100">
              <a:extLst>
                <a:ext uri="{FF2B5EF4-FFF2-40B4-BE49-F238E27FC236}">
                  <a16:creationId xmlns:a16="http://schemas.microsoft.com/office/drawing/2014/main" id="{01F2F48E-278E-C1A4-638F-00C4D40AFC0C}"/>
                </a:ext>
              </a:extLst>
            </p:cNvPr>
            <p:cNvSpPr/>
            <p:nvPr/>
          </p:nvSpPr>
          <p:spPr>
            <a:xfrm>
              <a:off x="9355907" y="1812265"/>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iamond 102">
              <a:extLst>
                <a:ext uri="{FF2B5EF4-FFF2-40B4-BE49-F238E27FC236}">
                  <a16:creationId xmlns:a16="http://schemas.microsoft.com/office/drawing/2014/main" id="{EDD7839C-35D6-A22A-676F-EEFE0754CEDF}"/>
                </a:ext>
              </a:extLst>
            </p:cNvPr>
            <p:cNvSpPr/>
            <p:nvPr/>
          </p:nvSpPr>
          <p:spPr>
            <a:xfrm>
              <a:off x="9355906" y="2034539"/>
              <a:ext cx="137529" cy="191311"/>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B6E6A20-4C87-2514-07B7-84F19E517A86}"/>
                </a:ext>
              </a:extLst>
            </p:cNvPr>
            <p:cNvSpPr/>
            <p:nvPr/>
          </p:nvSpPr>
          <p:spPr>
            <a:xfrm>
              <a:off x="9155466" y="2034753"/>
              <a:ext cx="137530" cy="175098"/>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E709F2-2F03-1550-9C27-FC047F1CF90D}"/>
                </a:ext>
              </a:extLst>
            </p:cNvPr>
            <p:cNvSpPr/>
            <p:nvPr/>
          </p:nvSpPr>
          <p:spPr>
            <a:xfrm>
              <a:off x="9155466" y="2254605"/>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a:extLst>
                <a:ext uri="{FF2B5EF4-FFF2-40B4-BE49-F238E27FC236}">
                  <a16:creationId xmlns:a16="http://schemas.microsoft.com/office/drawing/2014/main" id="{ACFAF9E2-A81F-4081-21A5-988330DE82B2}"/>
                </a:ext>
              </a:extLst>
            </p:cNvPr>
            <p:cNvSpPr/>
            <p:nvPr/>
          </p:nvSpPr>
          <p:spPr>
            <a:xfrm>
              <a:off x="9361408" y="2247747"/>
              <a:ext cx="137529" cy="191311"/>
            </a:xfrm>
            <a:prstGeom prst="diamon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riangle 108">
              <a:extLst>
                <a:ext uri="{FF2B5EF4-FFF2-40B4-BE49-F238E27FC236}">
                  <a16:creationId xmlns:a16="http://schemas.microsoft.com/office/drawing/2014/main" id="{2824DD47-8804-CFBD-DD48-10ECBBD67C09}"/>
                </a:ext>
              </a:extLst>
            </p:cNvPr>
            <p:cNvSpPr/>
            <p:nvPr/>
          </p:nvSpPr>
          <p:spPr>
            <a:xfrm>
              <a:off x="9361408" y="2484454"/>
              <a:ext cx="148533" cy="149158"/>
            </a:xfrm>
            <a:prstGeom prst="triangl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10" name="Triangle 109">
              <a:extLst>
                <a:ext uri="{FF2B5EF4-FFF2-40B4-BE49-F238E27FC236}">
                  <a16:creationId xmlns:a16="http://schemas.microsoft.com/office/drawing/2014/main" id="{478054B9-001F-12D1-FAEC-D8EB630EC0CB}"/>
                </a:ext>
              </a:extLst>
            </p:cNvPr>
            <p:cNvSpPr/>
            <p:nvPr/>
          </p:nvSpPr>
          <p:spPr>
            <a:xfrm>
              <a:off x="9160968" y="2488081"/>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ounded Rectangle 120">
            <a:extLst>
              <a:ext uri="{FF2B5EF4-FFF2-40B4-BE49-F238E27FC236}">
                <a16:creationId xmlns:a16="http://schemas.microsoft.com/office/drawing/2014/main" id="{3EC8FAA9-148A-0DBE-31B9-43B2C3733F8A}"/>
              </a:ext>
            </a:extLst>
          </p:cNvPr>
          <p:cNvSpPr/>
          <p:nvPr/>
        </p:nvSpPr>
        <p:spPr>
          <a:xfrm>
            <a:off x="10022894" y="2896196"/>
            <a:ext cx="1342487"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Trainer</a:t>
            </a:r>
            <a:endParaRPr lang="en-US" dirty="0">
              <a:solidFill>
                <a:sysClr val="windowText" lastClr="000000"/>
              </a:solidFill>
            </a:endParaRPr>
          </a:p>
        </p:txBody>
      </p:sp>
      <p:cxnSp>
        <p:nvCxnSpPr>
          <p:cNvPr id="132" name="Elbow Connector 131">
            <a:extLst>
              <a:ext uri="{FF2B5EF4-FFF2-40B4-BE49-F238E27FC236}">
                <a16:creationId xmlns:a16="http://schemas.microsoft.com/office/drawing/2014/main" id="{E780F3EC-34FA-8066-D06E-03BE73F22DC1}"/>
              </a:ext>
            </a:extLst>
          </p:cNvPr>
          <p:cNvCxnSpPr>
            <a:cxnSpLocks/>
            <a:endCxn id="210" idx="1"/>
          </p:cNvCxnSpPr>
          <p:nvPr/>
        </p:nvCxnSpPr>
        <p:spPr>
          <a:xfrm rot="5400000" flipH="1" flipV="1">
            <a:off x="3415809" y="2777423"/>
            <a:ext cx="1188464" cy="322766"/>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D1942EF-5F4C-7A66-D37A-6DF50D4DBD7B}"/>
              </a:ext>
            </a:extLst>
          </p:cNvPr>
          <p:cNvSpPr txBox="1"/>
          <p:nvPr/>
        </p:nvSpPr>
        <p:spPr>
          <a:xfrm>
            <a:off x="2113777" y="4750038"/>
            <a:ext cx="1360399" cy="307777"/>
          </a:xfrm>
          <a:prstGeom prst="rect">
            <a:avLst/>
          </a:prstGeom>
          <a:noFill/>
        </p:spPr>
        <p:txBody>
          <a:bodyPr wrap="square" rtlCol="0">
            <a:spAutoFit/>
          </a:bodyPr>
          <a:lstStyle/>
          <a:p>
            <a:r>
              <a:rPr lang="en-US" altLang="zh-TW" sz="1400" dirty="0">
                <a:solidFill>
                  <a:schemeClr val="tx2"/>
                </a:solidFill>
              </a:rPr>
              <a:t>Profile</a:t>
            </a:r>
            <a:r>
              <a:rPr lang="zh-TW" altLang="en-US" sz="1400" dirty="0">
                <a:solidFill>
                  <a:schemeClr val="tx2"/>
                </a:solidFill>
              </a:rPr>
              <a:t> </a:t>
            </a:r>
            <a:r>
              <a:rPr lang="en-US" altLang="zh-TW" sz="1400" dirty="0">
                <a:solidFill>
                  <a:schemeClr val="tx2"/>
                </a:solidFill>
              </a:rPr>
              <a:t>once</a:t>
            </a:r>
            <a:endParaRPr lang="en-US" sz="1400" dirty="0">
              <a:solidFill>
                <a:schemeClr val="tx2"/>
              </a:solidFill>
            </a:endParaRPr>
          </a:p>
        </p:txBody>
      </p:sp>
      <p:sp>
        <p:nvSpPr>
          <p:cNvPr id="164" name="TextBox 163">
            <a:extLst>
              <a:ext uri="{FF2B5EF4-FFF2-40B4-BE49-F238E27FC236}">
                <a16:creationId xmlns:a16="http://schemas.microsoft.com/office/drawing/2014/main" id="{FC547044-E57E-0D9B-FC83-6FD2EE99AB2C}"/>
              </a:ext>
            </a:extLst>
          </p:cNvPr>
          <p:cNvSpPr txBox="1"/>
          <p:nvPr/>
        </p:nvSpPr>
        <p:spPr>
          <a:xfrm>
            <a:off x="8973056" y="1617693"/>
            <a:ext cx="1232494" cy="523220"/>
          </a:xfrm>
          <a:prstGeom prst="rect">
            <a:avLst/>
          </a:prstGeom>
          <a:noFill/>
        </p:spPr>
        <p:txBody>
          <a:bodyPr wrap="square" rtlCol="0">
            <a:spAutoFit/>
          </a:bodyPr>
          <a:lstStyle/>
          <a:p>
            <a:r>
              <a:rPr lang="en-US" altLang="zh-TW" sz="1400" dirty="0">
                <a:solidFill>
                  <a:schemeClr val="tx2"/>
                </a:solidFill>
              </a:rPr>
              <a:t>Split</a:t>
            </a:r>
            <a:r>
              <a:rPr lang="zh-TW" altLang="en-US" sz="1400" dirty="0">
                <a:solidFill>
                  <a:schemeClr val="tx2"/>
                </a:solidFill>
              </a:rPr>
              <a:t> </a:t>
            </a:r>
            <a:r>
              <a:rPr lang="en-US" altLang="zh-TW" sz="1400" dirty="0">
                <a:solidFill>
                  <a:schemeClr val="tx2"/>
                </a:solidFill>
              </a:rPr>
              <a:t>training</a:t>
            </a:r>
            <a:r>
              <a:rPr lang="zh-TW" altLang="en-US" sz="1400" dirty="0">
                <a:solidFill>
                  <a:schemeClr val="tx2"/>
                </a:solidFill>
              </a:rPr>
              <a:t> </a:t>
            </a:r>
            <a:r>
              <a:rPr lang="en-US" altLang="zh-TW" sz="1400" dirty="0">
                <a:solidFill>
                  <a:schemeClr val="tx2"/>
                </a:solidFill>
              </a:rPr>
              <a:t>set</a:t>
            </a:r>
            <a:endParaRPr lang="en-US" sz="1400" dirty="0">
              <a:solidFill>
                <a:schemeClr val="tx2"/>
              </a:solidFill>
            </a:endParaRPr>
          </a:p>
        </p:txBody>
      </p:sp>
      <p:cxnSp>
        <p:nvCxnSpPr>
          <p:cNvPr id="166" name="Straight Arrow Connector 165">
            <a:extLst>
              <a:ext uri="{FF2B5EF4-FFF2-40B4-BE49-F238E27FC236}">
                <a16:creationId xmlns:a16="http://schemas.microsoft.com/office/drawing/2014/main" id="{8FB3B86C-68E2-2844-62E6-F08CAD386B7C}"/>
              </a:ext>
            </a:extLst>
          </p:cNvPr>
          <p:cNvCxnSpPr>
            <a:cxnSpLocks/>
            <a:stCxn id="94" idx="2"/>
            <a:endCxn id="121" idx="0"/>
          </p:cNvCxnSpPr>
          <p:nvPr/>
        </p:nvCxnSpPr>
        <p:spPr>
          <a:xfrm flipH="1">
            <a:off x="10694138" y="2511606"/>
            <a:ext cx="1" cy="38459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769070CD-4BBB-8887-D2E5-E334E74C2163}"/>
              </a:ext>
            </a:extLst>
          </p:cNvPr>
          <p:cNvSpPr txBox="1"/>
          <p:nvPr/>
        </p:nvSpPr>
        <p:spPr>
          <a:xfrm>
            <a:off x="5447842" y="2058462"/>
            <a:ext cx="1973555" cy="523220"/>
          </a:xfrm>
          <a:prstGeom prst="rect">
            <a:avLst/>
          </a:prstGeom>
          <a:noFill/>
        </p:spPr>
        <p:txBody>
          <a:bodyPr wrap="square" rtlCol="0">
            <a:spAutoFit/>
          </a:bodyPr>
          <a:lstStyle/>
          <a:p>
            <a:r>
              <a:rPr lang="en-US" altLang="zh-TW" sz="1400" dirty="0">
                <a:solidFill>
                  <a:schemeClr val="tx2"/>
                </a:solidFill>
              </a:rPr>
              <a:t>Generate</a:t>
            </a:r>
            <a:r>
              <a:rPr lang="zh-TW" altLang="en-US" sz="1400" dirty="0">
                <a:solidFill>
                  <a:schemeClr val="tx2"/>
                </a:solidFill>
              </a:rPr>
              <a:t> </a:t>
            </a:r>
            <a:r>
              <a:rPr lang="en-US" altLang="zh-TW" sz="1400" dirty="0">
                <a:solidFill>
                  <a:schemeClr val="tx2"/>
                </a:solidFill>
              </a:rPr>
              <a:t>pair</a:t>
            </a:r>
            <a:r>
              <a:rPr lang="zh-TW" altLang="en-US" sz="1400" dirty="0">
                <a:solidFill>
                  <a:schemeClr val="tx2"/>
                </a:solidFill>
              </a:rPr>
              <a:t> </a:t>
            </a:r>
            <a:r>
              <a:rPr lang="en-US" altLang="zh-TW" sz="1400" dirty="0">
                <a:solidFill>
                  <a:schemeClr val="tx2"/>
                </a:solidFill>
              </a:rPr>
              <a:t>features</a:t>
            </a:r>
            <a:endParaRPr lang="en-US" sz="1400" dirty="0">
              <a:solidFill>
                <a:schemeClr val="tx2"/>
              </a:solidFill>
            </a:endParaRPr>
          </a:p>
        </p:txBody>
      </p:sp>
      <p:sp>
        <p:nvSpPr>
          <p:cNvPr id="180" name="Can 179">
            <a:extLst>
              <a:ext uri="{FF2B5EF4-FFF2-40B4-BE49-F238E27FC236}">
                <a16:creationId xmlns:a16="http://schemas.microsoft.com/office/drawing/2014/main" id="{F0AFAF44-E12E-3AE9-7D18-BD41FAE078C0}"/>
              </a:ext>
            </a:extLst>
          </p:cNvPr>
          <p:cNvSpPr/>
          <p:nvPr/>
        </p:nvSpPr>
        <p:spPr>
          <a:xfrm rot="5400000">
            <a:off x="1006014" y="4632995"/>
            <a:ext cx="294107" cy="849640"/>
          </a:xfrm>
          <a:prstGeom prst="can">
            <a:avLst>
              <a:gd name="adj" fmla="val 17644"/>
            </a:avLst>
          </a:prstGeom>
          <a:solidFill>
            <a:srgbClr val="DC6165">
              <a:alpha val="41176"/>
            </a:srgbClr>
          </a:solid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Cloud 180">
            <a:extLst>
              <a:ext uri="{FF2B5EF4-FFF2-40B4-BE49-F238E27FC236}">
                <a16:creationId xmlns:a16="http://schemas.microsoft.com/office/drawing/2014/main" id="{AA299DA2-2D37-79F6-901C-AC3D87FAA5B9}"/>
              </a:ext>
            </a:extLst>
          </p:cNvPr>
          <p:cNvSpPr/>
          <p:nvPr/>
        </p:nvSpPr>
        <p:spPr>
          <a:xfrm>
            <a:off x="1048702" y="4962836"/>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82" name="Can 181">
            <a:extLst>
              <a:ext uri="{FF2B5EF4-FFF2-40B4-BE49-F238E27FC236}">
                <a16:creationId xmlns:a16="http://schemas.microsoft.com/office/drawing/2014/main" id="{B53C84D5-B09E-1678-9C44-B6BFDB058F91}"/>
              </a:ext>
            </a:extLst>
          </p:cNvPr>
          <p:cNvSpPr/>
          <p:nvPr/>
        </p:nvSpPr>
        <p:spPr>
          <a:xfrm rot="5400000">
            <a:off x="1012177" y="5201221"/>
            <a:ext cx="294107" cy="1360398"/>
          </a:xfrm>
          <a:prstGeom prst="can">
            <a:avLst>
              <a:gd name="adj" fmla="val 17644"/>
            </a:avLst>
          </a:prstGeom>
          <a:solidFill>
            <a:srgbClr val="8A17A0">
              <a:alpha val="41961"/>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Diamond 182">
            <a:extLst>
              <a:ext uri="{FF2B5EF4-FFF2-40B4-BE49-F238E27FC236}">
                <a16:creationId xmlns:a16="http://schemas.microsoft.com/office/drawing/2014/main" id="{22608AA7-1B23-CA30-41C3-40F3CA47ACAA}"/>
              </a:ext>
            </a:extLst>
          </p:cNvPr>
          <p:cNvSpPr/>
          <p:nvPr/>
        </p:nvSpPr>
        <p:spPr>
          <a:xfrm>
            <a:off x="691263" y="5802365"/>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a:extLst>
              <a:ext uri="{FF2B5EF4-FFF2-40B4-BE49-F238E27FC236}">
                <a16:creationId xmlns:a16="http://schemas.microsoft.com/office/drawing/2014/main" id="{0681B5B2-6DB8-84F9-7FA5-5313EA1670E9}"/>
              </a:ext>
            </a:extLst>
          </p:cNvPr>
          <p:cNvSpPr/>
          <p:nvPr/>
        </p:nvSpPr>
        <p:spPr>
          <a:xfrm>
            <a:off x="1055430" y="5812578"/>
            <a:ext cx="148533" cy="18109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85" name="Triangle 184">
            <a:extLst>
              <a:ext uri="{FF2B5EF4-FFF2-40B4-BE49-F238E27FC236}">
                <a16:creationId xmlns:a16="http://schemas.microsoft.com/office/drawing/2014/main" id="{CA4B7214-63B0-8F9E-FF4E-E573ED4CDD41}"/>
              </a:ext>
            </a:extLst>
          </p:cNvPr>
          <p:cNvSpPr/>
          <p:nvPr/>
        </p:nvSpPr>
        <p:spPr>
          <a:xfrm>
            <a:off x="1423964" y="5812579"/>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FC42D5CF-E3A9-072B-5F6E-D805446AC3EA}"/>
              </a:ext>
            </a:extLst>
          </p:cNvPr>
          <p:cNvSpPr/>
          <p:nvPr/>
        </p:nvSpPr>
        <p:spPr>
          <a:xfrm>
            <a:off x="517434" y="5204192"/>
            <a:ext cx="1441315" cy="215025"/>
          </a:xfrm>
          <a:prstGeom prst="rect">
            <a:avLst/>
          </a:prstGeom>
          <a:solidFill>
            <a:srgbClr val="DC6165">
              <a:alpha val="41176"/>
            </a:srgbClr>
          </a:solid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2"/>
                </a:solidFill>
              </a:rPr>
              <a:t>Target</a:t>
            </a:r>
            <a:r>
              <a:rPr lang="zh-TW" altLang="en-US" sz="1200" dirty="0">
                <a:solidFill>
                  <a:schemeClr val="tx2"/>
                </a:solidFill>
              </a:rPr>
              <a:t> </a:t>
            </a:r>
            <a:r>
              <a:rPr lang="en-US" altLang="zh-TW" sz="1200" dirty="0">
                <a:solidFill>
                  <a:schemeClr val="tx2"/>
                </a:solidFill>
              </a:rPr>
              <a:t>workload</a:t>
            </a:r>
            <a:endParaRPr lang="en-US" sz="1200" dirty="0">
              <a:solidFill>
                <a:schemeClr val="tx2"/>
              </a:solidFill>
            </a:endParaRPr>
          </a:p>
        </p:txBody>
      </p:sp>
      <p:sp>
        <p:nvSpPr>
          <p:cNvPr id="187" name="Rectangle 186">
            <a:extLst>
              <a:ext uri="{FF2B5EF4-FFF2-40B4-BE49-F238E27FC236}">
                <a16:creationId xmlns:a16="http://schemas.microsoft.com/office/drawing/2014/main" id="{B505B1BE-26F2-753D-780C-BBAAA757CDCF}"/>
              </a:ext>
            </a:extLst>
          </p:cNvPr>
          <p:cNvSpPr/>
          <p:nvPr/>
        </p:nvSpPr>
        <p:spPr>
          <a:xfrm>
            <a:off x="313210" y="6026584"/>
            <a:ext cx="1669668" cy="463217"/>
          </a:xfrm>
          <a:prstGeom prst="rect">
            <a:avLst/>
          </a:prstGeom>
          <a:solidFill>
            <a:srgbClr val="8A17A0">
              <a:alpha val="41961"/>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2"/>
                </a:solidFill>
              </a:rPr>
              <a:t>Candidate</a:t>
            </a:r>
            <a:r>
              <a:rPr lang="zh-TW" altLang="en-US" sz="1200" dirty="0">
                <a:solidFill>
                  <a:schemeClr val="tx2"/>
                </a:solidFill>
              </a:rPr>
              <a:t> </a:t>
            </a:r>
            <a:r>
              <a:rPr lang="en-US" altLang="zh-TW" sz="1200" dirty="0">
                <a:solidFill>
                  <a:schemeClr val="tx2"/>
                </a:solidFill>
              </a:rPr>
              <a:t>workload</a:t>
            </a:r>
            <a:r>
              <a:rPr lang="zh-TW" altLang="en-US" sz="1200" dirty="0">
                <a:solidFill>
                  <a:schemeClr val="tx2"/>
                </a:solidFill>
              </a:rPr>
              <a:t> </a:t>
            </a:r>
            <a:r>
              <a:rPr lang="en-US" altLang="zh-TW" sz="1200" dirty="0">
                <a:solidFill>
                  <a:schemeClr val="tx2"/>
                </a:solidFill>
              </a:rPr>
              <a:t>pool</a:t>
            </a:r>
            <a:endParaRPr lang="en-US" sz="1200" dirty="0">
              <a:solidFill>
                <a:schemeClr val="tx2"/>
              </a:solidFill>
            </a:endParaRPr>
          </a:p>
        </p:txBody>
      </p:sp>
      <p:cxnSp>
        <p:nvCxnSpPr>
          <p:cNvPr id="188" name="Elbow Connector 187">
            <a:extLst>
              <a:ext uri="{FF2B5EF4-FFF2-40B4-BE49-F238E27FC236}">
                <a16:creationId xmlns:a16="http://schemas.microsoft.com/office/drawing/2014/main" id="{C785DEA0-0DB3-E3D6-24F7-A99BAD2FE7C0}"/>
              </a:ext>
            </a:extLst>
          </p:cNvPr>
          <p:cNvCxnSpPr>
            <a:cxnSpLocks/>
            <a:stCxn id="180" idx="1"/>
            <a:endCxn id="27" idx="2"/>
          </p:cNvCxnSpPr>
          <p:nvPr/>
        </p:nvCxnSpPr>
        <p:spPr>
          <a:xfrm flipV="1">
            <a:off x="1577888" y="4126148"/>
            <a:ext cx="2208601" cy="931668"/>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ED8C8976-00C8-6D97-C5FF-A74D69A7657B}"/>
              </a:ext>
            </a:extLst>
          </p:cNvPr>
          <p:cNvSpPr txBox="1"/>
          <p:nvPr/>
        </p:nvSpPr>
        <p:spPr>
          <a:xfrm>
            <a:off x="2116946" y="2053996"/>
            <a:ext cx="1617982" cy="523220"/>
          </a:xfrm>
          <a:prstGeom prst="rect">
            <a:avLst/>
          </a:prstGeom>
          <a:noFill/>
        </p:spPr>
        <p:txBody>
          <a:bodyPr wrap="square" rtlCol="0">
            <a:spAutoFit/>
          </a:bodyPr>
          <a:lstStyle/>
          <a:p>
            <a:r>
              <a:rPr lang="en-US" altLang="zh-TW" sz="1400" dirty="0">
                <a:solidFill>
                  <a:schemeClr val="tx2"/>
                </a:solidFill>
              </a:rPr>
              <a:t>Profile</a:t>
            </a:r>
            <a:r>
              <a:rPr lang="zh-TW" altLang="en-US" sz="1400" dirty="0">
                <a:solidFill>
                  <a:schemeClr val="tx2"/>
                </a:solidFill>
              </a:rPr>
              <a:t> </a:t>
            </a:r>
            <a:r>
              <a:rPr lang="en-US" altLang="zh-TW" sz="1400" dirty="0">
                <a:solidFill>
                  <a:schemeClr val="tx2"/>
                </a:solidFill>
              </a:rPr>
              <a:t>individual</a:t>
            </a:r>
            <a:r>
              <a:rPr lang="zh-TW" altLang="en-US" sz="1400" dirty="0">
                <a:solidFill>
                  <a:schemeClr val="tx2"/>
                </a:solidFill>
              </a:rPr>
              <a:t> </a:t>
            </a:r>
            <a:r>
              <a:rPr lang="en-US" altLang="zh-TW" sz="1400" dirty="0">
                <a:solidFill>
                  <a:schemeClr val="tx2"/>
                </a:solidFill>
              </a:rPr>
              <a:t>workload</a:t>
            </a:r>
            <a:endParaRPr lang="en-US" sz="1400" dirty="0">
              <a:solidFill>
                <a:schemeClr val="tx2"/>
              </a:solidFill>
            </a:endParaRPr>
          </a:p>
        </p:txBody>
      </p:sp>
      <p:grpSp>
        <p:nvGrpSpPr>
          <p:cNvPr id="295" name="Group 294">
            <a:extLst>
              <a:ext uri="{FF2B5EF4-FFF2-40B4-BE49-F238E27FC236}">
                <a16:creationId xmlns:a16="http://schemas.microsoft.com/office/drawing/2014/main" id="{6F722296-11D7-00D1-9EE7-4D62F1633FEA}"/>
              </a:ext>
            </a:extLst>
          </p:cNvPr>
          <p:cNvGrpSpPr/>
          <p:nvPr/>
        </p:nvGrpSpPr>
        <p:grpSpPr>
          <a:xfrm>
            <a:off x="4851105" y="4747533"/>
            <a:ext cx="1193474" cy="1399945"/>
            <a:chOff x="5138856" y="4757497"/>
            <a:chExt cx="1193474" cy="1399945"/>
          </a:xfrm>
        </p:grpSpPr>
        <p:grpSp>
          <p:nvGrpSpPr>
            <p:cNvPr id="195" name="Group 194">
              <a:extLst>
                <a:ext uri="{FF2B5EF4-FFF2-40B4-BE49-F238E27FC236}">
                  <a16:creationId xmlns:a16="http://schemas.microsoft.com/office/drawing/2014/main" id="{AC22D301-CC93-204F-6D74-7FF8D68A4FE7}"/>
                </a:ext>
              </a:extLst>
            </p:cNvPr>
            <p:cNvGrpSpPr/>
            <p:nvPr/>
          </p:nvGrpSpPr>
          <p:grpSpPr>
            <a:xfrm>
              <a:off x="5138856" y="4757497"/>
              <a:ext cx="1193474" cy="1399945"/>
              <a:chOff x="9116882" y="727627"/>
              <a:chExt cx="1288152" cy="1501818"/>
            </a:xfrm>
          </p:grpSpPr>
          <p:sp>
            <p:nvSpPr>
              <p:cNvPr id="196" name="Vertical Scroll 195">
                <a:extLst>
                  <a:ext uri="{FF2B5EF4-FFF2-40B4-BE49-F238E27FC236}">
                    <a16:creationId xmlns:a16="http://schemas.microsoft.com/office/drawing/2014/main" id="{8610AB60-2E7B-9CE1-0EF7-1F360C4EB277}"/>
                  </a:ext>
                </a:extLst>
              </p:cNvPr>
              <p:cNvSpPr/>
              <p:nvPr/>
            </p:nvSpPr>
            <p:spPr>
              <a:xfrm>
                <a:off x="9299471" y="960438"/>
                <a:ext cx="864678" cy="1269007"/>
              </a:xfrm>
              <a:prstGeom prst="verticalScroll">
                <a:avLst>
                  <a:gd name="adj" fmla="val 17110"/>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97" name="Content Placeholder 2">
                <a:extLst>
                  <a:ext uri="{FF2B5EF4-FFF2-40B4-BE49-F238E27FC236}">
                    <a16:creationId xmlns:a16="http://schemas.microsoft.com/office/drawing/2014/main" id="{94C32D76-A679-C6A2-D954-A9DFAE70936D}"/>
                  </a:ext>
                </a:extLst>
              </p:cNvPr>
              <p:cNvSpPr txBox="1">
                <a:spLocks/>
              </p:cNvSpPr>
              <p:nvPr/>
            </p:nvSpPr>
            <p:spPr>
              <a:xfrm>
                <a:off x="9116882" y="727627"/>
                <a:ext cx="1288152" cy="230672"/>
              </a:xfrm>
              <a:prstGeom prst="rect">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200" dirty="0">
                    <a:solidFill>
                      <a:schemeClr val="tx2"/>
                    </a:solidFill>
                  </a:rPr>
                  <a:t>Testing</a:t>
                </a:r>
                <a:r>
                  <a:rPr lang="zh-TW" altLang="en-US" sz="1200" dirty="0">
                    <a:solidFill>
                      <a:schemeClr val="tx2"/>
                    </a:solidFill>
                  </a:rPr>
                  <a:t> </a:t>
                </a:r>
                <a:r>
                  <a:rPr lang="en-US" altLang="zh-TW" sz="1200" dirty="0">
                    <a:solidFill>
                      <a:schemeClr val="tx2"/>
                    </a:solidFill>
                  </a:rPr>
                  <a:t>pairs</a:t>
                </a:r>
                <a:endParaRPr lang="en-US" sz="1200" dirty="0">
                  <a:solidFill>
                    <a:schemeClr val="tx2"/>
                  </a:solidFill>
                </a:endParaRPr>
              </a:p>
            </p:txBody>
          </p:sp>
        </p:grpSp>
        <p:sp>
          <p:nvSpPr>
            <p:cNvPr id="198" name="Cloud 197">
              <a:extLst>
                <a:ext uri="{FF2B5EF4-FFF2-40B4-BE49-F238E27FC236}">
                  <a16:creationId xmlns:a16="http://schemas.microsoft.com/office/drawing/2014/main" id="{84F3BD1D-E794-E04F-2E12-E26E0065435F}"/>
                </a:ext>
              </a:extLst>
            </p:cNvPr>
            <p:cNvSpPr/>
            <p:nvPr/>
          </p:nvSpPr>
          <p:spPr>
            <a:xfrm>
              <a:off x="5525602" y="5222060"/>
              <a:ext cx="163068" cy="196467"/>
            </a:xfrm>
            <a:prstGeom prst="clou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99" name="Diamond 198">
              <a:extLst>
                <a:ext uri="{FF2B5EF4-FFF2-40B4-BE49-F238E27FC236}">
                  <a16:creationId xmlns:a16="http://schemas.microsoft.com/office/drawing/2014/main" id="{890B4782-F18F-B21D-DF51-92545C80732F}"/>
                </a:ext>
              </a:extLst>
            </p:cNvPr>
            <p:cNvSpPr/>
            <p:nvPr/>
          </p:nvSpPr>
          <p:spPr>
            <a:xfrm>
              <a:off x="5737425" y="5224637"/>
              <a:ext cx="137529" cy="191311"/>
            </a:xfrm>
            <a:prstGeom prst="diamond">
              <a:avLst/>
            </a:prstGeom>
            <a:solidFill>
              <a:schemeClr val="tx1">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Cloud 199">
              <a:extLst>
                <a:ext uri="{FF2B5EF4-FFF2-40B4-BE49-F238E27FC236}">
                  <a16:creationId xmlns:a16="http://schemas.microsoft.com/office/drawing/2014/main" id="{8683B457-27A3-2F6B-2635-4DFB4B0A13AD}"/>
                </a:ext>
              </a:extLst>
            </p:cNvPr>
            <p:cNvSpPr/>
            <p:nvPr/>
          </p:nvSpPr>
          <p:spPr>
            <a:xfrm>
              <a:off x="5525602" y="5526860"/>
              <a:ext cx="163068" cy="196467"/>
            </a:xfrm>
            <a:prstGeom prst="clou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01" name="Cloud 200">
              <a:extLst>
                <a:ext uri="{FF2B5EF4-FFF2-40B4-BE49-F238E27FC236}">
                  <a16:creationId xmlns:a16="http://schemas.microsoft.com/office/drawing/2014/main" id="{C5311414-99DA-30B9-78B2-5D9A4DF6A206}"/>
                </a:ext>
              </a:extLst>
            </p:cNvPr>
            <p:cNvSpPr/>
            <p:nvPr/>
          </p:nvSpPr>
          <p:spPr>
            <a:xfrm>
              <a:off x="5525602" y="5823333"/>
              <a:ext cx="163068" cy="196467"/>
            </a:xfrm>
            <a:prstGeom prst="cloud">
              <a:avLst/>
            </a:prstGeom>
            <a:solidFill>
              <a:schemeClr val="tx2">
                <a:lumMod val="25000"/>
                <a:lumOff val="7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02" name="Oval 201">
              <a:extLst>
                <a:ext uri="{FF2B5EF4-FFF2-40B4-BE49-F238E27FC236}">
                  <a16:creationId xmlns:a16="http://schemas.microsoft.com/office/drawing/2014/main" id="{76024BA8-452F-58D6-2F31-765E95D8B753}"/>
                </a:ext>
              </a:extLst>
            </p:cNvPr>
            <p:cNvSpPr/>
            <p:nvPr/>
          </p:nvSpPr>
          <p:spPr>
            <a:xfrm>
              <a:off x="5737425" y="5542230"/>
              <a:ext cx="148533" cy="181097"/>
            </a:xfrm>
            <a:prstGeom prst="ellips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203" name="Triangle 202">
              <a:extLst>
                <a:ext uri="{FF2B5EF4-FFF2-40B4-BE49-F238E27FC236}">
                  <a16:creationId xmlns:a16="http://schemas.microsoft.com/office/drawing/2014/main" id="{856AA575-BA23-CC5B-AD00-78C6187B11EE}"/>
                </a:ext>
              </a:extLst>
            </p:cNvPr>
            <p:cNvSpPr/>
            <p:nvPr/>
          </p:nvSpPr>
          <p:spPr>
            <a:xfrm>
              <a:off x="5750376" y="5832833"/>
              <a:ext cx="148533" cy="149158"/>
            </a:xfrm>
            <a:prstGeom prst="triangle">
              <a:avLst/>
            </a:prstGeom>
            <a:solidFill>
              <a:srgbClr val="92D05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04" name="Elbow Connector 203">
            <a:extLst>
              <a:ext uri="{FF2B5EF4-FFF2-40B4-BE49-F238E27FC236}">
                <a16:creationId xmlns:a16="http://schemas.microsoft.com/office/drawing/2014/main" id="{7C797E3E-FB1A-F662-C3BE-31381179562E}"/>
              </a:ext>
            </a:extLst>
          </p:cNvPr>
          <p:cNvCxnSpPr>
            <a:cxnSpLocks/>
            <a:stCxn id="182" idx="1"/>
            <a:endCxn id="233" idx="1"/>
          </p:cNvCxnSpPr>
          <p:nvPr/>
        </p:nvCxnSpPr>
        <p:spPr>
          <a:xfrm flipV="1">
            <a:off x="1839430" y="5562117"/>
            <a:ext cx="2157670" cy="319304"/>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0" name="Rounded Rectangle 209">
            <a:extLst>
              <a:ext uri="{FF2B5EF4-FFF2-40B4-BE49-F238E27FC236}">
                <a16:creationId xmlns:a16="http://schemas.microsoft.com/office/drawing/2014/main" id="{90D0277E-5E7B-EBEE-5687-09A3817323E3}"/>
              </a:ext>
            </a:extLst>
          </p:cNvPr>
          <p:cNvSpPr/>
          <p:nvPr/>
        </p:nvSpPr>
        <p:spPr>
          <a:xfrm>
            <a:off x="4171424" y="2044638"/>
            <a:ext cx="1319090"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Profile</a:t>
            </a:r>
            <a:r>
              <a:rPr lang="zh-TW" altLang="en-US" dirty="0">
                <a:solidFill>
                  <a:sysClr val="windowText" lastClr="000000"/>
                </a:solidFill>
              </a:rPr>
              <a:t> </a:t>
            </a:r>
            <a:r>
              <a:rPr lang="en-US" altLang="zh-TW" dirty="0">
                <a:solidFill>
                  <a:sysClr val="windowText" lastClr="000000"/>
                </a:solidFill>
              </a:rPr>
              <a:t>datastore</a:t>
            </a:r>
            <a:endParaRPr lang="en-US" dirty="0">
              <a:solidFill>
                <a:sysClr val="windowText" lastClr="000000"/>
              </a:solidFill>
            </a:endParaRPr>
          </a:p>
        </p:txBody>
      </p:sp>
      <p:pic>
        <p:nvPicPr>
          <p:cNvPr id="208" name="Picture 207" descr="A white circular object with black dots&#10;&#10;Description automatically generated">
            <a:extLst>
              <a:ext uri="{FF2B5EF4-FFF2-40B4-BE49-F238E27FC236}">
                <a16:creationId xmlns:a16="http://schemas.microsoft.com/office/drawing/2014/main" id="{2137C7B4-B26F-0A6C-10A8-6A52EE198A2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45344" y="1762232"/>
            <a:ext cx="609585" cy="471357"/>
          </a:xfrm>
          <a:prstGeom prst="rect">
            <a:avLst/>
          </a:prstGeom>
        </p:spPr>
      </p:pic>
      <p:pic>
        <p:nvPicPr>
          <p:cNvPr id="233" name="Picture 232" descr="A white circular object with black dots&#10;&#10;Description automatically generated">
            <a:extLst>
              <a:ext uri="{FF2B5EF4-FFF2-40B4-BE49-F238E27FC236}">
                <a16:creationId xmlns:a16="http://schemas.microsoft.com/office/drawing/2014/main" id="{4D5700C8-7C47-8404-4577-739701F0C3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997100" y="5326438"/>
            <a:ext cx="609585" cy="471357"/>
          </a:xfrm>
          <a:prstGeom prst="rect">
            <a:avLst/>
          </a:prstGeom>
        </p:spPr>
      </p:pic>
      <p:cxnSp>
        <p:nvCxnSpPr>
          <p:cNvPr id="234" name="Elbow Connector 233">
            <a:extLst>
              <a:ext uri="{FF2B5EF4-FFF2-40B4-BE49-F238E27FC236}">
                <a16:creationId xmlns:a16="http://schemas.microsoft.com/office/drawing/2014/main" id="{611AA45E-C217-EC90-D340-5F1754A8C0E5}"/>
              </a:ext>
            </a:extLst>
          </p:cNvPr>
          <p:cNvCxnSpPr>
            <a:cxnSpLocks/>
            <a:endCxn id="233" idx="0"/>
          </p:cNvCxnSpPr>
          <p:nvPr/>
        </p:nvCxnSpPr>
        <p:spPr>
          <a:xfrm rot="16200000" flipH="1">
            <a:off x="3485604" y="4510148"/>
            <a:ext cx="1185723" cy="446856"/>
          </a:xfrm>
          <a:prstGeom prst="bentConnector3">
            <a:avLst>
              <a:gd name="adj1" fmla="val 7844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49263796-0550-C1D0-624F-7EC77B034462}"/>
              </a:ext>
            </a:extLst>
          </p:cNvPr>
          <p:cNvSpPr txBox="1"/>
          <p:nvPr/>
        </p:nvSpPr>
        <p:spPr>
          <a:xfrm>
            <a:off x="2238065" y="5856994"/>
            <a:ext cx="1360399" cy="307777"/>
          </a:xfrm>
          <a:prstGeom prst="rect">
            <a:avLst/>
          </a:prstGeom>
          <a:noFill/>
        </p:spPr>
        <p:txBody>
          <a:bodyPr wrap="square" rtlCol="0">
            <a:spAutoFit/>
          </a:bodyPr>
          <a:lstStyle/>
          <a:p>
            <a:r>
              <a:rPr lang="en-US" altLang="zh-TW" sz="1400" dirty="0">
                <a:solidFill>
                  <a:schemeClr val="tx2"/>
                </a:solidFill>
              </a:rPr>
              <a:t>Query</a:t>
            </a:r>
            <a:r>
              <a:rPr lang="zh-TW" altLang="en-US" sz="1400" dirty="0">
                <a:solidFill>
                  <a:schemeClr val="tx2"/>
                </a:solidFill>
              </a:rPr>
              <a:t> </a:t>
            </a:r>
            <a:r>
              <a:rPr lang="en-US" altLang="zh-TW" sz="1400" dirty="0">
                <a:solidFill>
                  <a:schemeClr val="tx2"/>
                </a:solidFill>
              </a:rPr>
              <a:t>profile</a:t>
            </a:r>
            <a:endParaRPr lang="en-US" sz="1400" dirty="0">
              <a:solidFill>
                <a:schemeClr val="tx2"/>
              </a:solidFill>
            </a:endParaRPr>
          </a:p>
        </p:txBody>
      </p:sp>
      <p:sp>
        <p:nvSpPr>
          <p:cNvPr id="260" name="Rounded Rectangle 259">
            <a:extLst>
              <a:ext uri="{FF2B5EF4-FFF2-40B4-BE49-F238E27FC236}">
                <a16:creationId xmlns:a16="http://schemas.microsoft.com/office/drawing/2014/main" id="{4AF14B6C-BBAB-2AE5-3FF6-738D19B1A935}"/>
              </a:ext>
            </a:extLst>
          </p:cNvPr>
          <p:cNvSpPr/>
          <p:nvPr/>
        </p:nvSpPr>
        <p:spPr>
          <a:xfrm>
            <a:off x="6021040" y="5256079"/>
            <a:ext cx="1247992" cy="599871"/>
          </a:xfrm>
          <a:prstGeom prst="roundRect">
            <a:avLst/>
          </a:prstGeom>
          <a:solidFill>
            <a:schemeClr val="tx2">
              <a:lumMod val="10000"/>
              <a:lumOff val="90000"/>
            </a:schemeClr>
          </a:solidFill>
          <a:ln w="38100">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Predictor</a:t>
            </a:r>
            <a:endParaRPr lang="en-US" dirty="0">
              <a:solidFill>
                <a:sysClr val="windowText" lastClr="000000"/>
              </a:solidFill>
            </a:endParaRPr>
          </a:p>
        </p:txBody>
      </p:sp>
      <p:sp>
        <p:nvSpPr>
          <p:cNvPr id="270" name="Rectangle 269">
            <a:extLst>
              <a:ext uri="{FF2B5EF4-FFF2-40B4-BE49-F238E27FC236}">
                <a16:creationId xmlns:a16="http://schemas.microsoft.com/office/drawing/2014/main" id="{80DFA5E6-A80B-D42E-D42F-52DD2A2DBA79}"/>
              </a:ext>
            </a:extLst>
          </p:cNvPr>
          <p:cNvSpPr/>
          <p:nvPr/>
        </p:nvSpPr>
        <p:spPr>
          <a:xfrm>
            <a:off x="7584208" y="4950002"/>
            <a:ext cx="2576836" cy="1224819"/>
          </a:xfrm>
          <a:prstGeom prst="rect">
            <a:avLst/>
          </a:prstGeom>
          <a:solidFill>
            <a:schemeClr val="bg1">
              <a:lumMod val="95000"/>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2"/>
                </a:solidFill>
              </a:rPr>
              <a:t>(</a:t>
            </a:r>
            <a:r>
              <a:rPr lang="en-US" altLang="zh-TW" sz="1300" dirty="0" err="1">
                <a:solidFill>
                  <a:schemeClr val="tx2"/>
                </a:solidFill>
              </a:rPr>
              <a:t>Target,Candidate,Xput</a:t>
            </a:r>
            <a:r>
              <a:rPr lang="zh-TW" altLang="en-US" sz="1300" dirty="0">
                <a:solidFill>
                  <a:schemeClr val="tx2"/>
                </a:solidFill>
              </a:rPr>
              <a:t> </a:t>
            </a:r>
            <a:r>
              <a:rPr lang="en-US" altLang="zh-TW" sz="1300" dirty="0">
                <a:solidFill>
                  <a:schemeClr val="tx2"/>
                </a:solidFill>
              </a:rPr>
              <a:t>sum)</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rgbClr val="FF0000"/>
                </a:solidFill>
              </a:rPr>
              <a:t>0.8</a:t>
            </a:r>
            <a:r>
              <a:rPr lang="zh-TW" altLang="en-US" sz="1300" dirty="0">
                <a:solidFill>
                  <a:srgbClr val="FF0000"/>
                </a:solidFill>
              </a:rPr>
              <a:t> </a:t>
            </a:r>
            <a:r>
              <a:rPr lang="en-US" altLang="zh-TW" sz="1300" dirty="0">
                <a:solidFill>
                  <a:schemeClr val="tx2"/>
                </a:solidFill>
              </a:rPr>
              <a:t>)</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0.5</a:t>
            </a:r>
            <a:r>
              <a:rPr lang="zh-TW" altLang="en-US" sz="1300" dirty="0">
                <a:solidFill>
                  <a:srgbClr val="FF0000"/>
                </a:solidFill>
              </a:rPr>
              <a:t> </a:t>
            </a:r>
            <a:r>
              <a:rPr lang="en-US" altLang="zh-TW" sz="1300" dirty="0">
                <a:solidFill>
                  <a:schemeClr val="tx2"/>
                </a:solidFill>
              </a:rPr>
              <a:t>)</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0.3</a:t>
            </a:r>
            <a:r>
              <a:rPr lang="zh-TW" altLang="en-US" sz="1300" dirty="0">
                <a:solidFill>
                  <a:srgbClr val="FF0000"/>
                </a:solidFill>
              </a:rPr>
              <a:t> </a:t>
            </a:r>
            <a:r>
              <a:rPr lang="en-US" altLang="zh-TW" sz="1300" dirty="0">
                <a:solidFill>
                  <a:schemeClr val="tx2"/>
                </a:solidFill>
              </a:rPr>
              <a:t>)</a:t>
            </a:r>
          </a:p>
          <a:p>
            <a:pPr algn="ctr"/>
            <a:endParaRPr lang="en-US" sz="1300" dirty="0">
              <a:solidFill>
                <a:schemeClr val="tx2"/>
              </a:solidFill>
            </a:endParaRPr>
          </a:p>
        </p:txBody>
      </p:sp>
      <p:sp>
        <p:nvSpPr>
          <p:cNvPr id="272" name="Cloud 271">
            <a:extLst>
              <a:ext uri="{FF2B5EF4-FFF2-40B4-BE49-F238E27FC236}">
                <a16:creationId xmlns:a16="http://schemas.microsoft.com/office/drawing/2014/main" id="{F2C0B33C-D466-C896-0EAF-8D9DA767393B}"/>
              </a:ext>
            </a:extLst>
          </p:cNvPr>
          <p:cNvSpPr/>
          <p:nvPr/>
        </p:nvSpPr>
        <p:spPr>
          <a:xfrm>
            <a:off x="8424297" y="5251342"/>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3" name="Diamond 272">
            <a:extLst>
              <a:ext uri="{FF2B5EF4-FFF2-40B4-BE49-F238E27FC236}">
                <a16:creationId xmlns:a16="http://schemas.microsoft.com/office/drawing/2014/main" id="{CA533815-4ADF-5B29-2777-FD7BCD7AB9F4}"/>
              </a:ext>
            </a:extLst>
          </p:cNvPr>
          <p:cNvSpPr/>
          <p:nvPr/>
        </p:nvSpPr>
        <p:spPr>
          <a:xfrm>
            <a:off x="8779538" y="5256498"/>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Cloud 274">
            <a:extLst>
              <a:ext uri="{FF2B5EF4-FFF2-40B4-BE49-F238E27FC236}">
                <a16:creationId xmlns:a16="http://schemas.microsoft.com/office/drawing/2014/main" id="{870F1793-B27A-7FF9-E52C-035B15A92485}"/>
              </a:ext>
            </a:extLst>
          </p:cNvPr>
          <p:cNvSpPr/>
          <p:nvPr/>
        </p:nvSpPr>
        <p:spPr>
          <a:xfrm>
            <a:off x="8426034" y="5544843"/>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6" name="Oval 275">
            <a:extLst>
              <a:ext uri="{FF2B5EF4-FFF2-40B4-BE49-F238E27FC236}">
                <a16:creationId xmlns:a16="http://schemas.microsoft.com/office/drawing/2014/main" id="{D7A058EF-2570-DBAE-C9E8-19A7F4D6CBF6}"/>
              </a:ext>
            </a:extLst>
          </p:cNvPr>
          <p:cNvSpPr/>
          <p:nvPr/>
        </p:nvSpPr>
        <p:spPr>
          <a:xfrm>
            <a:off x="8774037" y="5569578"/>
            <a:ext cx="148533" cy="18109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277" name="Cloud 276">
            <a:extLst>
              <a:ext uri="{FF2B5EF4-FFF2-40B4-BE49-F238E27FC236}">
                <a16:creationId xmlns:a16="http://schemas.microsoft.com/office/drawing/2014/main" id="{5084E06A-B4A9-FCDC-D138-8813DE7C7824}"/>
              </a:ext>
            </a:extLst>
          </p:cNvPr>
          <p:cNvSpPr/>
          <p:nvPr/>
        </p:nvSpPr>
        <p:spPr>
          <a:xfrm>
            <a:off x="8444851" y="5788292"/>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9" name="Triangle 278">
            <a:extLst>
              <a:ext uri="{FF2B5EF4-FFF2-40B4-BE49-F238E27FC236}">
                <a16:creationId xmlns:a16="http://schemas.microsoft.com/office/drawing/2014/main" id="{57A3D8F3-AC91-6054-4D4A-B166FB2ACE42}"/>
              </a:ext>
            </a:extLst>
          </p:cNvPr>
          <p:cNvSpPr/>
          <p:nvPr/>
        </p:nvSpPr>
        <p:spPr>
          <a:xfrm>
            <a:off x="8779540" y="5816227"/>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ounded Rectangle 279">
            <a:extLst>
              <a:ext uri="{FF2B5EF4-FFF2-40B4-BE49-F238E27FC236}">
                <a16:creationId xmlns:a16="http://schemas.microsoft.com/office/drawing/2014/main" id="{46E7ACCC-4C98-9F85-BE16-4B9EE725210C}"/>
              </a:ext>
            </a:extLst>
          </p:cNvPr>
          <p:cNvSpPr/>
          <p:nvPr/>
        </p:nvSpPr>
        <p:spPr>
          <a:xfrm>
            <a:off x="10639812" y="5808056"/>
            <a:ext cx="1126929" cy="338503"/>
          </a:xfrm>
          <a:prstGeom prst="roundRect">
            <a:avLst/>
          </a:prstGeom>
          <a:solidFill>
            <a:schemeClr val="tx2">
              <a:lumMod val="10000"/>
              <a:lumOff val="90000"/>
            </a:schemeClr>
          </a:solidFill>
          <a:ln w="38100">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GPU</a:t>
            </a:r>
            <a:endParaRPr lang="en-US" dirty="0">
              <a:solidFill>
                <a:sysClr val="windowText" lastClr="000000"/>
              </a:solidFill>
            </a:endParaRPr>
          </a:p>
        </p:txBody>
      </p:sp>
      <p:sp>
        <p:nvSpPr>
          <p:cNvPr id="281" name="Rectangle 280">
            <a:extLst>
              <a:ext uri="{FF2B5EF4-FFF2-40B4-BE49-F238E27FC236}">
                <a16:creationId xmlns:a16="http://schemas.microsoft.com/office/drawing/2014/main" id="{190D4E72-D2D5-F5AF-A890-EFBFC9D7D8FD}"/>
              </a:ext>
            </a:extLst>
          </p:cNvPr>
          <p:cNvSpPr/>
          <p:nvPr/>
        </p:nvSpPr>
        <p:spPr>
          <a:xfrm>
            <a:off x="10639811" y="4950002"/>
            <a:ext cx="1126929" cy="1196556"/>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pic>
        <p:nvPicPr>
          <p:cNvPr id="289" name="Picture 288" descr="A computer chip with a green square&#10;&#10;Description automatically generated">
            <a:extLst>
              <a:ext uri="{FF2B5EF4-FFF2-40B4-BE49-F238E27FC236}">
                <a16:creationId xmlns:a16="http://schemas.microsoft.com/office/drawing/2014/main" id="{FEC4497D-2384-E2BF-168B-1D959177F71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771535" y="5145282"/>
            <a:ext cx="547870" cy="547870"/>
          </a:xfrm>
          <a:prstGeom prst="rect">
            <a:avLst/>
          </a:prstGeom>
        </p:spPr>
      </p:pic>
      <p:sp>
        <p:nvSpPr>
          <p:cNvPr id="290" name="Cloud 289">
            <a:extLst>
              <a:ext uri="{FF2B5EF4-FFF2-40B4-BE49-F238E27FC236}">
                <a16:creationId xmlns:a16="http://schemas.microsoft.com/office/drawing/2014/main" id="{68FB8C8B-C4E0-763F-4B63-8C41427FC6E7}"/>
              </a:ext>
            </a:extLst>
          </p:cNvPr>
          <p:cNvSpPr/>
          <p:nvPr/>
        </p:nvSpPr>
        <p:spPr>
          <a:xfrm>
            <a:off x="11415018" y="5181436"/>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91" name="Diamond 290">
            <a:extLst>
              <a:ext uri="{FF2B5EF4-FFF2-40B4-BE49-F238E27FC236}">
                <a16:creationId xmlns:a16="http://schemas.microsoft.com/office/drawing/2014/main" id="{ADFD15A6-D190-63A2-6672-EDE2DA52CAFC}"/>
              </a:ext>
            </a:extLst>
          </p:cNvPr>
          <p:cNvSpPr/>
          <p:nvPr/>
        </p:nvSpPr>
        <p:spPr>
          <a:xfrm>
            <a:off x="11417373" y="5495551"/>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3" name="Straight Arrow Connector 292">
            <a:extLst>
              <a:ext uri="{FF2B5EF4-FFF2-40B4-BE49-F238E27FC236}">
                <a16:creationId xmlns:a16="http://schemas.microsoft.com/office/drawing/2014/main" id="{CCA0A245-5D2E-F7BE-84FA-9138F4A96C0C}"/>
              </a:ext>
            </a:extLst>
          </p:cNvPr>
          <p:cNvCxnSpPr>
            <a:cxnSpLocks/>
            <a:stCxn id="233" idx="3"/>
            <a:endCxn id="196" idx="1"/>
          </p:cNvCxnSpPr>
          <p:nvPr/>
        </p:nvCxnSpPr>
        <p:spPr>
          <a:xfrm flipV="1">
            <a:off x="4606685" y="5556015"/>
            <a:ext cx="550660" cy="61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140F566-7F5D-E9FC-A021-723E4667BAEE}"/>
              </a:ext>
            </a:extLst>
          </p:cNvPr>
          <p:cNvCxnSpPr>
            <a:cxnSpLocks/>
            <a:stCxn id="196" idx="3"/>
            <a:endCxn id="260" idx="1"/>
          </p:cNvCxnSpPr>
          <p:nvPr/>
        </p:nvCxnSpPr>
        <p:spPr>
          <a:xfrm>
            <a:off x="5684327" y="5556015"/>
            <a:ext cx="336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045D1FA1-FB5F-1514-13E9-6044614428A8}"/>
              </a:ext>
            </a:extLst>
          </p:cNvPr>
          <p:cNvCxnSpPr>
            <a:cxnSpLocks/>
            <a:stCxn id="260" idx="3"/>
            <a:endCxn id="270" idx="1"/>
          </p:cNvCxnSpPr>
          <p:nvPr/>
        </p:nvCxnSpPr>
        <p:spPr>
          <a:xfrm>
            <a:off x="7269032" y="5556015"/>
            <a:ext cx="315176" cy="639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8C47C117-F172-3B27-F5B6-83FA8DCF3FD1}"/>
              </a:ext>
            </a:extLst>
          </p:cNvPr>
          <p:cNvCxnSpPr>
            <a:cxnSpLocks/>
            <a:stCxn id="314" idx="3"/>
          </p:cNvCxnSpPr>
          <p:nvPr/>
        </p:nvCxnSpPr>
        <p:spPr>
          <a:xfrm>
            <a:off x="9704459" y="5314622"/>
            <a:ext cx="93535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0C4D9631-D312-B51C-8DBC-C30832AFFB79}"/>
              </a:ext>
            </a:extLst>
          </p:cNvPr>
          <p:cNvSpPr/>
          <p:nvPr/>
        </p:nvSpPr>
        <p:spPr>
          <a:xfrm>
            <a:off x="8110358" y="5181435"/>
            <a:ext cx="1594101" cy="2663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1" name="Straight Arrow Connector 320">
            <a:extLst>
              <a:ext uri="{FF2B5EF4-FFF2-40B4-BE49-F238E27FC236}">
                <a16:creationId xmlns:a16="http://schemas.microsoft.com/office/drawing/2014/main" id="{3575F01D-61D0-B233-DEEC-AADAE1457F78}"/>
              </a:ext>
            </a:extLst>
          </p:cNvPr>
          <p:cNvCxnSpPr>
            <a:cxnSpLocks/>
          </p:cNvCxnSpPr>
          <p:nvPr/>
        </p:nvCxnSpPr>
        <p:spPr>
          <a:xfrm>
            <a:off x="9021349" y="1898632"/>
            <a:ext cx="117319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6BE26A6F-88F7-AAB6-0B88-479FA5C37CF2}"/>
              </a:ext>
            </a:extLst>
          </p:cNvPr>
          <p:cNvCxnSpPr>
            <a:cxnSpLocks/>
          </p:cNvCxnSpPr>
          <p:nvPr/>
        </p:nvCxnSpPr>
        <p:spPr>
          <a:xfrm>
            <a:off x="5509401" y="2326856"/>
            <a:ext cx="128050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7" name="Rounded Rectangle 326">
            <a:extLst>
              <a:ext uri="{FF2B5EF4-FFF2-40B4-BE49-F238E27FC236}">
                <a16:creationId xmlns:a16="http://schemas.microsoft.com/office/drawing/2014/main" id="{DBFE29CB-C4CE-D4AC-5210-2DD550BB1F18}"/>
              </a:ext>
            </a:extLst>
          </p:cNvPr>
          <p:cNvSpPr/>
          <p:nvPr/>
        </p:nvSpPr>
        <p:spPr>
          <a:xfrm>
            <a:off x="2778055" y="3529781"/>
            <a:ext cx="2016868" cy="599871"/>
          </a:xfrm>
          <a:prstGeom prst="roundRect">
            <a:avLst/>
          </a:prstGeom>
          <a:solidFill>
            <a:schemeClr val="tx2">
              <a:lumMod val="10000"/>
              <a:lumOff val="90000"/>
            </a:schemeClr>
          </a:solidFill>
          <a:ln w="38100">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cxnSp>
        <p:nvCxnSpPr>
          <p:cNvPr id="328" name="Elbow Connector 327">
            <a:extLst>
              <a:ext uri="{FF2B5EF4-FFF2-40B4-BE49-F238E27FC236}">
                <a16:creationId xmlns:a16="http://schemas.microsoft.com/office/drawing/2014/main" id="{B63092CC-2D86-8F75-2F00-6DA420C9368E}"/>
              </a:ext>
            </a:extLst>
          </p:cNvPr>
          <p:cNvCxnSpPr>
            <a:cxnSpLocks/>
            <a:stCxn id="121" idx="2"/>
            <a:endCxn id="260" idx="0"/>
          </p:cNvCxnSpPr>
          <p:nvPr/>
        </p:nvCxnSpPr>
        <p:spPr>
          <a:xfrm rot="5400000">
            <a:off x="7789581" y="2351522"/>
            <a:ext cx="1760012" cy="4049102"/>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A37B8461-BF91-C291-E8E9-7026E9B13B48}"/>
              </a:ext>
            </a:extLst>
          </p:cNvPr>
          <p:cNvSpPr txBox="1"/>
          <p:nvPr/>
        </p:nvSpPr>
        <p:spPr>
          <a:xfrm>
            <a:off x="8192426" y="4076255"/>
            <a:ext cx="1360399" cy="307777"/>
          </a:xfrm>
          <a:prstGeom prst="rect">
            <a:avLst/>
          </a:prstGeom>
          <a:noFill/>
        </p:spPr>
        <p:txBody>
          <a:bodyPr wrap="square" rtlCol="0">
            <a:spAutoFit/>
          </a:bodyPr>
          <a:lstStyle/>
          <a:p>
            <a:r>
              <a:rPr lang="en-US" altLang="zh-TW" sz="1400" dirty="0">
                <a:solidFill>
                  <a:schemeClr val="tx2"/>
                </a:solidFill>
              </a:rPr>
              <a:t>Deploy</a:t>
            </a:r>
            <a:r>
              <a:rPr lang="zh-TW" altLang="en-US" sz="1400" dirty="0">
                <a:solidFill>
                  <a:schemeClr val="tx2"/>
                </a:solidFill>
              </a:rPr>
              <a:t> </a:t>
            </a:r>
            <a:r>
              <a:rPr lang="en-US" altLang="zh-TW" sz="1400" dirty="0">
                <a:solidFill>
                  <a:schemeClr val="tx2"/>
                </a:solidFill>
              </a:rPr>
              <a:t>model</a:t>
            </a:r>
            <a:endParaRPr lang="en-US" sz="1400" dirty="0">
              <a:solidFill>
                <a:schemeClr val="tx2"/>
              </a:solidFill>
            </a:endParaRPr>
          </a:p>
        </p:txBody>
      </p:sp>
      <p:sp>
        <p:nvSpPr>
          <p:cNvPr id="334" name="Content Placeholder 2">
            <a:extLst>
              <a:ext uri="{FF2B5EF4-FFF2-40B4-BE49-F238E27FC236}">
                <a16:creationId xmlns:a16="http://schemas.microsoft.com/office/drawing/2014/main" id="{53989B42-3A0D-6B1F-0176-A89CB08DA6B5}"/>
              </a:ext>
            </a:extLst>
          </p:cNvPr>
          <p:cNvSpPr txBox="1">
            <a:spLocks/>
          </p:cNvSpPr>
          <p:nvPr/>
        </p:nvSpPr>
        <p:spPr>
          <a:xfrm>
            <a:off x="10219761" y="884679"/>
            <a:ext cx="1067345" cy="215025"/>
          </a:xfrm>
          <a:prstGeom prst="rect">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200" dirty="0">
                <a:solidFill>
                  <a:schemeClr val="tx2"/>
                </a:solidFill>
              </a:rPr>
              <a:t>Training</a:t>
            </a:r>
            <a:r>
              <a:rPr lang="zh-TW" altLang="en-US" sz="1200" dirty="0">
                <a:solidFill>
                  <a:schemeClr val="tx2"/>
                </a:solidFill>
              </a:rPr>
              <a:t> </a:t>
            </a:r>
            <a:r>
              <a:rPr lang="en-US" altLang="zh-TW" sz="1200" dirty="0">
                <a:solidFill>
                  <a:schemeClr val="tx2"/>
                </a:solidFill>
              </a:rPr>
              <a:t>set</a:t>
            </a:r>
            <a:endParaRPr lang="en-US" sz="1200" dirty="0">
              <a:solidFill>
                <a:schemeClr val="tx2"/>
              </a:solidFill>
            </a:endParaRPr>
          </a:p>
        </p:txBody>
      </p:sp>
      <p:sp>
        <p:nvSpPr>
          <p:cNvPr id="354" name="The position data is not sufficient for accurate beam prediction">
            <a:extLst>
              <a:ext uri="{FF2B5EF4-FFF2-40B4-BE49-F238E27FC236}">
                <a16:creationId xmlns:a16="http://schemas.microsoft.com/office/drawing/2014/main" id="{D9DE1E68-216C-ACFD-47CA-72DEDD9D5BCF}"/>
              </a:ext>
            </a:extLst>
          </p:cNvPr>
          <p:cNvSpPr/>
          <p:nvPr/>
        </p:nvSpPr>
        <p:spPr>
          <a:xfrm>
            <a:off x="5020274" y="24053"/>
            <a:ext cx="7134129" cy="794477"/>
          </a:xfrm>
          <a:prstGeom prst="roundRect">
            <a:avLst>
              <a:gd name="adj" fmla="val 37488"/>
            </a:avLst>
          </a:prstGeom>
          <a:noFill/>
          <a:ln w="25400">
            <a:solidFill>
              <a:schemeClr val="tx2"/>
            </a:solidFill>
            <a:prstDash val="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solidFill>
                  <a:schemeClr val="tx2"/>
                </a:solidFill>
                <a:latin typeface="+mj-lt"/>
              </a:rPr>
              <a:t>How</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use</a:t>
            </a:r>
            <a:r>
              <a:rPr lang="zh-TW" altLang="en-US" sz="2400" dirty="0">
                <a:solidFill>
                  <a:schemeClr val="tx2"/>
                </a:solidFill>
                <a:latin typeface="+mj-lt"/>
              </a:rPr>
              <a:t> </a:t>
            </a:r>
            <a:r>
              <a:rPr lang="en-US" altLang="zh-TW" sz="2400" dirty="0">
                <a:solidFill>
                  <a:schemeClr val="tx2"/>
                </a:solidFill>
                <a:latin typeface="+mj-lt"/>
              </a:rPr>
              <a:t>individual</a:t>
            </a:r>
            <a:r>
              <a:rPr lang="zh-TW" altLang="en-US" sz="2400" dirty="0">
                <a:solidFill>
                  <a:schemeClr val="tx2"/>
                </a:solidFill>
                <a:latin typeface="+mj-lt"/>
              </a:rPr>
              <a:t> </a:t>
            </a:r>
            <a:r>
              <a:rPr lang="en-US" altLang="zh-TW" sz="2400" dirty="0">
                <a:solidFill>
                  <a:schemeClr val="tx2"/>
                </a:solidFill>
                <a:latin typeface="+mj-lt"/>
              </a:rPr>
              <a:t>workload’s</a:t>
            </a:r>
            <a:r>
              <a:rPr lang="zh-TW" altLang="en-US" sz="2400" dirty="0">
                <a:solidFill>
                  <a:schemeClr val="tx2"/>
                </a:solidFill>
                <a:latin typeface="+mj-lt"/>
              </a:rPr>
              <a:t> </a:t>
            </a:r>
            <a:r>
              <a:rPr lang="en-US" altLang="zh-TW" sz="2400" dirty="0">
                <a:solidFill>
                  <a:schemeClr val="tx2"/>
                </a:solidFill>
                <a:latin typeface="+mj-lt"/>
              </a:rPr>
              <a:t>offline</a:t>
            </a:r>
            <a:r>
              <a:rPr lang="zh-TW" altLang="en-US" sz="2400" dirty="0">
                <a:solidFill>
                  <a:schemeClr val="tx2"/>
                </a:solidFill>
                <a:latin typeface="+mj-lt"/>
              </a:rPr>
              <a:t> </a:t>
            </a:r>
            <a:r>
              <a:rPr lang="en-US" altLang="zh-TW" sz="2400" dirty="0">
                <a:solidFill>
                  <a:schemeClr val="tx2"/>
                </a:solidFill>
                <a:latin typeface="+mj-lt"/>
              </a:rPr>
              <a:t>profile</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predict</a:t>
            </a:r>
            <a:r>
              <a:rPr lang="zh-TW" altLang="en-US" sz="2400" dirty="0">
                <a:solidFill>
                  <a:schemeClr val="tx2"/>
                </a:solidFill>
                <a:latin typeface="+mj-lt"/>
              </a:rPr>
              <a:t> </a:t>
            </a:r>
            <a:r>
              <a:rPr lang="en-US" altLang="zh-TW" sz="2400" dirty="0">
                <a:solidFill>
                  <a:schemeClr val="tx2"/>
                </a:solidFill>
                <a:latin typeface="+mj-lt"/>
              </a:rPr>
              <a:t>online</a:t>
            </a:r>
            <a:r>
              <a:rPr lang="zh-TW" altLang="en-US" sz="2400" dirty="0">
                <a:solidFill>
                  <a:schemeClr val="tx2"/>
                </a:solidFill>
                <a:latin typeface="+mj-lt"/>
              </a:rPr>
              <a:t> </a:t>
            </a:r>
            <a:r>
              <a:rPr lang="en-US" altLang="zh-TW" sz="2400" dirty="0" err="1">
                <a:solidFill>
                  <a:schemeClr val="tx2"/>
                </a:solidFill>
                <a:latin typeface="+mj-lt"/>
              </a:rPr>
              <a:t>colocated</a:t>
            </a:r>
            <a:r>
              <a:rPr lang="zh-TW" altLang="en-US" sz="2400" dirty="0">
                <a:solidFill>
                  <a:schemeClr val="tx2"/>
                </a:solidFill>
                <a:latin typeface="+mj-lt"/>
              </a:rPr>
              <a:t> </a:t>
            </a:r>
            <a:r>
              <a:rPr lang="en-US" altLang="zh-TW" sz="2400" dirty="0">
                <a:solidFill>
                  <a:schemeClr val="tx2"/>
                </a:solidFill>
                <a:latin typeface="+mj-lt"/>
              </a:rPr>
              <a:t>performance?</a:t>
            </a:r>
            <a:r>
              <a:rPr lang="zh-TW" altLang="en-US" sz="2400" dirty="0">
                <a:solidFill>
                  <a:schemeClr val="tx2"/>
                </a:solidFill>
                <a:latin typeface="+mj-lt"/>
              </a:rPr>
              <a:t> </a:t>
            </a:r>
            <a:endParaRPr sz="2400" dirty="0">
              <a:solidFill>
                <a:schemeClr val="tx2"/>
              </a:solidFill>
              <a:latin typeface="+mj-lt"/>
            </a:endParaRPr>
          </a:p>
        </p:txBody>
      </p:sp>
      <p:sp>
        <p:nvSpPr>
          <p:cNvPr id="357" name="Rectangle 356">
            <a:extLst>
              <a:ext uri="{FF2B5EF4-FFF2-40B4-BE49-F238E27FC236}">
                <a16:creationId xmlns:a16="http://schemas.microsoft.com/office/drawing/2014/main" id="{8FB0810D-57B7-01BB-FE43-C98B8A425FD8}"/>
              </a:ext>
            </a:extLst>
          </p:cNvPr>
          <p:cNvSpPr/>
          <p:nvPr/>
        </p:nvSpPr>
        <p:spPr>
          <a:xfrm>
            <a:off x="6448209" y="842583"/>
            <a:ext cx="2959400" cy="28865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Rounded Rectangle 358">
            <a:extLst>
              <a:ext uri="{FF2B5EF4-FFF2-40B4-BE49-F238E27FC236}">
                <a16:creationId xmlns:a16="http://schemas.microsoft.com/office/drawing/2014/main" id="{FB773660-7042-F2E7-8E0A-C0468214A825}"/>
              </a:ext>
            </a:extLst>
          </p:cNvPr>
          <p:cNvSpPr/>
          <p:nvPr/>
        </p:nvSpPr>
        <p:spPr>
          <a:xfrm>
            <a:off x="2778055" y="3530261"/>
            <a:ext cx="2016868" cy="599871"/>
          </a:xfrm>
          <a:prstGeom prst="roundRect">
            <a:avLst/>
          </a:prstGeom>
          <a:solidFill>
            <a:srgbClr val="FF0000"/>
          </a:solidFill>
          <a:ln w="38100">
            <a:solidFill>
              <a:schemeClr val="tx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chemeClr val="bg1"/>
                </a:solidFill>
              </a:rPr>
              <a:t>Workload</a:t>
            </a:r>
            <a:r>
              <a:rPr lang="zh-TW" altLang="en-US" dirty="0">
                <a:solidFill>
                  <a:schemeClr val="bg1"/>
                </a:solidFill>
              </a:rPr>
              <a:t> </a:t>
            </a:r>
            <a:r>
              <a:rPr lang="en-US" altLang="zh-TW" dirty="0">
                <a:solidFill>
                  <a:schemeClr val="bg1"/>
                </a:solidFill>
              </a:rPr>
              <a:t>profiler</a:t>
            </a:r>
            <a:endParaRPr lang="en-US" dirty="0">
              <a:solidFill>
                <a:schemeClr val="bg1"/>
              </a:solidFill>
            </a:endParaRPr>
          </a:p>
        </p:txBody>
      </p:sp>
      <p:sp>
        <p:nvSpPr>
          <p:cNvPr id="361" name="Explosion 2 360">
            <a:extLst>
              <a:ext uri="{FF2B5EF4-FFF2-40B4-BE49-F238E27FC236}">
                <a16:creationId xmlns:a16="http://schemas.microsoft.com/office/drawing/2014/main" id="{D9673290-97CC-AD54-9A06-F9108C4586F5}"/>
              </a:ext>
            </a:extLst>
          </p:cNvPr>
          <p:cNvSpPr/>
          <p:nvPr/>
        </p:nvSpPr>
        <p:spPr>
          <a:xfrm>
            <a:off x="3598463" y="818530"/>
            <a:ext cx="5156739" cy="2949134"/>
          </a:xfrm>
          <a:prstGeom prst="irregularSeal2">
            <a:avLst/>
          </a:prstGeom>
          <a:solidFill>
            <a:srgbClr val="FF00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Reduce search space: profile O(n) </a:t>
            </a:r>
            <a:r>
              <a:rPr lang="en-US" altLang="zh-TW" sz="1400" b="1" dirty="0"/>
              <a:t>individual </a:t>
            </a:r>
            <a:r>
              <a:rPr lang="en-US" altLang="zh-TW" sz="1400" dirty="0"/>
              <a:t>workloads (   ,    ,   ) instead of O(n^2) pairs (.     ,      ,      …)</a:t>
            </a:r>
          </a:p>
        </p:txBody>
      </p:sp>
      <p:sp>
        <p:nvSpPr>
          <p:cNvPr id="362" name="Triangle 361">
            <a:extLst>
              <a:ext uri="{FF2B5EF4-FFF2-40B4-BE49-F238E27FC236}">
                <a16:creationId xmlns:a16="http://schemas.microsoft.com/office/drawing/2014/main" id="{E2EC4323-CEDC-185A-5067-95D5D8DDC89F}"/>
              </a:ext>
            </a:extLst>
          </p:cNvPr>
          <p:cNvSpPr/>
          <p:nvPr/>
        </p:nvSpPr>
        <p:spPr>
          <a:xfrm>
            <a:off x="6133372" y="2262498"/>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DED4857D-36A5-5CDA-72D2-2D4BC9FF3D88}"/>
              </a:ext>
            </a:extLst>
          </p:cNvPr>
          <p:cNvSpPr/>
          <p:nvPr/>
        </p:nvSpPr>
        <p:spPr>
          <a:xfrm>
            <a:off x="6362843" y="2256896"/>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364" name="Diamond 363">
            <a:extLst>
              <a:ext uri="{FF2B5EF4-FFF2-40B4-BE49-F238E27FC236}">
                <a16:creationId xmlns:a16="http://schemas.microsoft.com/office/drawing/2014/main" id="{BFF25F9F-B984-0E70-3DB2-943FDF4587FC}"/>
              </a:ext>
            </a:extLst>
          </p:cNvPr>
          <p:cNvSpPr/>
          <p:nvPr/>
        </p:nvSpPr>
        <p:spPr>
          <a:xfrm>
            <a:off x="6597683" y="2242679"/>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1" name="Group 370">
            <a:extLst>
              <a:ext uri="{FF2B5EF4-FFF2-40B4-BE49-F238E27FC236}">
                <a16:creationId xmlns:a16="http://schemas.microsoft.com/office/drawing/2014/main" id="{21D02B5E-C076-9D75-AA66-B7D7AE9C8A57}"/>
              </a:ext>
            </a:extLst>
          </p:cNvPr>
          <p:cNvGrpSpPr/>
          <p:nvPr/>
        </p:nvGrpSpPr>
        <p:grpSpPr>
          <a:xfrm>
            <a:off x="5420836" y="2668115"/>
            <a:ext cx="989911" cy="209727"/>
            <a:chOff x="5319385" y="2789650"/>
            <a:chExt cx="989911" cy="209727"/>
          </a:xfrm>
        </p:grpSpPr>
        <p:sp>
          <p:nvSpPr>
            <p:cNvPr id="365" name="Triangle 364">
              <a:extLst>
                <a:ext uri="{FF2B5EF4-FFF2-40B4-BE49-F238E27FC236}">
                  <a16:creationId xmlns:a16="http://schemas.microsoft.com/office/drawing/2014/main" id="{5339B127-365E-D423-D3BE-F56806A51305}"/>
                </a:ext>
              </a:extLst>
            </p:cNvPr>
            <p:cNvSpPr/>
            <p:nvPr/>
          </p:nvSpPr>
          <p:spPr>
            <a:xfrm>
              <a:off x="5319385" y="2831803"/>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A4B78CA-E41F-1304-77CB-D0301904B312}"/>
                </a:ext>
              </a:extLst>
            </p:cNvPr>
            <p:cNvSpPr/>
            <p:nvPr/>
          </p:nvSpPr>
          <p:spPr>
            <a:xfrm>
              <a:off x="5472833" y="2824279"/>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367" name="Triangle 366">
              <a:extLst>
                <a:ext uri="{FF2B5EF4-FFF2-40B4-BE49-F238E27FC236}">
                  <a16:creationId xmlns:a16="http://schemas.microsoft.com/office/drawing/2014/main" id="{69AF45DA-E11A-5DBB-2D65-2A46C911EA5A}"/>
                </a:ext>
              </a:extLst>
            </p:cNvPr>
            <p:cNvSpPr/>
            <p:nvPr/>
          </p:nvSpPr>
          <p:spPr>
            <a:xfrm>
              <a:off x="5669525" y="2825360"/>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Diamond 367">
              <a:extLst>
                <a:ext uri="{FF2B5EF4-FFF2-40B4-BE49-F238E27FC236}">
                  <a16:creationId xmlns:a16="http://schemas.microsoft.com/office/drawing/2014/main" id="{DB54418D-4F12-B1E2-EDB9-D8A6AF045035}"/>
                </a:ext>
              </a:extLst>
            </p:cNvPr>
            <p:cNvSpPr/>
            <p:nvPr/>
          </p:nvSpPr>
          <p:spPr>
            <a:xfrm>
              <a:off x="5804694" y="2798894"/>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FB53D0EA-9DAC-37E6-50F3-98DF0A8C3AA5}"/>
                </a:ext>
              </a:extLst>
            </p:cNvPr>
            <p:cNvSpPr/>
            <p:nvPr/>
          </p:nvSpPr>
          <p:spPr>
            <a:xfrm>
              <a:off x="6019888" y="2796540"/>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370" name="Diamond 369">
              <a:extLst>
                <a:ext uri="{FF2B5EF4-FFF2-40B4-BE49-F238E27FC236}">
                  <a16:creationId xmlns:a16="http://schemas.microsoft.com/office/drawing/2014/main" id="{A1F71B2C-7CDC-C576-D35F-CD50694FA0FA}"/>
                </a:ext>
              </a:extLst>
            </p:cNvPr>
            <p:cNvSpPr/>
            <p:nvPr/>
          </p:nvSpPr>
          <p:spPr>
            <a:xfrm>
              <a:off x="6171767" y="2789650"/>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9050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1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2"/>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3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2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5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61"/>
                                        </p:tgtEl>
                                        <p:attrNameLst>
                                          <p:attrName>style.visibility</p:attrName>
                                        </p:attrNameLst>
                                      </p:cBhvr>
                                      <p:to>
                                        <p:strVal val="visible"/>
                                      </p:to>
                                    </p:set>
                                  </p:childTnLst>
                                </p:cTn>
                              </p:par>
                              <p:par>
                                <p:cTn id="95" presetID="1" presetClass="entr" presetSubtype="0" fill="hold" grpId="1" nodeType="withEffect">
                                  <p:stCondLst>
                                    <p:cond delay="0"/>
                                  </p:stCondLst>
                                  <p:childTnLst>
                                    <p:set>
                                      <p:cBhvr>
                                        <p:cTn id="96" dur="1" fill="hold">
                                          <p:stCondLst>
                                            <p:cond delay="0"/>
                                          </p:stCondLst>
                                        </p:cTn>
                                        <p:tgtEl>
                                          <p:spTgt spid="3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3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36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6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4" grpId="0"/>
      <p:bldP spid="180" grpId="0" animBg="1"/>
      <p:bldP spid="181" grpId="0" animBg="1"/>
      <p:bldP spid="182" grpId="0" animBg="1"/>
      <p:bldP spid="183" grpId="0" animBg="1"/>
      <p:bldP spid="184" grpId="0" animBg="1"/>
      <p:bldP spid="185" grpId="0" animBg="1"/>
      <p:bldP spid="186" grpId="0" animBg="1"/>
      <p:bldP spid="187" grpId="0" animBg="1"/>
      <p:bldP spid="245" grpId="0"/>
      <p:bldP spid="260" grpId="0" animBg="1"/>
      <p:bldP spid="270" grpId="0" animBg="1"/>
      <p:bldP spid="272" grpId="0" animBg="1"/>
      <p:bldP spid="273" grpId="0" animBg="1"/>
      <p:bldP spid="275" grpId="0" animBg="1"/>
      <p:bldP spid="276" grpId="0" animBg="1"/>
      <p:bldP spid="277" grpId="0" animBg="1"/>
      <p:bldP spid="279" grpId="0" animBg="1"/>
      <p:bldP spid="280" grpId="0" animBg="1"/>
      <p:bldP spid="281" grpId="0" animBg="1"/>
      <p:bldP spid="290" grpId="0" animBg="1"/>
      <p:bldP spid="291" grpId="0" animBg="1"/>
      <p:bldP spid="314" grpId="0" animBg="1"/>
      <p:bldP spid="327" grpId="0" animBg="1"/>
      <p:bldP spid="332" grpId="0"/>
      <p:bldP spid="332" grpId="1"/>
      <p:bldP spid="357" grpId="0" animBg="1"/>
      <p:bldP spid="359" grpId="0" animBg="1"/>
      <p:bldP spid="359" grpId="1" animBg="1"/>
      <p:bldP spid="361" grpId="0" animBg="1"/>
      <p:bldP spid="362" grpId="0" animBg="1"/>
      <p:bldP spid="363" grpId="0" animBg="1"/>
      <p:bldP spid="36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CF0C1-8B4F-5788-8F7E-836A5C741418}"/>
              </a:ext>
            </a:extLst>
          </p:cNvPr>
          <p:cNvSpPr>
            <a:spLocks noGrp="1"/>
          </p:cNvSpPr>
          <p:nvPr>
            <p:ph type="title"/>
          </p:nvPr>
        </p:nvSpPr>
        <p:spPr/>
        <p:txBody>
          <a:bodyPr/>
          <a:lstStyle/>
          <a:p>
            <a:r>
              <a:rPr lang="en-US" altLang="zh-TW" dirty="0"/>
              <a:t>Evaluation</a:t>
            </a:r>
            <a:r>
              <a:rPr lang="zh-TW" altLang="en-US" dirty="0"/>
              <a:t> </a:t>
            </a:r>
            <a:r>
              <a:rPr lang="en-US" altLang="zh-TW" dirty="0"/>
              <a:t>-</a:t>
            </a:r>
            <a:r>
              <a:rPr lang="zh-TW" altLang="en-US" dirty="0"/>
              <a:t>  </a:t>
            </a:r>
            <a:r>
              <a:rPr lang="en-US" altLang="zh-TW" dirty="0"/>
              <a:t>methodology</a:t>
            </a:r>
            <a:endParaRPr lang="en-US" dirty="0"/>
          </a:p>
        </p:txBody>
      </p:sp>
      <p:sp>
        <p:nvSpPr>
          <p:cNvPr id="3" name="Content Placeholder 2">
            <a:extLst>
              <a:ext uri="{FF2B5EF4-FFF2-40B4-BE49-F238E27FC236}">
                <a16:creationId xmlns:a16="http://schemas.microsoft.com/office/drawing/2014/main" id="{0D63B729-BE7E-1B50-42BF-3A812A116F87}"/>
              </a:ext>
            </a:extLst>
          </p:cNvPr>
          <p:cNvSpPr>
            <a:spLocks noGrp="1"/>
          </p:cNvSpPr>
          <p:nvPr>
            <p:ph idx="1"/>
          </p:nvPr>
        </p:nvSpPr>
        <p:spPr>
          <a:xfrm>
            <a:off x="351458" y="1020366"/>
            <a:ext cx="11099800" cy="2230834"/>
          </a:xfrm>
        </p:spPr>
        <p:txBody>
          <a:bodyPr>
            <a:normAutofit/>
          </a:bodyPr>
          <a:lstStyle/>
          <a:p>
            <a:r>
              <a:rPr lang="en-US" altLang="zh-TW" dirty="0"/>
              <a:t>Setup</a:t>
            </a:r>
          </a:p>
          <a:p>
            <a:pPr lvl="1"/>
            <a:r>
              <a:rPr lang="en-US" altLang="zh-TW" dirty="0"/>
              <a:t>Single node server in Chameleon Cloud.</a:t>
            </a:r>
            <a:r>
              <a:rPr lang="zh-TW" altLang="en-US" dirty="0"/>
              <a:t> </a:t>
            </a:r>
            <a:r>
              <a:rPr lang="en-US" altLang="zh-TW" dirty="0"/>
              <a:t>Hardware</a:t>
            </a:r>
            <a:r>
              <a:rPr lang="zh-TW" altLang="en-US" dirty="0"/>
              <a:t> </a:t>
            </a:r>
            <a:r>
              <a:rPr lang="en-US" altLang="zh-TW" dirty="0"/>
              <a:t>-</a:t>
            </a:r>
            <a:r>
              <a:rPr lang="zh-TW" altLang="en-US" dirty="0"/>
              <a:t> </a:t>
            </a:r>
            <a:r>
              <a:rPr lang="en-US" altLang="zh-TW" dirty="0"/>
              <a:t>2 Intel Xeon Gold 6230 CPUs, 128GB RAM, and a 32GB NVIDIA V100 GPU. </a:t>
            </a:r>
            <a:r>
              <a:rPr lang="zh-TW" altLang="en-US" dirty="0"/>
              <a:t> </a:t>
            </a:r>
            <a:r>
              <a:rPr lang="en-US" altLang="zh-TW" dirty="0"/>
              <a:t>Software</a:t>
            </a:r>
            <a:r>
              <a:rPr lang="zh-TW" altLang="en-US" dirty="0"/>
              <a:t> </a:t>
            </a:r>
            <a:r>
              <a:rPr lang="en-US" altLang="zh-TW" dirty="0"/>
              <a:t>-</a:t>
            </a:r>
            <a:r>
              <a:rPr lang="zh-TW" altLang="en-US" dirty="0"/>
              <a:t> </a:t>
            </a:r>
            <a:r>
              <a:rPr lang="en-US" altLang="zh-TW" dirty="0" err="1"/>
              <a:t>PyTorch</a:t>
            </a:r>
            <a:r>
              <a:rPr lang="en-US" altLang="zh-TW" dirty="0"/>
              <a:t> 1.13,</a:t>
            </a:r>
            <a:r>
              <a:rPr lang="zh-TW" altLang="en-US" dirty="0"/>
              <a:t> </a:t>
            </a:r>
            <a:r>
              <a:rPr lang="en-US" altLang="zh-TW" dirty="0"/>
              <a:t>CUDA12.3 </a:t>
            </a:r>
          </a:p>
          <a:p>
            <a:r>
              <a:rPr lang="en-US" altLang="zh-TW" dirty="0"/>
              <a:t>Prediction</a:t>
            </a:r>
            <a:r>
              <a:rPr lang="zh-TW" altLang="en-US" dirty="0"/>
              <a:t> </a:t>
            </a:r>
            <a:r>
              <a:rPr lang="en-US" altLang="zh-TW" dirty="0"/>
              <a:t>Models</a:t>
            </a:r>
          </a:p>
          <a:p>
            <a:pPr lvl="1"/>
            <a:r>
              <a:rPr lang="en-US" altLang="zh-TW" b="1" dirty="0"/>
              <a:t>Linear</a:t>
            </a:r>
            <a:r>
              <a:rPr lang="zh-TW" altLang="en-US" b="1" dirty="0"/>
              <a:t> </a:t>
            </a:r>
            <a:r>
              <a:rPr lang="en-US" altLang="zh-TW" b="1" dirty="0"/>
              <a:t>Regression</a:t>
            </a:r>
            <a:r>
              <a:rPr lang="en-US" altLang="zh-TW" dirty="0"/>
              <a:t>,</a:t>
            </a:r>
            <a:r>
              <a:rPr lang="zh-TW" altLang="en-US" dirty="0"/>
              <a:t> </a:t>
            </a:r>
            <a:r>
              <a:rPr lang="en-US" altLang="zh-TW" dirty="0"/>
              <a:t>Random</a:t>
            </a:r>
            <a:r>
              <a:rPr lang="zh-TW" altLang="en-US" dirty="0"/>
              <a:t> </a:t>
            </a:r>
            <a:r>
              <a:rPr lang="en-US" altLang="zh-TW" dirty="0"/>
              <a:t>Forest,</a:t>
            </a:r>
            <a:r>
              <a:rPr lang="zh-TW" altLang="en-US" dirty="0"/>
              <a:t> </a:t>
            </a:r>
            <a:r>
              <a:rPr lang="en-US" altLang="zh-TW" dirty="0"/>
              <a:t>Neural</a:t>
            </a:r>
            <a:r>
              <a:rPr lang="zh-TW" altLang="en-US" dirty="0"/>
              <a:t> </a:t>
            </a:r>
            <a:r>
              <a:rPr lang="en-US" altLang="zh-TW" dirty="0"/>
              <a:t>Network,</a:t>
            </a:r>
            <a:r>
              <a:rPr lang="zh-TW" altLang="en-US" dirty="0"/>
              <a:t> </a:t>
            </a:r>
            <a:r>
              <a:rPr lang="en-US" altLang="zh-TW" dirty="0" err="1"/>
              <a:t>AutoML</a:t>
            </a:r>
            <a:endParaRPr lang="en-US" altLang="zh-TW" dirty="0"/>
          </a:p>
          <a:p>
            <a:endParaRPr lang="en-US" dirty="0"/>
          </a:p>
        </p:txBody>
      </p:sp>
      <p:graphicFrame>
        <p:nvGraphicFramePr>
          <p:cNvPr id="4" name="Table 4">
            <a:extLst>
              <a:ext uri="{FF2B5EF4-FFF2-40B4-BE49-F238E27FC236}">
                <a16:creationId xmlns:a16="http://schemas.microsoft.com/office/drawing/2014/main" id="{1BB15F0D-EFE5-BE5B-B3B6-57EA6F570736}"/>
              </a:ext>
            </a:extLst>
          </p:cNvPr>
          <p:cNvGraphicFramePr>
            <a:graphicFrameLocks/>
          </p:cNvGraphicFramePr>
          <p:nvPr>
            <p:extLst>
              <p:ext uri="{D42A27DB-BD31-4B8C-83A1-F6EECF244321}">
                <p14:modId xmlns:p14="http://schemas.microsoft.com/office/powerpoint/2010/main" val="2844647288"/>
              </p:ext>
            </p:extLst>
          </p:nvPr>
        </p:nvGraphicFramePr>
        <p:xfrm>
          <a:off x="351458" y="3060700"/>
          <a:ext cx="11489083" cy="3512185"/>
        </p:xfrm>
        <a:graphic>
          <a:graphicData uri="http://schemas.openxmlformats.org/drawingml/2006/table">
            <a:tbl>
              <a:tblPr firstRow="1" bandRow="1">
                <a:tableStyleId>{5C22544A-7EE6-4342-B048-85BDC9FD1C3A}</a:tableStyleId>
              </a:tblPr>
              <a:tblGrid>
                <a:gridCol w="1908683">
                  <a:extLst>
                    <a:ext uri="{9D8B030D-6E8A-4147-A177-3AD203B41FA5}">
                      <a16:colId xmlns:a16="http://schemas.microsoft.com/office/drawing/2014/main" val="2671006210"/>
                    </a:ext>
                  </a:extLst>
                </a:gridCol>
                <a:gridCol w="953301">
                  <a:extLst>
                    <a:ext uri="{9D8B030D-6E8A-4147-A177-3AD203B41FA5}">
                      <a16:colId xmlns:a16="http://schemas.microsoft.com/office/drawing/2014/main" val="3418817988"/>
                    </a:ext>
                  </a:extLst>
                </a:gridCol>
                <a:gridCol w="2734299">
                  <a:extLst>
                    <a:ext uri="{9D8B030D-6E8A-4147-A177-3AD203B41FA5}">
                      <a16:colId xmlns:a16="http://schemas.microsoft.com/office/drawing/2014/main" val="2920168796"/>
                    </a:ext>
                  </a:extLst>
                </a:gridCol>
                <a:gridCol w="1803400">
                  <a:extLst>
                    <a:ext uri="{9D8B030D-6E8A-4147-A177-3AD203B41FA5}">
                      <a16:colId xmlns:a16="http://schemas.microsoft.com/office/drawing/2014/main" val="1063527559"/>
                    </a:ext>
                  </a:extLst>
                </a:gridCol>
                <a:gridCol w="1879600">
                  <a:extLst>
                    <a:ext uri="{9D8B030D-6E8A-4147-A177-3AD203B41FA5}">
                      <a16:colId xmlns:a16="http://schemas.microsoft.com/office/drawing/2014/main" val="3814211842"/>
                    </a:ext>
                  </a:extLst>
                </a:gridCol>
                <a:gridCol w="2209800">
                  <a:extLst>
                    <a:ext uri="{9D8B030D-6E8A-4147-A177-3AD203B41FA5}">
                      <a16:colId xmlns:a16="http://schemas.microsoft.com/office/drawing/2014/main" val="4268589263"/>
                    </a:ext>
                  </a:extLst>
                </a:gridCol>
              </a:tblGrid>
              <a:tr h="647065">
                <a:tc>
                  <a:txBody>
                    <a:bodyPr/>
                    <a:lstStyle/>
                    <a:p>
                      <a:r>
                        <a:rPr lang="en-US" altLang="zh-TW" dirty="0"/>
                        <a:t>Workload</a:t>
                      </a:r>
                      <a:endParaRPr lang="en-US" dirty="0"/>
                    </a:p>
                  </a:txBody>
                  <a:tcPr/>
                </a:tc>
                <a:tc>
                  <a:txBody>
                    <a:bodyPr/>
                    <a:lstStyle/>
                    <a:p>
                      <a:r>
                        <a:rPr lang="en-US" altLang="zh-TW" dirty="0"/>
                        <a:t>Batch</a:t>
                      </a:r>
                      <a:r>
                        <a:rPr lang="zh-TW" altLang="en-US" dirty="0"/>
                        <a:t> </a:t>
                      </a:r>
                      <a:endParaRPr lang="en-US" dirty="0"/>
                    </a:p>
                  </a:txBody>
                  <a:tcPr/>
                </a:tc>
                <a:tc>
                  <a:txBody>
                    <a:bodyPr/>
                    <a:lstStyle/>
                    <a:p>
                      <a:r>
                        <a:rPr lang="en-US" altLang="zh-TW" dirty="0"/>
                        <a:t>Application</a:t>
                      </a:r>
                      <a:endParaRPr lang="en-US" dirty="0"/>
                    </a:p>
                  </a:txBody>
                  <a:tcPr/>
                </a:tc>
                <a:tc>
                  <a:txBody>
                    <a:bodyPr/>
                    <a:lstStyle/>
                    <a:p>
                      <a:r>
                        <a:rPr lang="en-US" altLang="zh-TW" dirty="0"/>
                        <a:t>SM</a:t>
                      </a:r>
                      <a:r>
                        <a:rPr lang="zh-TW" altLang="en-US" dirty="0"/>
                        <a:t> </a:t>
                      </a:r>
                      <a:r>
                        <a:rPr lang="en-US" altLang="zh-TW" dirty="0"/>
                        <a:t>busy</a:t>
                      </a:r>
                      <a:r>
                        <a:rPr lang="zh-TW" altLang="en-US" dirty="0"/>
                        <a:t> </a:t>
                      </a:r>
                      <a:r>
                        <a:rPr lang="en-US" altLang="zh-TW" dirty="0"/>
                        <a:t>(%)</a:t>
                      </a:r>
                      <a:endParaRPr lang="en-US" dirty="0"/>
                    </a:p>
                  </a:txBody>
                  <a:tcPr/>
                </a:tc>
                <a:tc>
                  <a:txBody>
                    <a:bodyPr/>
                    <a:lstStyle/>
                    <a:p>
                      <a:r>
                        <a:rPr lang="en-US" altLang="zh-TW" dirty="0"/>
                        <a:t>Mem</a:t>
                      </a:r>
                      <a:r>
                        <a:rPr lang="zh-TW" altLang="en-US" dirty="0"/>
                        <a:t> </a:t>
                      </a:r>
                      <a:r>
                        <a:rPr lang="en-US" altLang="zh-TW" dirty="0"/>
                        <a:t>busy</a:t>
                      </a:r>
                      <a:r>
                        <a:rPr lang="zh-TW" altLang="en-US" dirty="0"/>
                        <a:t> </a:t>
                      </a:r>
                      <a:r>
                        <a:rPr lang="en-US" altLang="zh-TW" dirty="0"/>
                        <a:t>(%)</a:t>
                      </a:r>
                      <a:endParaRPr lang="en-US" dirty="0"/>
                    </a:p>
                  </a:txBody>
                  <a:tcPr/>
                </a:tc>
                <a:tc>
                  <a:txBody>
                    <a:bodyPr/>
                    <a:lstStyle/>
                    <a:p>
                      <a:r>
                        <a:rPr lang="en-US" altLang="zh-TW" dirty="0" err="1"/>
                        <a:t>Memcap</a:t>
                      </a:r>
                      <a:r>
                        <a:rPr lang="zh-TW" altLang="en-US" dirty="0"/>
                        <a:t> </a:t>
                      </a:r>
                      <a:r>
                        <a:rPr lang="en-US" altLang="zh-TW" dirty="0"/>
                        <a:t>(GB)</a:t>
                      </a:r>
                      <a:endParaRPr lang="en-US" dirty="0"/>
                    </a:p>
                  </a:txBody>
                  <a:tcPr/>
                </a:tc>
                <a:extLst>
                  <a:ext uri="{0D108BD9-81ED-4DB2-BD59-A6C34878D82A}">
                    <a16:rowId xmlns:a16="http://schemas.microsoft.com/office/drawing/2014/main" val="325019875"/>
                  </a:ext>
                </a:extLst>
              </a:tr>
              <a:tr h="370840">
                <a:tc>
                  <a:txBody>
                    <a:bodyPr/>
                    <a:lstStyle/>
                    <a:p>
                      <a:r>
                        <a:rPr lang="en-US" altLang="zh-TW" dirty="0">
                          <a:solidFill>
                            <a:schemeClr val="tx2"/>
                          </a:solidFill>
                        </a:rPr>
                        <a:t>BERT-train </a:t>
                      </a:r>
                    </a:p>
                  </a:txBody>
                  <a:tcPr/>
                </a:tc>
                <a:tc rowSpan="7">
                  <a:txBody>
                    <a:bodyPr/>
                    <a:lstStyle/>
                    <a:p>
                      <a:pPr algn="l"/>
                      <a:r>
                        <a:rPr lang="en-US" altLang="zh-TW" dirty="0">
                          <a:solidFill>
                            <a:schemeClr val="tx2"/>
                          </a:solidFill>
                        </a:rPr>
                        <a:t>2,8,16</a:t>
                      </a:r>
                    </a:p>
                  </a:txBody>
                  <a:tcPr anchor="ctr"/>
                </a:tc>
                <a:tc>
                  <a:txBody>
                    <a:bodyPr/>
                    <a:lstStyle/>
                    <a:p>
                      <a:r>
                        <a:rPr lang="en-US" altLang="zh-TW" dirty="0">
                          <a:solidFill>
                            <a:schemeClr val="tx2"/>
                          </a:solidFill>
                        </a:rPr>
                        <a:t>Recommendation</a:t>
                      </a:r>
                      <a:endParaRPr lang="en-US" dirty="0">
                        <a:solidFill>
                          <a:schemeClr val="tx2"/>
                        </a:solidFill>
                      </a:endParaRPr>
                    </a:p>
                  </a:txBody>
                  <a:tcPr/>
                </a:tc>
                <a:tc>
                  <a:txBody>
                    <a:bodyPr/>
                    <a:lstStyle/>
                    <a:p>
                      <a:r>
                        <a:rPr lang="en-US" altLang="zh-TW" dirty="0">
                          <a:solidFill>
                            <a:schemeClr val="tx2"/>
                          </a:solidFill>
                        </a:rPr>
                        <a:t>97.0</a:t>
                      </a:r>
                      <a:endParaRPr lang="en-US" dirty="0">
                        <a:solidFill>
                          <a:schemeClr val="tx2"/>
                        </a:solidFill>
                      </a:endParaRPr>
                    </a:p>
                  </a:txBody>
                  <a:tcPr/>
                </a:tc>
                <a:tc>
                  <a:txBody>
                    <a:bodyPr/>
                    <a:lstStyle/>
                    <a:p>
                      <a:r>
                        <a:rPr lang="en-US" altLang="zh-TW" dirty="0">
                          <a:solidFill>
                            <a:schemeClr val="tx2"/>
                          </a:solidFill>
                        </a:rPr>
                        <a:t>45.2</a:t>
                      </a:r>
                      <a:endParaRPr lang="en-US" dirty="0">
                        <a:solidFill>
                          <a:schemeClr val="tx2"/>
                        </a:solidFill>
                      </a:endParaRPr>
                    </a:p>
                  </a:txBody>
                  <a:tcPr/>
                </a:tc>
                <a:tc>
                  <a:txBody>
                    <a:bodyPr/>
                    <a:lstStyle/>
                    <a:p>
                      <a:r>
                        <a:rPr lang="en-US" altLang="zh-TW" dirty="0">
                          <a:solidFill>
                            <a:schemeClr val="tx2"/>
                          </a:solidFill>
                        </a:rPr>
                        <a:t>5.1</a:t>
                      </a:r>
                      <a:endParaRPr lang="en-US" dirty="0">
                        <a:solidFill>
                          <a:schemeClr val="tx2"/>
                        </a:solidFill>
                      </a:endParaRPr>
                    </a:p>
                  </a:txBody>
                  <a:tcPr/>
                </a:tc>
                <a:extLst>
                  <a:ext uri="{0D108BD9-81ED-4DB2-BD59-A6C34878D82A}">
                    <a16:rowId xmlns:a16="http://schemas.microsoft.com/office/drawing/2014/main" val="251283741"/>
                  </a:ext>
                </a:extLst>
              </a:tr>
              <a:tr h="370840">
                <a:tc>
                  <a:txBody>
                    <a:bodyPr/>
                    <a:lstStyle/>
                    <a:p>
                      <a:r>
                        <a:rPr lang="en-US" altLang="zh-TW" dirty="0" err="1">
                          <a:solidFill>
                            <a:schemeClr val="tx2"/>
                          </a:solidFill>
                        </a:rPr>
                        <a:t>ViT</a:t>
                      </a:r>
                      <a:r>
                        <a:rPr lang="en-US" altLang="zh-TW" dirty="0">
                          <a:solidFill>
                            <a:schemeClr val="tx2"/>
                          </a:solidFill>
                        </a:rPr>
                        <a:t>-train</a:t>
                      </a:r>
                      <a:endParaRPr lang="en-US" dirty="0">
                        <a:solidFill>
                          <a:schemeClr val="tx2"/>
                        </a:solidFill>
                      </a:endParaRPr>
                    </a:p>
                  </a:txBody>
                  <a:tcPr/>
                </a:tc>
                <a:tc vMerge="1">
                  <a:txBody>
                    <a:bodyPr/>
                    <a:lstStyle/>
                    <a:p>
                      <a:r>
                        <a:rPr lang="en-US" altLang="zh-TW" dirty="0">
                          <a:solidFill>
                            <a:schemeClr val="tx2"/>
                          </a:solidFill>
                        </a:rPr>
                        <a:t>O</a:t>
                      </a:r>
                      <a:endParaRPr lang="en-US" dirty="0">
                        <a:solidFill>
                          <a:schemeClr val="tx2"/>
                        </a:solidFill>
                      </a:endParaRPr>
                    </a:p>
                  </a:txBody>
                  <a:tcPr/>
                </a:tc>
                <a:tc>
                  <a:txBody>
                    <a:bodyPr/>
                    <a:lstStyle/>
                    <a:p>
                      <a:r>
                        <a:rPr lang="en-US" altLang="zh-TW" dirty="0">
                          <a:solidFill>
                            <a:schemeClr val="tx2"/>
                          </a:solidFill>
                        </a:rPr>
                        <a:t>Image</a:t>
                      </a:r>
                      <a:r>
                        <a:rPr lang="zh-TW" altLang="en-US" dirty="0">
                          <a:solidFill>
                            <a:schemeClr val="tx2"/>
                          </a:solidFill>
                        </a:rPr>
                        <a:t> </a:t>
                      </a:r>
                      <a:r>
                        <a:rPr lang="en-US" altLang="zh-TW" dirty="0">
                          <a:solidFill>
                            <a:schemeClr val="tx2"/>
                          </a:solidFill>
                        </a:rPr>
                        <a:t>classification</a:t>
                      </a:r>
                      <a:endParaRPr lang="en-US" dirty="0">
                        <a:solidFill>
                          <a:schemeClr val="tx2"/>
                        </a:solidFill>
                      </a:endParaRPr>
                    </a:p>
                  </a:txBody>
                  <a:tcPr/>
                </a:tc>
                <a:tc>
                  <a:txBody>
                    <a:bodyPr/>
                    <a:lstStyle/>
                    <a:p>
                      <a:r>
                        <a:rPr lang="en-US" altLang="zh-TW" dirty="0">
                          <a:solidFill>
                            <a:schemeClr val="tx2"/>
                          </a:solidFill>
                        </a:rPr>
                        <a:t>97.2</a:t>
                      </a:r>
                      <a:endParaRPr lang="en-US" dirty="0">
                        <a:solidFill>
                          <a:schemeClr val="tx2"/>
                        </a:solidFill>
                      </a:endParaRPr>
                    </a:p>
                  </a:txBody>
                  <a:tcPr/>
                </a:tc>
                <a:tc>
                  <a:txBody>
                    <a:bodyPr/>
                    <a:lstStyle/>
                    <a:p>
                      <a:r>
                        <a:rPr lang="en-US" altLang="zh-TW" dirty="0">
                          <a:solidFill>
                            <a:schemeClr val="tx2"/>
                          </a:solidFill>
                        </a:rPr>
                        <a:t>37</a:t>
                      </a:r>
                      <a:endParaRPr lang="en-US" dirty="0">
                        <a:solidFill>
                          <a:schemeClr val="tx2"/>
                        </a:solidFill>
                      </a:endParaRPr>
                    </a:p>
                  </a:txBody>
                  <a:tcPr/>
                </a:tc>
                <a:tc>
                  <a:txBody>
                    <a:bodyPr/>
                    <a:lstStyle/>
                    <a:p>
                      <a:r>
                        <a:rPr lang="en-US" altLang="zh-TW" dirty="0">
                          <a:solidFill>
                            <a:schemeClr val="tx2"/>
                          </a:solidFill>
                        </a:rPr>
                        <a:t>17.6</a:t>
                      </a:r>
                      <a:endParaRPr lang="en-US" dirty="0">
                        <a:solidFill>
                          <a:schemeClr val="tx2"/>
                        </a:solidFill>
                      </a:endParaRPr>
                    </a:p>
                  </a:txBody>
                  <a:tcPr/>
                </a:tc>
                <a:extLst>
                  <a:ext uri="{0D108BD9-81ED-4DB2-BD59-A6C34878D82A}">
                    <a16:rowId xmlns:a16="http://schemas.microsoft.com/office/drawing/2014/main" val="2783703461"/>
                  </a:ext>
                </a:extLst>
              </a:tr>
              <a:tr h="370840">
                <a:tc>
                  <a:txBody>
                    <a:bodyPr/>
                    <a:lstStyle/>
                    <a:p>
                      <a:r>
                        <a:rPr lang="en-US" altLang="zh-TW" dirty="0">
                          <a:solidFill>
                            <a:schemeClr val="tx2"/>
                          </a:solidFill>
                        </a:rPr>
                        <a:t>ALBERT-train</a:t>
                      </a:r>
                      <a:endParaRPr lang="en-US" dirty="0">
                        <a:solidFill>
                          <a:schemeClr val="tx2"/>
                        </a:solidFill>
                      </a:endParaRPr>
                    </a:p>
                  </a:txBody>
                  <a:tcPr/>
                </a:tc>
                <a:tc vMerge="1">
                  <a:txBody>
                    <a:bodyPr/>
                    <a:lstStyle/>
                    <a:p>
                      <a:r>
                        <a:rPr lang="en-US" altLang="zh-TW" dirty="0">
                          <a:solidFill>
                            <a:schemeClr val="tx2"/>
                          </a:solidFill>
                        </a:rPr>
                        <a:t>O</a:t>
                      </a: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Recommendation</a:t>
                      </a:r>
                      <a:endParaRPr lang="en-US" dirty="0">
                        <a:solidFill>
                          <a:schemeClr val="tx2"/>
                        </a:solidFill>
                      </a:endParaRPr>
                    </a:p>
                  </a:txBody>
                  <a:tcPr/>
                </a:tc>
                <a:tc>
                  <a:txBody>
                    <a:bodyPr/>
                    <a:lstStyle/>
                    <a:p>
                      <a:r>
                        <a:rPr lang="en-US" altLang="zh-TW" dirty="0">
                          <a:solidFill>
                            <a:schemeClr val="tx2"/>
                          </a:solidFill>
                        </a:rPr>
                        <a:t>97.2</a:t>
                      </a:r>
                      <a:endParaRPr lang="en-US" dirty="0">
                        <a:solidFill>
                          <a:schemeClr val="tx2"/>
                        </a:solidFill>
                      </a:endParaRPr>
                    </a:p>
                  </a:txBody>
                  <a:tcPr/>
                </a:tc>
                <a:tc>
                  <a:txBody>
                    <a:bodyPr/>
                    <a:lstStyle/>
                    <a:p>
                      <a:r>
                        <a:rPr lang="en-US" altLang="zh-TW" dirty="0">
                          <a:solidFill>
                            <a:schemeClr val="tx2"/>
                          </a:solidFill>
                        </a:rPr>
                        <a:t>45.1</a:t>
                      </a:r>
                      <a:endParaRPr lang="en-US" dirty="0">
                        <a:solidFill>
                          <a:schemeClr val="tx2"/>
                        </a:solidFill>
                      </a:endParaRPr>
                    </a:p>
                  </a:txBody>
                  <a:tcPr/>
                </a:tc>
                <a:tc>
                  <a:txBody>
                    <a:bodyPr/>
                    <a:lstStyle/>
                    <a:p>
                      <a:r>
                        <a:rPr lang="en-US" altLang="zh-TW" dirty="0">
                          <a:solidFill>
                            <a:schemeClr val="tx2"/>
                          </a:solidFill>
                        </a:rPr>
                        <a:t>7.1</a:t>
                      </a:r>
                      <a:endParaRPr lang="en-US" b="0" dirty="0">
                        <a:solidFill>
                          <a:schemeClr val="tx2"/>
                        </a:solidFill>
                      </a:endParaRPr>
                    </a:p>
                  </a:txBody>
                  <a:tcPr/>
                </a:tc>
                <a:extLst>
                  <a:ext uri="{0D108BD9-81ED-4DB2-BD59-A6C34878D82A}">
                    <a16:rowId xmlns:a16="http://schemas.microsoft.com/office/drawing/2014/main" val="16891079"/>
                  </a:ext>
                </a:extLst>
              </a:tr>
              <a:tr h="370840">
                <a:tc>
                  <a:txBody>
                    <a:bodyPr/>
                    <a:lstStyle/>
                    <a:p>
                      <a:r>
                        <a:rPr lang="en-US" altLang="zh-TW" dirty="0">
                          <a:solidFill>
                            <a:schemeClr val="tx2"/>
                          </a:solidFill>
                        </a:rPr>
                        <a:t>BERT-inf</a:t>
                      </a:r>
                      <a:endParaRPr lang="en-US" dirty="0">
                        <a:solidFill>
                          <a:schemeClr val="tx2"/>
                        </a:solidFill>
                      </a:endParaRPr>
                    </a:p>
                  </a:txBody>
                  <a:tcPr/>
                </a:tc>
                <a:tc vMerge="1">
                  <a:txBody>
                    <a:bodyPr/>
                    <a:lstStyle/>
                    <a:p>
                      <a:r>
                        <a:rPr lang="en-US" altLang="zh-TW" dirty="0">
                          <a:solidFill>
                            <a:schemeClr val="tx2"/>
                          </a:solidFill>
                        </a:rPr>
                        <a:t>X</a:t>
                      </a: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Recommendation</a:t>
                      </a:r>
                      <a:endParaRPr lang="en-US" dirty="0">
                        <a:solidFill>
                          <a:schemeClr val="tx2"/>
                        </a:solidFill>
                      </a:endParaRPr>
                    </a:p>
                  </a:txBody>
                  <a:tcPr/>
                </a:tc>
                <a:tc>
                  <a:txBody>
                    <a:bodyPr/>
                    <a:lstStyle/>
                    <a:p>
                      <a:r>
                        <a:rPr lang="en-US" altLang="zh-TW" dirty="0">
                          <a:solidFill>
                            <a:schemeClr val="tx2"/>
                          </a:solidFill>
                        </a:rPr>
                        <a:t>95.1</a:t>
                      </a:r>
                      <a:endParaRPr lang="en-US" dirty="0">
                        <a:solidFill>
                          <a:schemeClr val="tx2"/>
                        </a:solidFill>
                      </a:endParaRPr>
                    </a:p>
                  </a:txBody>
                  <a:tcPr/>
                </a:tc>
                <a:tc>
                  <a:txBody>
                    <a:bodyPr/>
                    <a:lstStyle/>
                    <a:p>
                      <a:r>
                        <a:rPr lang="en-US" altLang="zh-TW" dirty="0">
                          <a:solidFill>
                            <a:schemeClr val="tx2"/>
                          </a:solidFill>
                        </a:rPr>
                        <a:t>38.6</a:t>
                      </a:r>
                      <a:endParaRPr lang="en-US" dirty="0">
                        <a:solidFill>
                          <a:schemeClr val="tx2"/>
                        </a:solidFill>
                      </a:endParaRPr>
                    </a:p>
                  </a:txBody>
                  <a:tcPr/>
                </a:tc>
                <a:tc>
                  <a:txBody>
                    <a:bodyPr/>
                    <a:lstStyle/>
                    <a:p>
                      <a:r>
                        <a:rPr lang="en-US" altLang="zh-TW" dirty="0">
                          <a:solidFill>
                            <a:schemeClr val="tx2"/>
                          </a:solidFill>
                        </a:rPr>
                        <a:t>1.4</a:t>
                      </a:r>
                      <a:endParaRPr lang="en-US" dirty="0">
                        <a:solidFill>
                          <a:schemeClr val="tx2"/>
                        </a:solidFill>
                      </a:endParaRPr>
                    </a:p>
                  </a:txBody>
                  <a:tcPr/>
                </a:tc>
                <a:extLst>
                  <a:ext uri="{0D108BD9-81ED-4DB2-BD59-A6C34878D82A}">
                    <a16:rowId xmlns:a16="http://schemas.microsoft.com/office/drawing/2014/main" val="352187914"/>
                  </a:ext>
                </a:extLst>
              </a:tr>
              <a:tr h="370840">
                <a:tc>
                  <a:txBody>
                    <a:bodyPr/>
                    <a:lstStyle/>
                    <a:p>
                      <a:r>
                        <a:rPr lang="en-US" altLang="zh-TW" dirty="0" err="1">
                          <a:solidFill>
                            <a:schemeClr val="tx2"/>
                          </a:solidFill>
                        </a:rPr>
                        <a:t>ViT</a:t>
                      </a:r>
                      <a:r>
                        <a:rPr lang="en-US" altLang="zh-TW" dirty="0">
                          <a:solidFill>
                            <a:schemeClr val="tx2"/>
                          </a:solidFill>
                        </a:rPr>
                        <a:t>-inf</a:t>
                      </a:r>
                      <a:endParaRPr lang="en-US" dirty="0">
                        <a:solidFill>
                          <a:schemeClr val="tx2"/>
                        </a:solidFill>
                      </a:endParaRPr>
                    </a:p>
                  </a:txBody>
                  <a:tcPr/>
                </a:tc>
                <a:tc vMerge="1">
                  <a:txBody>
                    <a:bodyPr/>
                    <a:lstStyle/>
                    <a:p>
                      <a:r>
                        <a:rPr lang="en-US" altLang="zh-TW" dirty="0">
                          <a:solidFill>
                            <a:schemeClr val="tx2"/>
                          </a:solidFill>
                        </a:rPr>
                        <a:t>X</a:t>
                      </a:r>
                      <a:endParaRPr lang="en-US" dirty="0">
                        <a:solidFill>
                          <a:schemeClr val="tx2"/>
                        </a:solidFill>
                      </a:endParaRPr>
                    </a:p>
                  </a:txBody>
                  <a:tcPr/>
                </a:tc>
                <a:tc>
                  <a:txBody>
                    <a:bodyPr/>
                    <a:lstStyle/>
                    <a:p>
                      <a:r>
                        <a:rPr lang="en-US" altLang="zh-TW" dirty="0">
                          <a:solidFill>
                            <a:schemeClr val="tx2"/>
                          </a:solidFill>
                        </a:rPr>
                        <a:t>Image</a:t>
                      </a:r>
                      <a:r>
                        <a:rPr lang="zh-TW" altLang="en-US" dirty="0">
                          <a:solidFill>
                            <a:schemeClr val="tx2"/>
                          </a:solidFill>
                        </a:rPr>
                        <a:t> </a:t>
                      </a:r>
                      <a:r>
                        <a:rPr lang="en-US" altLang="zh-TW" dirty="0">
                          <a:solidFill>
                            <a:schemeClr val="tx2"/>
                          </a:solidFill>
                        </a:rPr>
                        <a:t>classification</a:t>
                      </a:r>
                      <a:endParaRPr lang="en-US" dirty="0">
                        <a:solidFill>
                          <a:schemeClr val="tx2"/>
                        </a:solidFill>
                      </a:endParaRPr>
                    </a:p>
                  </a:txBody>
                  <a:tcPr/>
                </a:tc>
                <a:tc>
                  <a:txBody>
                    <a:bodyPr/>
                    <a:lstStyle/>
                    <a:p>
                      <a:r>
                        <a:rPr lang="en-US" altLang="zh-TW" dirty="0">
                          <a:solidFill>
                            <a:schemeClr val="tx2"/>
                          </a:solidFill>
                        </a:rPr>
                        <a:t>28.5</a:t>
                      </a:r>
                      <a:endParaRPr lang="en-US" dirty="0">
                        <a:solidFill>
                          <a:schemeClr val="tx2"/>
                        </a:solidFill>
                      </a:endParaRPr>
                    </a:p>
                  </a:txBody>
                  <a:tcPr/>
                </a:tc>
                <a:tc>
                  <a:txBody>
                    <a:bodyPr/>
                    <a:lstStyle/>
                    <a:p>
                      <a:r>
                        <a:rPr lang="en-US" altLang="zh-TW" dirty="0">
                          <a:solidFill>
                            <a:schemeClr val="tx2"/>
                          </a:solidFill>
                        </a:rPr>
                        <a:t>5.4</a:t>
                      </a:r>
                      <a:endParaRPr lang="en-US" dirty="0">
                        <a:solidFill>
                          <a:schemeClr val="tx2"/>
                        </a:solidFill>
                      </a:endParaRPr>
                    </a:p>
                  </a:txBody>
                  <a:tcPr/>
                </a:tc>
                <a:tc>
                  <a:txBody>
                    <a:bodyPr/>
                    <a:lstStyle/>
                    <a:p>
                      <a:r>
                        <a:rPr lang="en-US" altLang="zh-TW" dirty="0">
                          <a:solidFill>
                            <a:schemeClr val="tx2"/>
                          </a:solidFill>
                        </a:rPr>
                        <a:t>3.2</a:t>
                      </a:r>
                      <a:endParaRPr lang="en-US" dirty="0">
                        <a:solidFill>
                          <a:schemeClr val="tx2"/>
                        </a:solidFill>
                      </a:endParaRPr>
                    </a:p>
                  </a:txBody>
                  <a:tcPr/>
                </a:tc>
                <a:extLst>
                  <a:ext uri="{0D108BD9-81ED-4DB2-BD59-A6C34878D82A}">
                    <a16:rowId xmlns:a16="http://schemas.microsoft.com/office/drawing/2014/main" val="4026027398"/>
                  </a:ext>
                </a:extLst>
              </a:tr>
              <a:tr h="370840">
                <a:tc>
                  <a:txBody>
                    <a:bodyPr/>
                    <a:lstStyle/>
                    <a:p>
                      <a:r>
                        <a:rPr lang="en-US" altLang="zh-TW" dirty="0">
                          <a:solidFill>
                            <a:schemeClr val="tx2"/>
                          </a:solidFill>
                        </a:rPr>
                        <a:t>Whisper-inf</a:t>
                      </a:r>
                      <a:endParaRPr lang="en-US" dirty="0">
                        <a:solidFill>
                          <a:schemeClr val="tx2"/>
                        </a:solidFill>
                      </a:endParaRP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O</a:t>
                      </a:r>
                      <a:endParaRPr lang="en-US" dirty="0">
                        <a:solidFill>
                          <a:schemeClr val="tx2"/>
                        </a:solidFill>
                      </a:endParaRPr>
                    </a:p>
                  </a:txBody>
                  <a:tcPr/>
                </a:tc>
                <a:tc>
                  <a:txBody>
                    <a:bodyPr/>
                    <a:lstStyle/>
                    <a:p>
                      <a:r>
                        <a:rPr lang="en-US" altLang="zh-TW" dirty="0">
                          <a:solidFill>
                            <a:schemeClr val="tx2"/>
                          </a:solidFill>
                        </a:rPr>
                        <a:t>Speech</a:t>
                      </a:r>
                      <a:r>
                        <a:rPr lang="zh-TW" altLang="en-US" dirty="0">
                          <a:solidFill>
                            <a:schemeClr val="tx2"/>
                          </a:solidFill>
                        </a:rPr>
                        <a:t> </a:t>
                      </a:r>
                      <a:r>
                        <a:rPr lang="en-US" altLang="zh-TW" dirty="0">
                          <a:solidFill>
                            <a:schemeClr val="tx2"/>
                          </a:solidFill>
                        </a:rPr>
                        <a:t>recognition</a:t>
                      </a:r>
                      <a:endParaRPr lang="en-US" dirty="0">
                        <a:solidFill>
                          <a:schemeClr val="tx2"/>
                        </a:solidFill>
                      </a:endParaRPr>
                    </a:p>
                  </a:txBody>
                  <a:tcPr/>
                </a:tc>
                <a:tc>
                  <a:txBody>
                    <a:bodyPr/>
                    <a:lstStyle/>
                    <a:p>
                      <a:r>
                        <a:rPr lang="en-US" altLang="zh-TW" dirty="0">
                          <a:solidFill>
                            <a:schemeClr val="tx2"/>
                          </a:solidFill>
                        </a:rPr>
                        <a:t>44.2</a:t>
                      </a: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19.6</a:t>
                      </a:r>
                      <a:endParaRPr lang="en-US" dirty="0">
                        <a:solidFill>
                          <a:schemeClr val="tx2"/>
                        </a:solidFill>
                      </a:endParaRPr>
                    </a:p>
                    <a:p>
                      <a:endParaRPr lang="en-US" dirty="0">
                        <a:solidFill>
                          <a:schemeClr val="tx2"/>
                        </a:solidFill>
                      </a:endParaRPr>
                    </a:p>
                  </a:txBody>
                  <a:tcPr/>
                </a:tc>
                <a:tc>
                  <a:txBody>
                    <a:bodyPr/>
                    <a:lstStyle/>
                    <a:p>
                      <a:r>
                        <a:rPr lang="en-US" altLang="zh-TW" b="0" dirty="0">
                          <a:solidFill>
                            <a:schemeClr val="tx2"/>
                          </a:solidFill>
                        </a:rPr>
                        <a:t>11.7</a:t>
                      </a:r>
                      <a:endParaRPr lang="en-US" b="0" dirty="0">
                        <a:solidFill>
                          <a:schemeClr val="tx2"/>
                        </a:solidFill>
                      </a:endParaRPr>
                    </a:p>
                  </a:txBody>
                  <a:tcPr/>
                </a:tc>
                <a:extLst>
                  <a:ext uri="{0D108BD9-81ED-4DB2-BD59-A6C34878D82A}">
                    <a16:rowId xmlns:a16="http://schemas.microsoft.com/office/drawing/2014/main" val="357166517"/>
                  </a:ext>
                </a:extLst>
              </a:tr>
              <a:tr h="370840">
                <a:tc>
                  <a:txBody>
                    <a:bodyPr/>
                    <a:lstStyle/>
                    <a:p>
                      <a:r>
                        <a:rPr lang="en-US" altLang="zh-TW" dirty="0">
                          <a:solidFill>
                            <a:schemeClr val="tx2"/>
                          </a:solidFill>
                        </a:rPr>
                        <a:t>Wav2vec2-inf</a:t>
                      </a:r>
                      <a:endParaRPr lang="en-US" dirty="0">
                        <a:solidFill>
                          <a:schemeClr val="tx2"/>
                        </a:solidFill>
                      </a:endParaRPr>
                    </a:p>
                  </a:txBody>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Speech</a:t>
                      </a:r>
                      <a:r>
                        <a:rPr lang="zh-TW" altLang="en-US" dirty="0">
                          <a:solidFill>
                            <a:schemeClr val="tx2"/>
                          </a:solidFill>
                        </a:rPr>
                        <a:t> </a:t>
                      </a:r>
                      <a:r>
                        <a:rPr lang="en-US" altLang="zh-TW" dirty="0">
                          <a:solidFill>
                            <a:schemeClr val="tx2"/>
                          </a:solidFill>
                        </a:rPr>
                        <a:t>recognition</a:t>
                      </a:r>
                      <a:endParaRPr lang="en-US" dirty="0">
                        <a:solidFill>
                          <a:schemeClr val="tx2"/>
                        </a:solidFill>
                      </a:endParaRPr>
                    </a:p>
                  </a:txBody>
                  <a:tcPr/>
                </a:tc>
                <a:tc>
                  <a:txBody>
                    <a:bodyPr/>
                    <a:lstStyle/>
                    <a:p>
                      <a:r>
                        <a:rPr lang="en-US" altLang="zh-TW" dirty="0">
                          <a:solidFill>
                            <a:schemeClr val="tx2"/>
                          </a:solidFill>
                        </a:rPr>
                        <a:t>18.9</a:t>
                      </a:r>
                      <a:endParaRPr lang="en-US" dirty="0">
                        <a:solidFill>
                          <a:schemeClr val="tx2"/>
                        </a:solidFill>
                      </a:endParaRPr>
                    </a:p>
                  </a:txBody>
                  <a:tcPr/>
                </a:tc>
                <a:tc>
                  <a:txBody>
                    <a:bodyPr/>
                    <a:lstStyle/>
                    <a:p>
                      <a:r>
                        <a:rPr lang="en-US" altLang="zh-TW" dirty="0">
                          <a:solidFill>
                            <a:schemeClr val="tx2"/>
                          </a:solidFill>
                        </a:rPr>
                        <a:t>6.6</a:t>
                      </a:r>
                      <a:endParaRPr lang="en-US" dirty="0">
                        <a:solidFill>
                          <a:schemeClr val="tx2"/>
                        </a:solidFill>
                      </a:endParaRPr>
                    </a:p>
                  </a:txBody>
                  <a:tcPr/>
                </a:tc>
                <a:tc>
                  <a:txBody>
                    <a:bodyPr/>
                    <a:lstStyle/>
                    <a:p>
                      <a:r>
                        <a:rPr lang="en-US" altLang="zh-TW" dirty="0">
                          <a:solidFill>
                            <a:schemeClr val="tx2"/>
                          </a:solidFill>
                        </a:rPr>
                        <a:t>12.2</a:t>
                      </a:r>
                      <a:endParaRPr lang="en-US" dirty="0">
                        <a:solidFill>
                          <a:schemeClr val="tx2"/>
                        </a:solidFill>
                      </a:endParaRPr>
                    </a:p>
                  </a:txBody>
                  <a:tcPr/>
                </a:tc>
                <a:extLst>
                  <a:ext uri="{0D108BD9-81ED-4DB2-BD59-A6C34878D82A}">
                    <a16:rowId xmlns:a16="http://schemas.microsoft.com/office/drawing/2014/main" val="4187031052"/>
                  </a:ext>
                </a:extLst>
              </a:tr>
            </a:tbl>
          </a:graphicData>
        </a:graphic>
      </p:graphicFrame>
      <p:sp>
        <p:nvSpPr>
          <p:cNvPr id="5" name="Slide Number Placeholder 4">
            <a:extLst>
              <a:ext uri="{FF2B5EF4-FFF2-40B4-BE49-F238E27FC236}">
                <a16:creationId xmlns:a16="http://schemas.microsoft.com/office/drawing/2014/main" id="{489A490E-E2A9-98B9-7D81-2258B68D312D}"/>
              </a:ext>
            </a:extLst>
          </p:cNvPr>
          <p:cNvSpPr>
            <a:spLocks noGrp="1"/>
          </p:cNvSpPr>
          <p:nvPr>
            <p:ph type="sldNum" sz="quarter" idx="12"/>
          </p:nvPr>
        </p:nvSpPr>
        <p:spPr/>
        <p:txBody>
          <a:bodyPr/>
          <a:lstStyle/>
          <a:p>
            <a:fld id="{A983B212-4F1F-614E-8463-C5C3E31DC8CE}" type="slidenum">
              <a:rPr lang="en-US" smtClean="0"/>
              <a:t>13</a:t>
            </a:fld>
            <a:endParaRPr lang="en-US"/>
          </a:p>
        </p:txBody>
      </p:sp>
    </p:spTree>
    <p:extLst>
      <p:ext uri="{BB962C8B-B14F-4D97-AF65-F5344CB8AC3E}">
        <p14:creationId xmlns:p14="http://schemas.microsoft.com/office/powerpoint/2010/main" val="319662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D643E-EF22-70AA-1D9F-AB01A27768F4}"/>
              </a:ext>
            </a:extLst>
          </p:cNvPr>
          <p:cNvSpPr>
            <a:spLocks noGrp="1"/>
          </p:cNvSpPr>
          <p:nvPr>
            <p:ph type="title"/>
          </p:nvPr>
        </p:nvSpPr>
        <p:spPr>
          <a:xfrm>
            <a:off x="0" y="0"/>
            <a:ext cx="12192000" cy="1325563"/>
          </a:xfrm>
        </p:spPr>
        <p:txBody>
          <a:bodyPr/>
          <a:lstStyle/>
          <a:p>
            <a:r>
              <a:rPr lang="en-US" altLang="zh-TW" dirty="0"/>
              <a:t>Evaluation</a:t>
            </a:r>
            <a:r>
              <a:rPr lang="zh-TW" altLang="en-US" dirty="0"/>
              <a:t> </a:t>
            </a:r>
            <a:r>
              <a:rPr lang="en-US" altLang="zh-TW" dirty="0"/>
              <a:t>-</a:t>
            </a:r>
            <a:r>
              <a:rPr lang="zh-TW" altLang="en-US" dirty="0"/>
              <a:t> </a:t>
            </a:r>
            <a:r>
              <a:rPr lang="en-US" altLang="zh-TW" dirty="0"/>
              <a:t>Workload</a:t>
            </a:r>
            <a:r>
              <a:rPr lang="zh-TW" altLang="en-US" dirty="0"/>
              <a:t> </a:t>
            </a:r>
            <a:r>
              <a:rPr lang="en-US" altLang="zh-TW" dirty="0"/>
              <a:t>colocation</a:t>
            </a:r>
            <a:r>
              <a:rPr lang="zh-TW" altLang="en-US" dirty="0"/>
              <a:t> </a:t>
            </a:r>
            <a:r>
              <a:rPr lang="en-US" altLang="zh-TW" dirty="0"/>
              <a:t>with</a:t>
            </a:r>
            <a:r>
              <a:rPr lang="zh-TW" altLang="en-US" dirty="0"/>
              <a:t> </a:t>
            </a:r>
            <a:r>
              <a:rPr lang="en-US" altLang="zh-TW" dirty="0"/>
              <a:t>tested</a:t>
            </a:r>
            <a:r>
              <a:rPr lang="zh-TW" altLang="en-US" dirty="0"/>
              <a:t> </a:t>
            </a:r>
            <a:r>
              <a:rPr lang="en-US" altLang="zh-TW" dirty="0"/>
              <a:t>ML</a:t>
            </a:r>
            <a:r>
              <a:rPr lang="zh-TW" altLang="en-US" dirty="0"/>
              <a:t> </a:t>
            </a:r>
            <a:r>
              <a:rPr lang="en-US" altLang="zh-TW" dirty="0"/>
              <a:t>models</a:t>
            </a:r>
            <a:endParaRPr lang="en-US" dirty="0"/>
          </a:p>
        </p:txBody>
      </p:sp>
      <p:sp>
        <p:nvSpPr>
          <p:cNvPr id="3" name="Content Placeholder 2">
            <a:extLst>
              <a:ext uri="{FF2B5EF4-FFF2-40B4-BE49-F238E27FC236}">
                <a16:creationId xmlns:a16="http://schemas.microsoft.com/office/drawing/2014/main" id="{CB9C41BD-A757-07AF-8CC5-8F19F1506744}"/>
              </a:ext>
            </a:extLst>
          </p:cNvPr>
          <p:cNvSpPr>
            <a:spLocks noGrp="1"/>
          </p:cNvSpPr>
          <p:nvPr>
            <p:ph idx="1"/>
          </p:nvPr>
        </p:nvSpPr>
        <p:spPr>
          <a:xfrm>
            <a:off x="158750" y="4518855"/>
            <a:ext cx="11874500" cy="1501987"/>
          </a:xfrm>
        </p:spPr>
        <p:txBody>
          <a:bodyPr>
            <a:normAutofit fontScale="92500"/>
          </a:bodyPr>
          <a:lstStyle/>
          <a:p>
            <a:r>
              <a:rPr lang="en-US" altLang="zh-TW" dirty="0"/>
              <a:t>Demonstrate how actual throughput is impacted with the predicted pair being executed</a:t>
            </a:r>
          </a:p>
          <a:p>
            <a:r>
              <a:rPr lang="en-US" altLang="zh-TW" dirty="0"/>
              <a:t>Compared throughput sum with Oracle. Averaged with all 21 workloads as target.</a:t>
            </a:r>
          </a:p>
          <a:p>
            <a:r>
              <a:rPr lang="en-US" altLang="zh-TW" dirty="0"/>
              <a:t>LR</a:t>
            </a:r>
            <a:r>
              <a:rPr lang="zh-TW" altLang="en-US" dirty="0"/>
              <a:t> </a:t>
            </a:r>
            <a:r>
              <a:rPr lang="en-US" altLang="zh-TW" dirty="0"/>
              <a:t>achieves</a:t>
            </a:r>
            <a:r>
              <a:rPr lang="zh-TW" altLang="en-US" dirty="0"/>
              <a:t> </a:t>
            </a:r>
            <a:r>
              <a:rPr lang="en-US" altLang="zh-TW" dirty="0"/>
              <a:t>similar</a:t>
            </a:r>
            <a:r>
              <a:rPr lang="zh-TW" altLang="en-US" dirty="0"/>
              <a:t> </a:t>
            </a:r>
            <a:r>
              <a:rPr lang="en-US" altLang="zh-TW" dirty="0"/>
              <a:t>throughput</a:t>
            </a:r>
            <a:r>
              <a:rPr lang="zh-TW" altLang="en-US" dirty="0"/>
              <a:t> </a:t>
            </a:r>
            <a:r>
              <a:rPr lang="en-US" altLang="zh-TW" dirty="0"/>
              <a:t>sum</a:t>
            </a:r>
            <a:r>
              <a:rPr lang="zh-TW" altLang="en-US" dirty="0"/>
              <a:t> </a:t>
            </a:r>
            <a:r>
              <a:rPr lang="en-US" altLang="zh-TW" dirty="0"/>
              <a:t>compared</a:t>
            </a:r>
            <a:r>
              <a:rPr lang="zh-TW" altLang="en-US" dirty="0"/>
              <a:t> </a:t>
            </a:r>
            <a:r>
              <a:rPr lang="en-US" altLang="zh-TW" dirty="0"/>
              <a:t>with</a:t>
            </a:r>
            <a:r>
              <a:rPr lang="zh-TW" altLang="en-US" dirty="0"/>
              <a:t> </a:t>
            </a:r>
            <a:r>
              <a:rPr lang="en-US" altLang="zh-TW" dirty="0"/>
              <a:t>other</a:t>
            </a:r>
            <a:r>
              <a:rPr lang="zh-TW" altLang="en-US" dirty="0"/>
              <a:t> </a:t>
            </a:r>
            <a:r>
              <a:rPr lang="en-US" altLang="zh-TW" dirty="0"/>
              <a:t>ML</a:t>
            </a:r>
            <a:r>
              <a:rPr lang="zh-TW" altLang="en-US" dirty="0"/>
              <a:t> </a:t>
            </a:r>
            <a:r>
              <a:rPr lang="en-US" altLang="zh-TW" dirty="0"/>
              <a:t>technique</a:t>
            </a:r>
          </a:p>
          <a:p>
            <a:endParaRPr lang="en-US" altLang="zh-TW" dirty="0"/>
          </a:p>
          <a:p>
            <a:endParaRPr lang="en-US" altLang="zh-TW" dirty="0"/>
          </a:p>
          <a:p>
            <a:endParaRPr lang="en-US" dirty="0"/>
          </a:p>
          <a:p>
            <a:endParaRPr lang="en-US" dirty="0"/>
          </a:p>
        </p:txBody>
      </p:sp>
      <p:pic>
        <p:nvPicPr>
          <p:cNvPr id="7" name="Picture 6">
            <a:extLst>
              <a:ext uri="{FF2B5EF4-FFF2-40B4-BE49-F238E27FC236}">
                <a16:creationId xmlns:a16="http://schemas.microsoft.com/office/drawing/2014/main" id="{8388B1E1-E668-DDF7-BE70-FE924D7021B4}"/>
              </a:ext>
            </a:extLst>
          </p:cNvPr>
          <p:cNvPicPr>
            <a:picLocks noChangeAspect="1"/>
          </p:cNvPicPr>
          <p:nvPr/>
        </p:nvPicPr>
        <p:blipFill>
          <a:blip r:embed="rId3"/>
          <a:stretch>
            <a:fillRect/>
          </a:stretch>
        </p:blipFill>
        <p:spPr>
          <a:xfrm>
            <a:off x="6028136" y="1079477"/>
            <a:ext cx="5443036" cy="3291293"/>
          </a:xfrm>
          <a:prstGeom prst="rect">
            <a:avLst/>
          </a:prstGeom>
        </p:spPr>
      </p:pic>
      <p:pic>
        <p:nvPicPr>
          <p:cNvPr id="1026" name="Picture 2" descr="equation.pdf">
            <a:extLst>
              <a:ext uri="{FF2B5EF4-FFF2-40B4-BE49-F238E27FC236}">
                <a16:creationId xmlns:a16="http://schemas.microsoft.com/office/drawing/2014/main" id="{6F90C93E-EA9E-6710-998E-F675941FF1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228" y="3104972"/>
            <a:ext cx="2387600" cy="182834"/>
          </a:xfrm>
          <a:prstGeom prst="rect">
            <a:avLst/>
          </a:prstGeom>
          <a:noFill/>
          <a:extLst>
            <a:ext uri="{909E8E84-426E-40DD-AFC4-6F175D3DCCD1}">
              <a14:hiddenFill xmlns:a14="http://schemas.microsoft.com/office/drawing/2010/main">
                <a:solidFill>
                  <a:srgbClr val="FFFFFF"/>
                </a:solidFill>
              </a14:hiddenFill>
            </a:ext>
          </a:extLst>
        </p:spPr>
      </p:pic>
      <p:sp>
        <p:nvSpPr>
          <p:cNvPr id="10" name="The position data is not sufficient for accurate beam prediction">
            <a:extLst>
              <a:ext uri="{FF2B5EF4-FFF2-40B4-BE49-F238E27FC236}">
                <a16:creationId xmlns:a16="http://schemas.microsoft.com/office/drawing/2014/main" id="{BDB45113-051A-1CC9-3369-0953FF8B0DBE}"/>
              </a:ext>
            </a:extLst>
          </p:cNvPr>
          <p:cNvSpPr/>
          <p:nvPr/>
        </p:nvSpPr>
        <p:spPr>
          <a:xfrm>
            <a:off x="2485875" y="5908183"/>
            <a:ext cx="6124725" cy="56082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Century Schoolbook" panose="02040604050505020304" pitchFamily="18" charset="0"/>
              </a:rPr>
              <a:t>We</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use</a:t>
            </a:r>
            <a:r>
              <a:rPr lang="zh-TW" altLang="en-US" sz="2000" dirty="0">
                <a:latin typeface="Century Schoolbook" panose="02040604050505020304" pitchFamily="18" charset="0"/>
              </a:rPr>
              <a:t> </a:t>
            </a:r>
            <a:r>
              <a:rPr lang="en-US" altLang="zh-TW" sz="2000" dirty="0">
                <a:solidFill>
                  <a:schemeClr val="accent2">
                    <a:lumMod val="60000"/>
                    <a:lumOff val="40000"/>
                  </a:schemeClr>
                </a:solidFill>
                <a:latin typeface="Century Schoolbook" panose="02040604050505020304" pitchFamily="18" charset="0"/>
              </a:rPr>
              <a:t>LR</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for its accuracy</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and fast training</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time</a:t>
            </a:r>
            <a:endParaRPr sz="2000" dirty="0">
              <a:latin typeface="Century Schoolbook" panose="02040604050505020304" pitchFamily="18" charset="0"/>
            </a:endParaRPr>
          </a:p>
        </p:txBody>
      </p:sp>
      <p:sp>
        <p:nvSpPr>
          <p:cNvPr id="11" name="Slide Number Placeholder 10">
            <a:extLst>
              <a:ext uri="{FF2B5EF4-FFF2-40B4-BE49-F238E27FC236}">
                <a16:creationId xmlns:a16="http://schemas.microsoft.com/office/drawing/2014/main" id="{B26BCF54-4B37-8846-C45E-C5BC18B19915}"/>
              </a:ext>
            </a:extLst>
          </p:cNvPr>
          <p:cNvSpPr>
            <a:spLocks noGrp="1"/>
          </p:cNvSpPr>
          <p:nvPr>
            <p:ph type="sldNum" sz="quarter" idx="12"/>
          </p:nvPr>
        </p:nvSpPr>
        <p:spPr/>
        <p:txBody>
          <a:bodyPr/>
          <a:lstStyle/>
          <a:p>
            <a:fld id="{A983B212-4F1F-614E-8463-C5C3E31DC8CE}" type="slidenum">
              <a:rPr lang="en-US" smtClean="0"/>
              <a:t>14</a:t>
            </a:fld>
            <a:endParaRPr lang="en-US" dirty="0"/>
          </a:p>
        </p:txBody>
      </p:sp>
      <p:pic>
        <p:nvPicPr>
          <p:cNvPr id="14" name="Picture 13">
            <a:extLst>
              <a:ext uri="{FF2B5EF4-FFF2-40B4-BE49-F238E27FC236}">
                <a16:creationId xmlns:a16="http://schemas.microsoft.com/office/drawing/2014/main" id="{8CC187DC-DD11-4B61-B402-6379CA7DCB2C}"/>
              </a:ext>
            </a:extLst>
          </p:cNvPr>
          <p:cNvPicPr>
            <a:picLocks noChangeAspect="1"/>
          </p:cNvPicPr>
          <p:nvPr/>
        </p:nvPicPr>
        <p:blipFill>
          <a:blip r:embed="rId5"/>
          <a:stretch>
            <a:fillRect/>
          </a:stretch>
        </p:blipFill>
        <p:spPr>
          <a:xfrm>
            <a:off x="272276" y="3603801"/>
            <a:ext cx="5467741" cy="393030"/>
          </a:xfrm>
          <a:prstGeom prst="rect">
            <a:avLst/>
          </a:prstGeom>
        </p:spPr>
      </p:pic>
      <p:grpSp>
        <p:nvGrpSpPr>
          <p:cNvPr id="25" name="Group 24">
            <a:extLst>
              <a:ext uri="{FF2B5EF4-FFF2-40B4-BE49-F238E27FC236}">
                <a16:creationId xmlns:a16="http://schemas.microsoft.com/office/drawing/2014/main" id="{17FF2CD9-7096-7BD8-E930-C80FE97B2CAF}"/>
              </a:ext>
            </a:extLst>
          </p:cNvPr>
          <p:cNvGrpSpPr/>
          <p:nvPr/>
        </p:nvGrpSpPr>
        <p:grpSpPr>
          <a:xfrm>
            <a:off x="599582" y="1345082"/>
            <a:ext cx="4106219" cy="749822"/>
            <a:chOff x="7318632" y="1437094"/>
            <a:chExt cx="4106219" cy="749822"/>
          </a:xfrm>
        </p:grpSpPr>
        <p:pic>
          <p:nvPicPr>
            <p:cNvPr id="16" name="Picture 15">
              <a:extLst>
                <a:ext uri="{FF2B5EF4-FFF2-40B4-BE49-F238E27FC236}">
                  <a16:creationId xmlns:a16="http://schemas.microsoft.com/office/drawing/2014/main" id="{1BBD8597-B1EF-0368-C09C-D056FADBEFAD}"/>
                </a:ext>
              </a:extLst>
            </p:cNvPr>
            <p:cNvPicPr>
              <a:picLocks noChangeAspect="1"/>
            </p:cNvPicPr>
            <p:nvPr/>
          </p:nvPicPr>
          <p:blipFill>
            <a:blip r:embed="rId6"/>
            <a:stretch>
              <a:fillRect/>
            </a:stretch>
          </p:blipFill>
          <p:spPr>
            <a:xfrm>
              <a:off x="8538175" y="1551484"/>
              <a:ext cx="1333500" cy="431800"/>
            </a:xfrm>
            <a:prstGeom prst="rect">
              <a:avLst/>
            </a:prstGeom>
          </p:spPr>
        </p:pic>
        <p:pic>
          <p:nvPicPr>
            <p:cNvPr id="17" name="Picture 16">
              <a:extLst>
                <a:ext uri="{FF2B5EF4-FFF2-40B4-BE49-F238E27FC236}">
                  <a16:creationId xmlns:a16="http://schemas.microsoft.com/office/drawing/2014/main" id="{52F7E377-C7A8-950C-CC54-A23C8B112C7D}"/>
                </a:ext>
              </a:extLst>
            </p:cNvPr>
            <p:cNvPicPr>
              <a:picLocks noChangeAspect="1"/>
            </p:cNvPicPr>
            <p:nvPr/>
          </p:nvPicPr>
          <p:blipFill>
            <a:blip r:embed="rId7"/>
            <a:stretch>
              <a:fillRect/>
            </a:stretch>
          </p:blipFill>
          <p:spPr>
            <a:xfrm>
              <a:off x="7318632" y="1463016"/>
              <a:ext cx="1003300" cy="723900"/>
            </a:xfrm>
            <a:prstGeom prst="rect">
              <a:avLst/>
            </a:prstGeom>
          </p:spPr>
        </p:pic>
        <p:pic>
          <p:nvPicPr>
            <p:cNvPr id="18" name="Picture 17">
              <a:extLst>
                <a:ext uri="{FF2B5EF4-FFF2-40B4-BE49-F238E27FC236}">
                  <a16:creationId xmlns:a16="http://schemas.microsoft.com/office/drawing/2014/main" id="{2A6E0D42-3207-4DA9-EC92-D87769D2CC46}"/>
                </a:ext>
              </a:extLst>
            </p:cNvPr>
            <p:cNvPicPr>
              <a:picLocks noChangeAspect="1"/>
            </p:cNvPicPr>
            <p:nvPr/>
          </p:nvPicPr>
          <p:blipFill>
            <a:blip r:embed="rId8"/>
            <a:stretch>
              <a:fillRect/>
            </a:stretch>
          </p:blipFill>
          <p:spPr>
            <a:xfrm>
              <a:off x="9824651" y="1437094"/>
              <a:ext cx="1600200" cy="660400"/>
            </a:xfrm>
            <a:prstGeom prst="rect">
              <a:avLst/>
            </a:prstGeom>
          </p:spPr>
        </p:pic>
        <p:sp>
          <p:nvSpPr>
            <p:cNvPr id="19" name="Freeform 18">
              <a:extLst>
                <a:ext uri="{FF2B5EF4-FFF2-40B4-BE49-F238E27FC236}">
                  <a16:creationId xmlns:a16="http://schemas.microsoft.com/office/drawing/2014/main" id="{E7095D56-2E23-8501-A218-730FA1357694}"/>
                </a:ext>
              </a:extLst>
            </p:cNvPr>
            <p:cNvSpPr/>
            <p:nvPr/>
          </p:nvSpPr>
          <p:spPr>
            <a:xfrm>
              <a:off x="8142386" y="1591043"/>
              <a:ext cx="395445" cy="154459"/>
            </a:xfrm>
            <a:custGeom>
              <a:avLst/>
              <a:gdLst>
                <a:gd name="connsiteX0" fmla="*/ 0 w 234778"/>
                <a:gd name="connsiteY0" fmla="*/ 0 h 160637"/>
                <a:gd name="connsiteX1" fmla="*/ 234778 w 234778"/>
                <a:gd name="connsiteY1" fmla="*/ 0 h 160637"/>
                <a:gd name="connsiteX2" fmla="*/ 234778 w 234778"/>
                <a:gd name="connsiteY2" fmla="*/ 160637 h 160637"/>
              </a:gdLst>
              <a:ahLst/>
              <a:cxnLst>
                <a:cxn ang="0">
                  <a:pos x="connsiteX0" y="connsiteY0"/>
                </a:cxn>
                <a:cxn ang="0">
                  <a:pos x="connsiteX1" y="connsiteY1"/>
                </a:cxn>
                <a:cxn ang="0">
                  <a:pos x="connsiteX2" y="connsiteY2"/>
                </a:cxn>
              </a:cxnLst>
              <a:rect l="l" t="t" r="r" b="b"/>
              <a:pathLst>
                <a:path w="234778" h="160637">
                  <a:moveTo>
                    <a:pt x="0" y="0"/>
                  </a:moveTo>
                  <a:lnTo>
                    <a:pt x="234778" y="0"/>
                  </a:lnTo>
                  <a:lnTo>
                    <a:pt x="234778" y="160637"/>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Elbow Connector 20">
              <a:extLst>
                <a:ext uri="{FF2B5EF4-FFF2-40B4-BE49-F238E27FC236}">
                  <a16:creationId xmlns:a16="http://schemas.microsoft.com/office/drawing/2014/main" id="{6C050FCE-5506-30FD-9B07-8D82667CF56E}"/>
                </a:ext>
              </a:extLst>
            </p:cNvPr>
            <p:cNvCxnSpPr>
              <a:cxnSpLocks/>
            </p:cNvCxnSpPr>
            <p:nvPr/>
          </p:nvCxnSpPr>
          <p:spPr>
            <a:xfrm flipV="1">
              <a:off x="8321932" y="1745502"/>
              <a:ext cx="346333" cy="237782"/>
            </a:xfrm>
            <a:prstGeom prst="bentConnector3">
              <a:avLst>
                <a:gd name="adj1" fmla="val 62488"/>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12DC70C3-4BC8-78F1-24D4-0151F0F7595A}"/>
              </a:ext>
            </a:extLst>
          </p:cNvPr>
          <p:cNvPicPr>
            <a:picLocks noChangeAspect="1"/>
          </p:cNvPicPr>
          <p:nvPr/>
        </p:nvPicPr>
        <p:blipFill rotWithShape="1">
          <a:blip r:embed="rId9"/>
          <a:srcRect t="7564"/>
          <a:stretch/>
        </p:blipFill>
        <p:spPr>
          <a:xfrm>
            <a:off x="819220" y="2423455"/>
            <a:ext cx="3886581" cy="603339"/>
          </a:xfrm>
          <a:prstGeom prst="rect">
            <a:avLst/>
          </a:prstGeom>
        </p:spPr>
      </p:pic>
      <p:pic>
        <p:nvPicPr>
          <p:cNvPr id="30" name="Picture 29">
            <a:extLst>
              <a:ext uri="{FF2B5EF4-FFF2-40B4-BE49-F238E27FC236}">
                <a16:creationId xmlns:a16="http://schemas.microsoft.com/office/drawing/2014/main" id="{71819078-7A53-7639-7CB2-EF5FA9717CFF}"/>
              </a:ext>
            </a:extLst>
          </p:cNvPr>
          <p:cNvPicPr>
            <a:picLocks noChangeAspect="1"/>
          </p:cNvPicPr>
          <p:nvPr/>
        </p:nvPicPr>
        <p:blipFill>
          <a:blip r:embed="rId10"/>
          <a:stretch>
            <a:fillRect/>
          </a:stretch>
        </p:blipFill>
        <p:spPr>
          <a:xfrm>
            <a:off x="4705801" y="1384985"/>
            <a:ext cx="533400" cy="444500"/>
          </a:xfrm>
          <a:prstGeom prst="rect">
            <a:avLst/>
          </a:prstGeom>
        </p:spPr>
      </p:pic>
      <p:pic>
        <p:nvPicPr>
          <p:cNvPr id="61" name="Picture 60">
            <a:extLst>
              <a:ext uri="{FF2B5EF4-FFF2-40B4-BE49-F238E27FC236}">
                <a16:creationId xmlns:a16="http://schemas.microsoft.com/office/drawing/2014/main" id="{B2638540-9C37-D015-BDC8-5E9239D86737}"/>
              </a:ext>
            </a:extLst>
          </p:cNvPr>
          <p:cNvPicPr>
            <a:picLocks noChangeAspect="1"/>
          </p:cNvPicPr>
          <p:nvPr/>
        </p:nvPicPr>
        <p:blipFill>
          <a:blip r:embed="rId11"/>
          <a:stretch>
            <a:fillRect/>
          </a:stretch>
        </p:blipFill>
        <p:spPr>
          <a:xfrm>
            <a:off x="123511" y="3931728"/>
            <a:ext cx="1391418" cy="303258"/>
          </a:xfrm>
          <a:prstGeom prst="rect">
            <a:avLst/>
          </a:prstGeom>
        </p:spPr>
      </p:pic>
    </p:spTree>
    <p:extLst>
      <p:ext uri="{BB962C8B-B14F-4D97-AF65-F5344CB8AC3E}">
        <p14:creationId xmlns:p14="http://schemas.microsoft.com/office/powerpoint/2010/main" val="115100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graph of different colored bars&#10;&#10;Description automatically generated">
            <a:extLst>
              <a:ext uri="{FF2B5EF4-FFF2-40B4-BE49-F238E27FC236}">
                <a16:creationId xmlns:a16="http://schemas.microsoft.com/office/drawing/2014/main" id="{CD7ED184-7043-D3B3-0CF3-3B34DA387E53}"/>
              </a:ext>
            </a:extLst>
          </p:cNvPr>
          <p:cNvPicPr>
            <a:picLocks noChangeAspect="1"/>
          </p:cNvPicPr>
          <p:nvPr/>
        </p:nvPicPr>
        <p:blipFill>
          <a:blip r:embed="rId3"/>
          <a:stretch>
            <a:fillRect/>
          </a:stretch>
        </p:blipFill>
        <p:spPr>
          <a:xfrm>
            <a:off x="1765667" y="1211263"/>
            <a:ext cx="7772400" cy="3108960"/>
          </a:xfrm>
          <a:prstGeom prst="rect">
            <a:avLst/>
          </a:prstGeom>
        </p:spPr>
      </p:pic>
      <p:sp>
        <p:nvSpPr>
          <p:cNvPr id="8" name="Title 1">
            <a:extLst>
              <a:ext uri="{FF2B5EF4-FFF2-40B4-BE49-F238E27FC236}">
                <a16:creationId xmlns:a16="http://schemas.microsoft.com/office/drawing/2014/main" id="{E246BF17-B57E-806F-7BEF-9808DD3FF8B6}"/>
              </a:ext>
            </a:extLst>
          </p:cNvPr>
          <p:cNvSpPr>
            <a:spLocks noGrp="1"/>
          </p:cNvSpPr>
          <p:nvPr>
            <p:ph type="title"/>
          </p:nvPr>
        </p:nvSpPr>
        <p:spPr>
          <a:xfrm>
            <a:off x="0" y="0"/>
            <a:ext cx="12192000" cy="1325563"/>
          </a:xfrm>
        </p:spPr>
        <p:txBody>
          <a:bodyPr/>
          <a:lstStyle/>
          <a:p>
            <a:r>
              <a:rPr lang="en-US" altLang="zh-TW" dirty="0"/>
              <a:t>Evaluation</a:t>
            </a:r>
            <a:r>
              <a:rPr lang="zh-TW" altLang="en-US" dirty="0"/>
              <a:t> </a:t>
            </a:r>
            <a:r>
              <a:rPr lang="en-US" altLang="zh-TW" dirty="0"/>
              <a:t>-</a:t>
            </a:r>
            <a:r>
              <a:rPr lang="zh-TW" altLang="en-US" dirty="0"/>
              <a:t>  </a:t>
            </a:r>
            <a:r>
              <a:rPr lang="en-US" altLang="zh-TW" dirty="0"/>
              <a:t>Workload</a:t>
            </a:r>
            <a:r>
              <a:rPr lang="zh-TW" altLang="en-US" dirty="0"/>
              <a:t> </a:t>
            </a:r>
            <a:r>
              <a:rPr lang="en-US" altLang="zh-TW" dirty="0"/>
              <a:t>colocation</a:t>
            </a:r>
            <a:r>
              <a:rPr lang="zh-TW" altLang="en-US" dirty="0"/>
              <a:t> </a:t>
            </a:r>
            <a:r>
              <a:rPr lang="en-US" altLang="zh-TW" dirty="0"/>
              <a:t>vs</a:t>
            </a:r>
            <a:r>
              <a:rPr lang="zh-TW" altLang="en-US" dirty="0"/>
              <a:t> </a:t>
            </a:r>
            <a:r>
              <a:rPr lang="en-US" altLang="zh-TW" dirty="0"/>
              <a:t>baseline</a:t>
            </a:r>
            <a:r>
              <a:rPr lang="zh-TW" altLang="en-US" dirty="0"/>
              <a:t> </a:t>
            </a:r>
            <a:r>
              <a:rPr lang="en-US" altLang="zh-TW" dirty="0"/>
              <a:t>policies</a:t>
            </a:r>
            <a:endParaRPr lang="en-US" dirty="0"/>
          </a:p>
        </p:txBody>
      </p:sp>
      <p:sp>
        <p:nvSpPr>
          <p:cNvPr id="10" name="Content Placeholder 2">
            <a:extLst>
              <a:ext uri="{FF2B5EF4-FFF2-40B4-BE49-F238E27FC236}">
                <a16:creationId xmlns:a16="http://schemas.microsoft.com/office/drawing/2014/main" id="{35C5CB63-6A88-A82B-B99C-7DEAF0D32857}"/>
              </a:ext>
            </a:extLst>
          </p:cNvPr>
          <p:cNvSpPr txBox="1">
            <a:spLocks/>
          </p:cNvSpPr>
          <p:nvPr/>
        </p:nvSpPr>
        <p:spPr>
          <a:xfrm>
            <a:off x="519994" y="4450634"/>
            <a:ext cx="11188701" cy="17753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Random performs poorly</a:t>
            </a:r>
          </a:p>
          <a:p>
            <a:r>
              <a:rPr lang="en-US" altLang="zh-TW" dirty="0"/>
              <a:t>Rule-based</a:t>
            </a:r>
            <a:r>
              <a:rPr lang="zh-TW" altLang="en-US" dirty="0"/>
              <a:t> </a:t>
            </a:r>
            <a:r>
              <a:rPr lang="en-US" altLang="zh-TW" dirty="0"/>
              <a:t>approaches</a:t>
            </a:r>
            <a:r>
              <a:rPr lang="zh-TW" altLang="en-US" dirty="0"/>
              <a:t> </a:t>
            </a:r>
            <a:r>
              <a:rPr lang="en-US" altLang="zh-TW" dirty="0"/>
              <a:t>do</a:t>
            </a:r>
            <a:r>
              <a:rPr lang="zh-TW" altLang="en-US" dirty="0"/>
              <a:t> </a:t>
            </a:r>
            <a:r>
              <a:rPr lang="en-US" altLang="zh-TW" dirty="0"/>
              <a:t>not</a:t>
            </a:r>
            <a:r>
              <a:rPr lang="zh-TW" altLang="en-US" dirty="0"/>
              <a:t> </a:t>
            </a:r>
            <a:r>
              <a:rPr lang="en-US" altLang="zh-TW" dirty="0"/>
              <a:t>encapsulate</a:t>
            </a:r>
            <a:r>
              <a:rPr lang="zh-TW" altLang="en-US" dirty="0"/>
              <a:t> </a:t>
            </a:r>
            <a:r>
              <a:rPr lang="en-US" altLang="zh-TW" dirty="0"/>
              <a:t>kernel</a:t>
            </a:r>
            <a:r>
              <a:rPr lang="zh-TW" altLang="en-US" dirty="0"/>
              <a:t> </a:t>
            </a:r>
            <a:r>
              <a:rPr lang="en-US" altLang="zh-TW" dirty="0"/>
              <a:t>information</a:t>
            </a:r>
          </a:p>
          <a:p>
            <a:r>
              <a:rPr lang="en-US" altLang="zh-TW" dirty="0"/>
              <a:t>Xu</a:t>
            </a:r>
            <a:r>
              <a:rPr lang="zh-TW" altLang="en-US" dirty="0"/>
              <a:t> </a:t>
            </a:r>
            <a:r>
              <a:rPr lang="en-US" altLang="zh-TW" dirty="0"/>
              <a:t>et</a:t>
            </a:r>
            <a:r>
              <a:rPr lang="zh-TW" altLang="en-US" dirty="0"/>
              <a:t> </a:t>
            </a:r>
            <a:r>
              <a:rPr lang="en-US" altLang="zh-TW" dirty="0"/>
              <a:t>al.</a:t>
            </a:r>
            <a:r>
              <a:rPr lang="zh-TW" altLang="en-US" dirty="0"/>
              <a:t> </a:t>
            </a:r>
            <a:r>
              <a:rPr lang="en-US" altLang="zh-TW" dirty="0"/>
              <a:t>targets</a:t>
            </a:r>
            <a:r>
              <a:rPr lang="zh-TW" altLang="en-US" dirty="0"/>
              <a:t> </a:t>
            </a:r>
            <a:r>
              <a:rPr lang="en-US" altLang="zh-TW" dirty="0"/>
              <a:t>temporal</a:t>
            </a:r>
            <a:r>
              <a:rPr lang="zh-TW" altLang="en-US" dirty="0"/>
              <a:t> </a:t>
            </a:r>
            <a:r>
              <a:rPr lang="en-US" altLang="zh-TW" dirty="0"/>
              <a:t>sharing</a:t>
            </a:r>
          </a:p>
          <a:p>
            <a:endParaRPr lang="en-US" altLang="zh-TW" dirty="0"/>
          </a:p>
          <a:p>
            <a:endParaRPr lang="en-US" dirty="0"/>
          </a:p>
          <a:p>
            <a:endParaRPr lang="en-US" dirty="0"/>
          </a:p>
        </p:txBody>
      </p:sp>
      <p:sp>
        <p:nvSpPr>
          <p:cNvPr id="11" name="TextBox 10">
            <a:extLst>
              <a:ext uri="{FF2B5EF4-FFF2-40B4-BE49-F238E27FC236}">
                <a16:creationId xmlns:a16="http://schemas.microsoft.com/office/drawing/2014/main" id="{E8D6D60F-6E67-86B8-0D8C-46CA5287BA18}"/>
              </a:ext>
            </a:extLst>
          </p:cNvPr>
          <p:cNvSpPr txBox="1"/>
          <p:nvPr/>
        </p:nvSpPr>
        <p:spPr>
          <a:xfrm>
            <a:off x="3297908" y="1234025"/>
            <a:ext cx="825867" cy="369332"/>
          </a:xfrm>
          <a:prstGeom prst="rect">
            <a:avLst/>
          </a:prstGeom>
          <a:noFill/>
        </p:spPr>
        <p:txBody>
          <a:bodyPr wrap="none" rtlCol="0">
            <a:spAutoFit/>
          </a:bodyPr>
          <a:lstStyle/>
          <a:p>
            <a:r>
              <a:rPr lang="en-US" altLang="zh-TW" dirty="0"/>
              <a:t>90.6%</a:t>
            </a:r>
            <a:endParaRPr lang="en-US" dirty="0"/>
          </a:p>
        </p:txBody>
      </p:sp>
      <p:sp>
        <p:nvSpPr>
          <p:cNvPr id="12" name="TextBox 11">
            <a:extLst>
              <a:ext uri="{FF2B5EF4-FFF2-40B4-BE49-F238E27FC236}">
                <a16:creationId xmlns:a16="http://schemas.microsoft.com/office/drawing/2014/main" id="{7B32D947-A1A9-51F0-9657-ADD454990931}"/>
              </a:ext>
            </a:extLst>
          </p:cNvPr>
          <p:cNvSpPr txBox="1"/>
          <p:nvPr/>
        </p:nvSpPr>
        <p:spPr>
          <a:xfrm>
            <a:off x="4177566" y="1375292"/>
            <a:ext cx="825867" cy="369332"/>
          </a:xfrm>
          <a:prstGeom prst="rect">
            <a:avLst/>
          </a:prstGeom>
          <a:noFill/>
        </p:spPr>
        <p:txBody>
          <a:bodyPr wrap="none" rtlCol="0">
            <a:spAutoFit/>
          </a:bodyPr>
          <a:lstStyle/>
          <a:p>
            <a:r>
              <a:rPr lang="en-US" altLang="zh-TW" dirty="0"/>
              <a:t>81.3%</a:t>
            </a:r>
            <a:endParaRPr lang="en-US" dirty="0"/>
          </a:p>
        </p:txBody>
      </p:sp>
      <p:sp>
        <p:nvSpPr>
          <p:cNvPr id="22" name="TextBox 21">
            <a:extLst>
              <a:ext uri="{FF2B5EF4-FFF2-40B4-BE49-F238E27FC236}">
                <a16:creationId xmlns:a16="http://schemas.microsoft.com/office/drawing/2014/main" id="{85B5E83A-7BCC-CAC1-9F01-68D715CB7682}"/>
              </a:ext>
            </a:extLst>
          </p:cNvPr>
          <p:cNvSpPr txBox="1"/>
          <p:nvPr/>
        </p:nvSpPr>
        <p:spPr>
          <a:xfrm>
            <a:off x="5029200" y="1375292"/>
            <a:ext cx="825867" cy="369332"/>
          </a:xfrm>
          <a:prstGeom prst="rect">
            <a:avLst/>
          </a:prstGeom>
          <a:noFill/>
        </p:spPr>
        <p:txBody>
          <a:bodyPr wrap="none" rtlCol="0">
            <a:spAutoFit/>
          </a:bodyPr>
          <a:lstStyle/>
          <a:p>
            <a:r>
              <a:rPr lang="en-US" altLang="zh-TW" dirty="0"/>
              <a:t>83.7%</a:t>
            </a:r>
            <a:endParaRPr lang="en-US" dirty="0"/>
          </a:p>
        </p:txBody>
      </p:sp>
      <p:sp>
        <p:nvSpPr>
          <p:cNvPr id="23" name="TextBox 22">
            <a:extLst>
              <a:ext uri="{FF2B5EF4-FFF2-40B4-BE49-F238E27FC236}">
                <a16:creationId xmlns:a16="http://schemas.microsoft.com/office/drawing/2014/main" id="{28CF2AED-CC7B-E694-E712-313C2390C039}"/>
              </a:ext>
            </a:extLst>
          </p:cNvPr>
          <p:cNvSpPr txBox="1"/>
          <p:nvPr/>
        </p:nvSpPr>
        <p:spPr>
          <a:xfrm>
            <a:off x="5988416" y="1394858"/>
            <a:ext cx="825867" cy="369332"/>
          </a:xfrm>
          <a:prstGeom prst="rect">
            <a:avLst/>
          </a:prstGeom>
          <a:noFill/>
        </p:spPr>
        <p:txBody>
          <a:bodyPr wrap="none" rtlCol="0">
            <a:spAutoFit/>
          </a:bodyPr>
          <a:lstStyle/>
          <a:p>
            <a:r>
              <a:rPr lang="en-US" altLang="zh-TW" dirty="0"/>
              <a:t>78.5%</a:t>
            </a:r>
            <a:endParaRPr lang="en-US" dirty="0"/>
          </a:p>
        </p:txBody>
      </p:sp>
      <p:sp>
        <p:nvSpPr>
          <p:cNvPr id="24" name="TextBox 23">
            <a:extLst>
              <a:ext uri="{FF2B5EF4-FFF2-40B4-BE49-F238E27FC236}">
                <a16:creationId xmlns:a16="http://schemas.microsoft.com/office/drawing/2014/main" id="{BEEC26DE-7950-5B98-226D-BF60392EF6E5}"/>
              </a:ext>
            </a:extLst>
          </p:cNvPr>
          <p:cNvSpPr txBox="1"/>
          <p:nvPr/>
        </p:nvSpPr>
        <p:spPr>
          <a:xfrm>
            <a:off x="6814283" y="2672874"/>
            <a:ext cx="825867" cy="369332"/>
          </a:xfrm>
          <a:prstGeom prst="rect">
            <a:avLst/>
          </a:prstGeom>
          <a:noFill/>
        </p:spPr>
        <p:txBody>
          <a:bodyPr wrap="none" rtlCol="0">
            <a:spAutoFit/>
          </a:bodyPr>
          <a:lstStyle/>
          <a:p>
            <a:r>
              <a:rPr lang="en-US" altLang="zh-TW" dirty="0"/>
              <a:t>35.4%</a:t>
            </a:r>
            <a:endParaRPr lang="en-US" dirty="0"/>
          </a:p>
        </p:txBody>
      </p:sp>
      <p:sp>
        <p:nvSpPr>
          <p:cNvPr id="25" name="TextBox 24">
            <a:extLst>
              <a:ext uri="{FF2B5EF4-FFF2-40B4-BE49-F238E27FC236}">
                <a16:creationId xmlns:a16="http://schemas.microsoft.com/office/drawing/2014/main" id="{A010BBD5-899B-B272-49B1-2BB8A179D76E}"/>
              </a:ext>
            </a:extLst>
          </p:cNvPr>
          <p:cNvSpPr txBox="1"/>
          <p:nvPr/>
        </p:nvSpPr>
        <p:spPr>
          <a:xfrm>
            <a:off x="7673000" y="1629886"/>
            <a:ext cx="825867" cy="369332"/>
          </a:xfrm>
          <a:prstGeom prst="rect">
            <a:avLst/>
          </a:prstGeom>
          <a:noFill/>
        </p:spPr>
        <p:txBody>
          <a:bodyPr wrap="none" rtlCol="0">
            <a:spAutoFit/>
          </a:bodyPr>
          <a:lstStyle/>
          <a:p>
            <a:r>
              <a:rPr lang="en-US" altLang="zh-TW" dirty="0"/>
              <a:t>71.8%</a:t>
            </a:r>
            <a:endParaRPr lang="en-US" dirty="0"/>
          </a:p>
        </p:txBody>
      </p:sp>
      <p:sp>
        <p:nvSpPr>
          <p:cNvPr id="26" name="TextBox 25">
            <a:extLst>
              <a:ext uri="{FF2B5EF4-FFF2-40B4-BE49-F238E27FC236}">
                <a16:creationId xmlns:a16="http://schemas.microsoft.com/office/drawing/2014/main" id="{989EEDFD-313D-0DE7-AD5E-D5ABA7891538}"/>
              </a:ext>
            </a:extLst>
          </p:cNvPr>
          <p:cNvSpPr txBox="1"/>
          <p:nvPr/>
        </p:nvSpPr>
        <p:spPr>
          <a:xfrm>
            <a:off x="8498867" y="2167494"/>
            <a:ext cx="825867" cy="369332"/>
          </a:xfrm>
          <a:prstGeom prst="rect">
            <a:avLst/>
          </a:prstGeom>
          <a:noFill/>
        </p:spPr>
        <p:txBody>
          <a:bodyPr wrap="none" rtlCol="0">
            <a:spAutoFit/>
          </a:bodyPr>
          <a:lstStyle/>
          <a:p>
            <a:r>
              <a:rPr lang="en-US" altLang="zh-TW" dirty="0"/>
              <a:t>54.3%</a:t>
            </a:r>
            <a:endParaRPr lang="en-US" dirty="0"/>
          </a:p>
        </p:txBody>
      </p:sp>
      <p:sp>
        <p:nvSpPr>
          <p:cNvPr id="27" name="The position data is not sufficient for accurate beam prediction">
            <a:extLst>
              <a:ext uri="{FF2B5EF4-FFF2-40B4-BE49-F238E27FC236}">
                <a16:creationId xmlns:a16="http://schemas.microsoft.com/office/drawing/2014/main" id="{EC6EACF6-21BF-17EA-0ADF-B410957B2711}"/>
              </a:ext>
            </a:extLst>
          </p:cNvPr>
          <p:cNvSpPr/>
          <p:nvPr/>
        </p:nvSpPr>
        <p:spPr>
          <a:xfrm>
            <a:off x="2474300" y="6010731"/>
            <a:ext cx="7571129" cy="56082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altLang="zh-TW" sz="2000" dirty="0">
                <a:latin typeface="Century Schoolbook" panose="02040604050505020304" pitchFamily="18" charset="0"/>
              </a:rPr>
              <a:t>KACE</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achieves</a:t>
            </a:r>
            <a:r>
              <a:rPr lang="zh-TW" altLang="en-US" sz="2000" dirty="0">
                <a:latin typeface="Century Schoolbook" panose="02040604050505020304" pitchFamily="18" charset="0"/>
              </a:rPr>
              <a:t> </a:t>
            </a:r>
            <a:r>
              <a:rPr lang="en-US" altLang="zh-TW" sz="2000" b="1" dirty="0">
                <a:solidFill>
                  <a:schemeClr val="accent2">
                    <a:lumMod val="60000"/>
                    <a:lumOff val="40000"/>
                  </a:schemeClr>
                </a:solidFill>
                <a:latin typeface="+mj-lt"/>
              </a:rPr>
              <a:t>90%</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throughput</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sum</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compared</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with</a:t>
            </a:r>
            <a:r>
              <a:rPr lang="zh-TW" altLang="en-US" sz="2000" dirty="0">
                <a:latin typeface="Century Schoolbook" panose="02040604050505020304" pitchFamily="18" charset="0"/>
              </a:rPr>
              <a:t> </a:t>
            </a:r>
            <a:r>
              <a:rPr lang="en-US" altLang="zh-TW" sz="2000" dirty="0">
                <a:latin typeface="Century Schoolbook" panose="02040604050505020304" pitchFamily="18" charset="0"/>
              </a:rPr>
              <a:t>Oracle</a:t>
            </a:r>
            <a:r>
              <a:rPr lang="zh-TW" altLang="en-US" sz="2000" dirty="0">
                <a:latin typeface="Century Schoolbook" panose="02040604050505020304" pitchFamily="18" charset="0"/>
              </a:rPr>
              <a:t> </a:t>
            </a:r>
            <a:endParaRPr lang="en-US" altLang="zh-TW" sz="2000" dirty="0">
              <a:latin typeface="Century Schoolbook" panose="02040604050505020304" pitchFamily="18" charset="0"/>
            </a:endParaRPr>
          </a:p>
        </p:txBody>
      </p:sp>
      <p:sp>
        <p:nvSpPr>
          <p:cNvPr id="28" name="Slide Number Placeholder 27">
            <a:extLst>
              <a:ext uri="{FF2B5EF4-FFF2-40B4-BE49-F238E27FC236}">
                <a16:creationId xmlns:a16="http://schemas.microsoft.com/office/drawing/2014/main" id="{5CDF13F8-2E59-79F7-D285-DD899A6DE631}"/>
              </a:ext>
            </a:extLst>
          </p:cNvPr>
          <p:cNvSpPr>
            <a:spLocks noGrp="1"/>
          </p:cNvSpPr>
          <p:nvPr>
            <p:ph type="sldNum" sz="quarter" idx="12"/>
          </p:nvPr>
        </p:nvSpPr>
        <p:spPr/>
        <p:txBody>
          <a:bodyPr/>
          <a:lstStyle/>
          <a:p>
            <a:fld id="{A983B212-4F1F-614E-8463-C5C3E31DC8CE}" type="slidenum">
              <a:rPr lang="en-US" smtClean="0"/>
              <a:t>15</a:t>
            </a:fld>
            <a:endParaRPr lang="en-US"/>
          </a:p>
        </p:txBody>
      </p:sp>
    </p:spTree>
    <p:extLst>
      <p:ext uri="{BB962C8B-B14F-4D97-AF65-F5344CB8AC3E}">
        <p14:creationId xmlns:p14="http://schemas.microsoft.com/office/powerpoint/2010/main" val="34147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5157-BFD6-216C-4E09-C8AA0947FC5D}"/>
              </a:ext>
            </a:extLst>
          </p:cNvPr>
          <p:cNvSpPr>
            <a:spLocks noGrp="1"/>
          </p:cNvSpPr>
          <p:nvPr>
            <p:ph type="title"/>
          </p:nvPr>
        </p:nvSpPr>
        <p:spPr/>
        <p:txBody>
          <a:bodyPr/>
          <a:lstStyle/>
          <a:p>
            <a:r>
              <a:rPr lang="en-US" altLang="zh-TW" dirty="0"/>
              <a:t>Evaluation-</a:t>
            </a:r>
            <a:r>
              <a:rPr lang="zh-TW" altLang="en-US" dirty="0"/>
              <a:t> </a:t>
            </a:r>
            <a:r>
              <a:rPr lang="en-US" altLang="zh-TW" dirty="0"/>
              <a:t>unseen</a:t>
            </a:r>
            <a:r>
              <a:rPr lang="zh-TW" altLang="en-US" dirty="0"/>
              <a:t> </a:t>
            </a:r>
            <a:r>
              <a:rPr lang="en-US" altLang="zh-TW" dirty="0"/>
              <a:t>and</a:t>
            </a:r>
            <a:r>
              <a:rPr lang="zh-TW" altLang="en-US" dirty="0"/>
              <a:t> </a:t>
            </a:r>
            <a:r>
              <a:rPr lang="en-US" altLang="zh-TW" dirty="0"/>
              <a:t>autoregressive</a:t>
            </a:r>
            <a:r>
              <a:rPr lang="zh-TW" altLang="en-US" dirty="0"/>
              <a:t> </a:t>
            </a:r>
            <a:r>
              <a:rPr lang="en-US" altLang="zh-TW" dirty="0"/>
              <a:t>workloads</a:t>
            </a:r>
            <a:endParaRPr lang="en-US" dirty="0"/>
          </a:p>
        </p:txBody>
      </p:sp>
      <p:sp>
        <p:nvSpPr>
          <p:cNvPr id="3" name="Content Placeholder 2">
            <a:extLst>
              <a:ext uri="{FF2B5EF4-FFF2-40B4-BE49-F238E27FC236}">
                <a16:creationId xmlns:a16="http://schemas.microsoft.com/office/drawing/2014/main" id="{69521856-49C8-3E9B-6FF8-0C9DA15597E1}"/>
              </a:ext>
            </a:extLst>
          </p:cNvPr>
          <p:cNvSpPr>
            <a:spLocks noGrp="1"/>
          </p:cNvSpPr>
          <p:nvPr>
            <p:ph idx="1"/>
          </p:nvPr>
        </p:nvSpPr>
        <p:spPr>
          <a:xfrm>
            <a:off x="533399" y="1253331"/>
            <a:ext cx="10515600" cy="562499"/>
          </a:xfrm>
        </p:spPr>
        <p:txBody>
          <a:bodyPr/>
          <a:lstStyle/>
          <a:p>
            <a:r>
              <a:rPr lang="en-US" altLang="zh-TW" dirty="0"/>
              <a:t>Unseen</a:t>
            </a:r>
            <a:r>
              <a:rPr lang="zh-TW" altLang="en-US" dirty="0"/>
              <a:t> </a:t>
            </a:r>
            <a:r>
              <a:rPr lang="en-US" altLang="zh-TW" dirty="0"/>
              <a:t>workload</a:t>
            </a:r>
            <a:endParaRPr lang="en-US" dirty="0"/>
          </a:p>
          <a:p>
            <a:pPr lvl="1"/>
            <a:endParaRPr lang="en-US" altLang="zh-TW" dirty="0"/>
          </a:p>
          <a:p>
            <a:pPr lvl="1"/>
            <a:endParaRPr lang="en-US" altLang="zh-TW" dirty="0"/>
          </a:p>
          <a:p>
            <a:pPr lvl="1"/>
            <a:endParaRPr lang="en-US" dirty="0"/>
          </a:p>
          <a:p>
            <a:pPr lvl="1"/>
            <a:endParaRPr lang="en-US" dirty="0"/>
          </a:p>
          <a:p>
            <a:endParaRPr lang="en-US" dirty="0"/>
          </a:p>
        </p:txBody>
      </p:sp>
      <p:sp>
        <p:nvSpPr>
          <p:cNvPr id="4" name="Slide Number Placeholder 3">
            <a:extLst>
              <a:ext uri="{FF2B5EF4-FFF2-40B4-BE49-F238E27FC236}">
                <a16:creationId xmlns:a16="http://schemas.microsoft.com/office/drawing/2014/main" id="{9815B80A-8C76-3AED-E65A-3B418928B2BF}"/>
              </a:ext>
            </a:extLst>
          </p:cNvPr>
          <p:cNvSpPr>
            <a:spLocks noGrp="1"/>
          </p:cNvSpPr>
          <p:nvPr>
            <p:ph type="sldNum" sz="quarter" idx="12"/>
          </p:nvPr>
        </p:nvSpPr>
        <p:spPr/>
        <p:txBody>
          <a:bodyPr/>
          <a:lstStyle/>
          <a:p>
            <a:fld id="{A983B212-4F1F-614E-8463-C5C3E31DC8CE}" type="slidenum">
              <a:rPr lang="en-US" smtClean="0"/>
              <a:t>16</a:t>
            </a:fld>
            <a:endParaRPr lang="en-US"/>
          </a:p>
        </p:txBody>
      </p:sp>
      <p:pic>
        <p:nvPicPr>
          <p:cNvPr id="5" name="Content Placeholder 6">
            <a:extLst>
              <a:ext uri="{FF2B5EF4-FFF2-40B4-BE49-F238E27FC236}">
                <a16:creationId xmlns:a16="http://schemas.microsoft.com/office/drawing/2014/main" id="{086350FB-8973-173D-CEA7-D9D522B83808}"/>
              </a:ext>
            </a:extLst>
          </p:cNvPr>
          <p:cNvPicPr>
            <a:picLocks noChangeAspect="1"/>
          </p:cNvPicPr>
          <p:nvPr/>
        </p:nvPicPr>
        <p:blipFill>
          <a:blip r:embed="rId3"/>
          <a:stretch>
            <a:fillRect/>
          </a:stretch>
        </p:blipFill>
        <p:spPr>
          <a:xfrm>
            <a:off x="8177667" y="2071853"/>
            <a:ext cx="3648389" cy="1795341"/>
          </a:xfrm>
          <a:prstGeom prst="rect">
            <a:avLst/>
          </a:prstGeom>
        </p:spPr>
      </p:pic>
      <p:pic>
        <p:nvPicPr>
          <p:cNvPr id="6" name="Picture 5">
            <a:extLst>
              <a:ext uri="{FF2B5EF4-FFF2-40B4-BE49-F238E27FC236}">
                <a16:creationId xmlns:a16="http://schemas.microsoft.com/office/drawing/2014/main" id="{546BE1A8-A9BE-6044-9308-7CFB5848B615}"/>
              </a:ext>
            </a:extLst>
          </p:cNvPr>
          <p:cNvPicPr>
            <a:picLocks noChangeAspect="1"/>
          </p:cNvPicPr>
          <p:nvPr/>
        </p:nvPicPr>
        <p:blipFill rotWithShape="1">
          <a:blip r:embed="rId4"/>
          <a:srcRect b="2068"/>
          <a:stretch/>
        </p:blipFill>
        <p:spPr>
          <a:xfrm>
            <a:off x="4040180" y="2029254"/>
            <a:ext cx="3800424" cy="1867516"/>
          </a:xfrm>
          <a:prstGeom prst="rect">
            <a:avLst/>
          </a:prstGeom>
        </p:spPr>
      </p:pic>
      <p:pic>
        <p:nvPicPr>
          <p:cNvPr id="10" name="Picture 9">
            <a:extLst>
              <a:ext uri="{FF2B5EF4-FFF2-40B4-BE49-F238E27FC236}">
                <a16:creationId xmlns:a16="http://schemas.microsoft.com/office/drawing/2014/main" id="{35F777D0-D003-A8EA-0D0C-3092AB8254F3}"/>
              </a:ext>
            </a:extLst>
          </p:cNvPr>
          <p:cNvPicPr>
            <a:picLocks noChangeAspect="1"/>
          </p:cNvPicPr>
          <p:nvPr/>
        </p:nvPicPr>
        <p:blipFill>
          <a:blip r:embed="rId5"/>
          <a:stretch>
            <a:fillRect/>
          </a:stretch>
        </p:blipFill>
        <p:spPr>
          <a:xfrm>
            <a:off x="215670" y="2003365"/>
            <a:ext cx="3571632" cy="1919295"/>
          </a:xfrm>
          <a:prstGeom prst="rect">
            <a:avLst/>
          </a:prstGeom>
        </p:spPr>
      </p:pic>
      <p:sp>
        <p:nvSpPr>
          <p:cNvPr id="11" name="The position data is not sufficient for accurate beam prediction">
            <a:extLst>
              <a:ext uri="{FF2B5EF4-FFF2-40B4-BE49-F238E27FC236}">
                <a16:creationId xmlns:a16="http://schemas.microsoft.com/office/drawing/2014/main" id="{30B12B9B-0A7F-6B51-F9FB-FBB3BC6F4A97}"/>
              </a:ext>
            </a:extLst>
          </p:cNvPr>
          <p:cNvSpPr/>
          <p:nvPr/>
        </p:nvSpPr>
        <p:spPr>
          <a:xfrm>
            <a:off x="6826226" y="1449371"/>
            <a:ext cx="5166404" cy="418920"/>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Achieves</a:t>
            </a:r>
            <a:r>
              <a:rPr lang="en-US" sz="2000" b="1" dirty="0">
                <a:solidFill>
                  <a:schemeClr val="accent2">
                    <a:lumMod val="60000"/>
                    <a:lumOff val="40000"/>
                  </a:schemeClr>
                </a:solidFill>
              </a:rPr>
              <a:t> 9</a:t>
            </a:r>
            <a:r>
              <a:rPr lang="en-US" altLang="zh-TW" sz="2000" b="1" dirty="0">
                <a:solidFill>
                  <a:schemeClr val="accent2">
                    <a:lumMod val="60000"/>
                    <a:lumOff val="40000"/>
                  </a:schemeClr>
                </a:solidFill>
              </a:rPr>
              <a:t>2</a:t>
            </a:r>
            <a:r>
              <a:rPr lang="en-US" sz="2000" b="1" dirty="0">
                <a:solidFill>
                  <a:schemeClr val="accent2">
                    <a:lumMod val="60000"/>
                    <a:lumOff val="40000"/>
                  </a:schemeClr>
                </a:solidFill>
              </a:rPr>
              <a:t>%</a:t>
            </a:r>
            <a:r>
              <a:rPr lang="en-US" sz="2000" dirty="0">
                <a:solidFill>
                  <a:schemeClr val="accent1"/>
                </a:solidFill>
              </a:rPr>
              <a:t> </a:t>
            </a:r>
            <a:r>
              <a:rPr lang="en-US" altLang="zh-TW" sz="2000" dirty="0"/>
              <a:t>/</a:t>
            </a:r>
            <a:r>
              <a:rPr lang="en-US" sz="2000" dirty="0"/>
              <a:t> </a:t>
            </a:r>
            <a:r>
              <a:rPr lang="en-US" sz="2000" b="1" dirty="0">
                <a:solidFill>
                  <a:schemeClr val="accent2">
                    <a:lumMod val="60000"/>
                    <a:lumOff val="40000"/>
                  </a:schemeClr>
                </a:solidFill>
              </a:rPr>
              <a:t>9</a:t>
            </a:r>
            <a:r>
              <a:rPr lang="en-US" altLang="zh-TW" sz="2000" b="1" dirty="0">
                <a:solidFill>
                  <a:schemeClr val="accent2">
                    <a:lumMod val="60000"/>
                    <a:lumOff val="40000"/>
                  </a:schemeClr>
                </a:solidFill>
              </a:rPr>
              <a:t>6%</a:t>
            </a:r>
            <a:r>
              <a:rPr lang="en-US" altLang="zh-TW" sz="2000" dirty="0"/>
              <a:t> / </a:t>
            </a:r>
            <a:r>
              <a:rPr lang="en-US" altLang="zh-TW" sz="2000" b="1" dirty="0">
                <a:solidFill>
                  <a:schemeClr val="accent2">
                    <a:lumMod val="60000"/>
                    <a:lumOff val="40000"/>
                  </a:schemeClr>
                </a:solidFill>
              </a:rPr>
              <a:t>91%</a:t>
            </a:r>
            <a:r>
              <a:rPr lang="zh-TW" altLang="en-US" sz="2000" dirty="0">
                <a:latin typeface="+mj-lt"/>
              </a:rPr>
              <a:t> </a:t>
            </a:r>
            <a:r>
              <a:rPr lang="en-US" altLang="zh-TW" sz="2000" dirty="0">
                <a:latin typeface="+mj-lt"/>
              </a:rPr>
              <a:t>of</a:t>
            </a:r>
            <a:r>
              <a:rPr lang="zh-TW" altLang="en-US" sz="2000" dirty="0">
                <a:latin typeface="+mj-lt"/>
              </a:rPr>
              <a:t> </a:t>
            </a:r>
            <a:r>
              <a:rPr lang="en-US" altLang="zh-TW" sz="2000" dirty="0">
                <a:latin typeface="+mj-lt"/>
              </a:rPr>
              <a:t>Oracle</a:t>
            </a:r>
            <a:r>
              <a:rPr lang="zh-TW" altLang="en-US" sz="2000" dirty="0">
                <a:latin typeface="+mj-lt"/>
              </a:rPr>
              <a:t> </a:t>
            </a:r>
            <a:r>
              <a:rPr lang="en-US" altLang="zh-TW" sz="2000" dirty="0">
                <a:latin typeface="+mj-lt"/>
              </a:rPr>
              <a:t>sum</a:t>
            </a:r>
            <a:endParaRPr sz="2000" dirty="0">
              <a:latin typeface="+mj-lt"/>
            </a:endParaRPr>
          </a:p>
        </p:txBody>
      </p:sp>
      <p:pic>
        <p:nvPicPr>
          <p:cNvPr id="12" name="Picture 11">
            <a:extLst>
              <a:ext uri="{FF2B5EF4-FFF2-40B4-BE49-F238E27FC236}">
                <a16:creationId xmlns:a16="http://schemas.microsoft.com/office/drawing/2014/main" id="{106FCDE3-BDE1-7C27-6080-8C29D2F26136}"/>
              </a:ext>
            </a:extLst>
          </p:cNvPr>
          <p:cNvPicPr>
            <a:picLocks noChangeAspect="1"/>
          </p:cNvPicPr>
          <p:nvPr/>
        </p:nvPicPr>
        <p:blipFill>
          <a:blip r:embed="rId6"/>
          <a:stretch>
            <a:fillRect/>
          </a:stretch>
        </p:blipFill>
        <p:spPr>
          <a:xfrm>
            <a:off x="3991403" y="4747098"/>
            <a:ext cx="4037117" cy="1997235"/>
          </a:xfrm>
          <a:prstGeom prst="rect">
            <a:avLst/>
          </a:prstGeom>
        </p:spPr>
      </p:pic>
      <p:sp>
        <p:nvSpPr>
          <p:cNvPr id="13" name="Content Placeholder 2">
            <a:extLst>
              <a:ext uri="{FF2B5EF4-FFF2-40B4-BE49-F238E27FC236}">
                <a16:creationId xmlns:a16="http://schemas.microsoft.com/office/drawing/2014/main" id="{735EF470-279A-5F8F-06C1-50F4D587CC55}"/>
              </a:ext>
            </a:extLst>
          </p:cNvPr>
          <p:cNvSpPr txBox="1">
            <a:spLocks/>
          </p:cNvSpPr>
          <p:nvPr/>
        </p:nvSpPr>
        <p:spPr>
          <a:xfrm>
            <a:off x="445809" y="4235066"/>
            <a:ext cx="10515600" cy="5624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Autoregressive</a:t>
            </a:r>
            <a:r>
              <a:rPr lang="zh-TW" altLang="en-US" dirty="0"/>
              <a:t> </a:t>
            </a:r>
            <a:r>
              <a:rPr lang="en-US" altLang="zh-TW" dirty="0"/>
              <a:t>workload</a:t>
            </a:r>
            <a:r>
              <a:rPr lang="zh-TW" altLang="en-US" dirty="0"/>
              <a:t> </a:t>
            </a:r>
            <a:r>
              <a:rPr lang="en-US" altLang="zh-TW" dirty="0"/>
              <a:t>(unseen)</a:t>
            </a:r>
            <a:endParaRPr lang="en-US" dirty="0"/>
          </a:p>
          <a:p>
            <a:pPr lvl="1"/>
            <a:endParaRPr lang="en-US" altLang="zh-TW" dirty="0"/>
          </a:p>
          <a:p>
            <a:pPr lvl="1"/>
            <a:endParaRPr lang="en-US" altLang="zh-TW" dirty="0"/>
          </a:p>
          <a:p>
            <a:pPr lvl="1"/>
            <a:endParaRPr lang="en-US" dirty="0"/>
          </a:p>
          <a:p>
            <a:pPr lvl="1"/>
            <a:endParaRPr lang="en-US" dirty="0"/>
          </a:p>
          <a:p>
            <a:endParaRPr lang="en-US" dirty="0"/>
          </a:p>
        </p:txBody>
      </p:sp>
      <p:sp>
        <p:nvSpPr>
          <p:cNvPr id="14" name="The position data is not sufficient for accurate beam prediction">
            <a:extLst>
              <a:ext uri="{FF2B5EF4-FFF2-40B4-BE49-F238E27FC236}">
                <a16:creationId xmlns:a16="http://schemas.microsoft.com/office/drawing/2014/main" id="{2F216193-4A08-63AD-0CC3-0F36233775A4}"/>
              </a:ext>
            </a:extLst>
          </p:cNvPr>
          <p:cNvSpPr/>
          <p:nvPr/>
        </p:nvSpPr>
        <p:spPr>
          <a:xfrm>
            <a:off x="7971770" y="4189508"/>
            <a:ext cx="4020860" cy="563748"/>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Achieves</a:t>
            </a:r>
            <a:r>
              <a:rPr lang="en-US" sz="2000" b="1" dirty="0">
                <a:solidFill>
                  <a:schemeClr val="accent2">
                    <a:lumMod val="60000"/>
                    <a:lumOff val="40000"/>
                  </a:schemeClr>
                </a:solidFill>
              </a:rPr>
              <a:t> 9</a:t>
            </a:r>
            <a:r>
              <a:rPr lang="en-US" altLang="zh-TW" sz="2000" b="1" dirty="0">
                <a:solidFill>
                  <a:schemeClr val="accent2">
                    <a:lumMod val="60000"/>
                    <a:lumOff val="40000"/>
                  </a:schemeClr>
                </a:solidFill>
              </a:rPr>
              <a:t>2%</a:t>
            </a:r>
            <a:r>
              <a:rPr lang="zh-TW" altLang="en-US" sz="2000" dirty="0">
                <a:latin typeface="+mj-lt"/>
              </a:rPr>
              <a:t> </a:t>
            </a:r>
            <a:r>
              <a:rPr lang="en-US" altLang="zh-TW" sz="2000" dirty="0">
                <a:latin typeface="+mj-lt"/>
              </a:rPr>
              <a:t>of</a:t>
            </a:r>
            <a:r>
              <a:rPr lang="zh-TW" altLang="en-US" sz="2000" dirty="0">
                <a:latin typeface="+mj-lt"/>
              </a:rPr>
              <a:t> </a:t>
            </a:r>
            <a:r>
              <a:rPr lang="en-US" altLang="zh-TW" sz="2000" dirty="0">
                <a:latin typeface="+mj-lt"/>
              </a:rPr>
              <a:t>Oracle</a:t>
            </a:r>
            <a:r>
              <a:rPr lang="zh-TW" altLang="en-US" sz="2000" dirty="0">
                <a:latin typeface="+mj-lt"/>
              </a:rPr>
              <a:t> </a:t>
            </a:r>
            <a:r>
              <a:rPr lang="en-US" altLang="zh-TW" sz="2000" dirty="0">
                <a:latin typeface="+mj-lt"/>
              </a:rPr>
              <a:t>sum</a:t>
            </a:r>
          </a:p>
          <a:p>
            <a:pPr algn="ctr"/>
            <a:r>
              <a:rPr lang="en-US" altLang="zh-TW" sz="2000" b="1" dirty="0">
                <a:solidFill>
                  <a:schemeClr val="accent2">
                    <a:lumMod val="60000"/>
                    <a:lumOff val="40000"/>
                  </a:schemeClr>
                </a:solidFill>
              </a:rPr>
              <a:t>10%</a:t>
            </a:r>
            <a:r>
              <a:rPr lang="zh-TW" altLang="en-US" sz="2000" b="1" dirty="0">
                <a:solidFill>
                  <a:schemeClr val="accent2">
                    <a:lumMod val="60000"/>
                    <a:lumOff val="40000"/>
                  </a:schemeClr>
                </a:solidFill>
              </a:rPr>
              <a:t> </a:t>
            </a:r>
            <a:r>
              <a:rPr lang="en-US" altLang="zh-TW" sz="2000" dirty="0">
                <a:solidFill>
                  <a:schemeClr val="bg1"/>
                </a:solidFill>
                <a:latin typeface="+mj-lt"/>
              </a:rPr>
              <a:t>better</a:t>
            </a:r>
            <a:r>
              <a:rPr lang="zh-TW" altLang="en-US" sz="2000" dirty="0">
                <a:solidFill>
                  <a:schemeClr val="bg1"/>
                </a:solidFill>
                <a:latin typeface="+mj-lt"/>
              </a:rPr>
              <a:t> </a:t>
            </a:r>
            <a:r>
              <a:rPr lang="en-US" altLang="zh-TW" sz="2000" dirty="0">
                <a:solidFill>
                  <a:schemeClr val="bg1"/>
                </a:solidFill>
                <a:latin typeface="+mj-lt"/>
              </a:rPr>
              <a:t>than</a:t>
            </a:r>
            <a:r>
              <a:rPr lang="zh-TW" altLang="en-US" sz="2000" dirty="0">
                <a:solidFill>
                  <a:schemeClr val="bg1"/>
                </a:solidFill>
                <a:latin typeface="+mj-lt"/>
              </a:rPr>
              <a:t> </a:t>
            </a:r>
            <a:r>
              <a:rPr lang="en-US" altLang="zh-TW" sz="2000" dirty="0">
                <a:solidFill>
                  <a:schemeClr val="bg1"/>
                </a:solidFill>
                <a:latin typeface="+mj-lt"/>
              </a:rPr>
              <a:t>next-best</a:t>
            </a:r>
            <a:r>
              <a:rPr lang="zh-TW" altLang="en-US" sz="2000" dirty="0">
                <a:solidFill>
                  <a:schemeClr val="bg1"/>
                </a:solidFill>
                <a:latin typeface="+mj-lt"/>
              </a:rPr>
              <a:t> </a:t>
            </a:r>
            <a:r>
              <a:rPr lang="en-US" altLang="zh-TW" sz="2000" dirty="0">
                <a:solidFill>
                  <a:schemeClr val="bg1"/>
                </a:solidFill>
                <a:latin typeface="+mj-lt"/>
              </a:rPr>
              <a:t>policy</a:t>
            </a:r>
            <a:endParaRPr sz="2000" dirty="0">
              <a:solidFill>
                <a:schemeClr val="bg1"/>
              </a:solidFill>
              <a:latin typeface="+mj-lt"/>
            </a:endParaRPr>
          </a:p>
        </p:txBody>
      </p:sp>
      <p:sp>
        <p:nvSpPr>
          <p:cNvPr id="17" name="Explosion 2 16">
            <a:extLst>
              <a:ext uri="{FF2B5EF4-FFF2-40B4-BE49-F238E27FC236}">
                <a16:creationId xmlns:a16="http://schemas.microsoft.com/office/drawing/2014/main" id="{2A54518B-2266-F361-80BA-A579CF44F3DA}"/>
              </a:ext>
            </a:extLst>
          </p:cNvPr>
          <p:cNvSpPr/>
          <p:nvPr/>
        </p:nvSpPr>
        <p:spPr>
          <a:xfrm>
            <a:off x="838200" y="4659013"/>
            <a:ext cx="2790581" cy="2173404"/>
          </a:xfrm>
          <a:prstGeom prst="irregularSeal2">
            <a:avLst/>
          </a:prstGeom>
          <a:solidFill>
            <a:srgbClr val="FF00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000" dirty="0"/>
              <a:t>More</a:t>
            </a:r>
            <a:r>
              <a:rPr lang="zh-TW" altLang="en-US" sz="2000" dirty="0"/>
              <a:t> </a:t>
            </a:r>
            <a:r>
              <a:rPr lang="en-US" altLang="zh-TW" sz="2000" dirty="0"/>
              <a:t>analysis</a:t>
            </a:r>
            <a:r>
              <a:rPr lang="zh-TW" altLang="en-US" sz="2000" dirty="0"/>
              <a:t> </a:t>
            </a:r>
            <a:r>
              <a:rPr lang="en-US" altLang="zh-TW" sz="2000" dirty="0"/>
              <a:t>in</a:t>
            </a:r>
            <a:r>
              <a:rPr lang="zh-TW" altLang="en-US" sz="2000" dirty="0"/>
              <a:t> </a:t>
            </a:r>
            <a:r>
              <a:rPr lang="en-US" altLang="zh-TW" sz="2000" dirty="0"/>
              <a:t>paper!</a:t>
            </a:r>
            <a:endParaRPr lang="en-US" sz="2000" dirty="0"/>
          </a:p>
        </p:txBody>
      </p:sp>
    </p:spTree>
    <p:extLst>
      <p:ext uri="{BB962C8B-B14F-4D97-AF65-F5344CB8AC3E}">
        <p14:creationId xmlns:p14="http://schemas.microsoft.com/office/powerpoint/2010/main" val="353375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C4EF-4896-2772-44B1-F4EC4A9707D7}"/>
              </a:ext>
            </a:extLst>
          </p:cNvPr>
          <p:cNvSpPr>
            <a:spLocks noGrp="1"/>
          </p:cNvSpPr>
          <p:nvPr>
            <p:ph type="title"/>
          </p:nvPr>
        </p:nvSpPr>
        <p:spPr/>
        <p:txBody>
          <a:bodyPr/>
          <a:lstStyle/>
          <a:p>
            <a:r>
              <a:rPr lang="en-US" altLang="zh-TW" dirty="0"/>
              <a:t>Summary</a:t>
            </a:r>
            <a:endParaRPr lang="en-US" dirty="0"/>
          </a:p>
        </p:txBody>
      </p:sp>
      <p:sp>
        <p:nvSpPr>
          <p:cNvPr id="3" name="Content Placeholder 2">
            <a:extLst>
              <a:ext uri="{FF2B5EF4-FFF2-40B4-BE49-F238E27FC236}">
                <a16:creationId xmlns:a16="http://schemas.microsoft.com/office/drawing/2014/main" id="{619B1B0B-F0C4-5D79-64F4-0B284D816036}"/>
              </a:ext>
            </a:extLst>
          </p:cNvPr>
          <p:cNvSpPr>
            <a:spLocks noGrp="1"/>
          </p:cNvSpPr>
          <p:nvPr>
            <p:ph idx="1"/>
          </p:nvPr>
        </p:nvSpPr>
        <p:spPr>
          <a:xfrm>
            <a:off x="838200" y="5504875"/>
            <a:ext cx="10515600" cy="672087"/>
          </a:xfrm>
        </p:spPr>
        <p:txBody>
          <a:bodyPr/>
          <a:lstStyle/>
          <a:p>
            <a:endParaRPr lang="en-US" b="1"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485F1C0-9029-9E4B-A705-B719EF587017}"/>
              </a:ext>
            </a:extLst>
          </p:cNvPr>
          <p:cNvSpPr>
            <a:spLocks noGrp="1"/>
          </p:cNvSpPr>
          <p:nvPr>
            <p:ph type="sldNum" sz="quarter" idx="12"/>
          </p:nvPr>
        </p:nvSpPr>
        <p:spPr/>
        <p:txBody>
          <a:bodyPr/>
          <a:lstStyle/>
          <a:p>
            <a:fld id="{A983B212-4F1F-614E-8463-C5C3E31DC8CE}" type="slidenum">
              <a:rPr lang="en-US" smtClean="0"/>
              <a:t>17</a:t>
            </a:fld>
            <a:endParaRPr lang="en-US"/>
          </a:p>
        </p:txBody>
      </p:sp>
      <p:sp>
        <p:nvSpPr>
          <p:cNvPr id="5" name="The position data is not sufficient for accurate beam prediction">
            <a:extLst>
              <a:ext uri="{FF2B5EF4-FFF2-40B4-BE49-F238E27FC236}">
                <a16:creationId xmlns:a16="http://schemas.microsoft.com/office/drawing/2014/main" id="{8D24244A-1C51-708B-E36E-E448C26F8553}"/>
              </a:ext>
            </a:extLst>
          </p:cNvPr>
          <p:cNvSpPr/>
          <p:nvPr/>
        </p:nvSpPr>
        <p:spPr>
          <a:xfrm>
            <a:off x="285707" y="1140602"/>
            <a:ext cx="11620585" cy="3741906"/>
          </a:xfrm>
          <a:prstGeom prst="roundRect">
            <a:avLst>
              <a:gd name="adj" fmla="val 37488"/>
            </a:avLst>
          </a:prstGeom>
          <a:solidFill>
            <a:schemeClr val="accent4"/>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altLang="zh-TW" sz="2400" dirty="0">
                <a:solidFill>
                  <a:schemeClr val="tx1"/>
                </a:solidFill>
              </a:rPr>
              <a:t>KACE</a:t>
            </a:r>
            <a:r>
              <a:rPr lang="zh-TW" altLang="en-US" sz="2400" dirty="0">
                <a:solidFill>
                  <a:schemeClr val="tx1"/>
                </a:solidFill>
              </a:rPr>
              <a:t> </a:t>
            </a:r>
            <a:r>
              <a:rPr lang="en-US" altLang="zh-TW" sz="2400" dirty="0">
                <a:solidFill>
                  <a:schemeClr val="bg1"/>
                </a:solidFill>
              </a:rPr>
              <a:t>is</a:t>
            </a:r>
            <a:r>
              <a:rPr lang="zh-TW" altLang="en-US" sz="2400" dirty="0">
                <a:solidFill>
                  <a:schemeClr val="bg1"/>
                </a:solidFill>
              </a:rPr>
              <a:t> </a:t>
            </a:r>
            <a:r>
              <a:rPr lang="en-US" altLang="zh-TW" sz="2400" dirty="0">
                <a:solidFill>
                  <a:schemeClr val="bg1"/>
                </a:solidFill>
              </a:rPr>
              <a:t>a</a:t>
            </a:r>
            <a:r>
              <a:rPr lang="zh-TW" altLang="en-US" sz="2400" dirty="0">
                <a:solidFill>
                  <a:schemeClr val="bg1"/>
                </a:solidFill>
              </a:rPr>
              <a:t> </a:t>
            </a:r>
            <a:r>
              <a:rPr lang="en-US" altLang="zh-TW" sz="2400" dirty="0">
                <a:solidFill>
                  <a:schemeClr val="bg1"/>
                </a:solidFill>
              </a:rPr>
              <a:t>ML</a:t>
            </a:r>
            <a:r>
              <a:rPr lang="zh-TW" altLang="en-US" sz="2400" dirty="0">
                <a:solidFill>
                  <a:schemeClr val="bg1"/>
                </a:solidFill>
              </a:rPr>
              <a:t> </a:t>
            </a:r>
            <a:r>
              <a:rPr lang="en-US" altLang="zh-TW" sz="2400" dirty="0">
                <a:solidFill>
                  <a:schemeClr val="bg1"/>
                </a:solidFill>
              </a:rPr>
              <a:t>system</a:t>
            </a:r>
            <a:r>
              <a:rPr lang="zh-TW" altLang="en-US" sz="2400" dirty="0">
                <a:solidFill>
                  <a:schemeClr val="bg1"/>
                </a:solidFill>
              </a:rPr>
              <a:t> </a:t>
            </a:r>
            <a:r>
              <a:rPr lang="en-US" altLang="zh-TW" sz="2400" dirty="0">
                <a:solidFill>
                  <a:schemeClr val="bg1"/>
                </a:solidFill>
              </a:rPr>
              <a:t>framework</a:t>
            </a:r>
            <a:r>
              <a:rPr lang="zh-TW" altLang="en-US" sz="2400" dirty="0">
                <a:solidFill>
                  <a:schemeClr val="bg1"/>
                </a:solidFill>
              </a:rPr>
              <a:t> </a:t>
            </a:r>
            <a:r>
              <a:rPr lang="en-US" altLang="zh-TW" sz="2400" dirty="0">
                <a:solidFill>
                  <a:schemeClr val="bg1"/>
                </a:solidFill>
              </a:rPr>
              <a:t>that accurately predicts GPU spatial-sharing interference, achieving over </a:t>
            </a:r>
            <a:r>
              <a:rPr lang="en-US" altLang="zh-TW" sz="2400" dirty="0">
                <a:solidFill>
                  <a:schemeClr val="tx1"/>
                </a:solidFill>
              </a:rPr>
              <a:t>90% </a:t>
            </a:r>
            <a:r>
              <a:rPr lang="en-US" altLang="zh-TW" sz="2400" dirty="0">
                <a:solidFill>
                  <a:schemeClr val="bg1"/>
                </a:solidFill>
              </a:rPr>
              <a:t>of Oracle’s throughput</a:t>
            </a:r>
            <a:r>
              <a:rPr lang="zh-TW" altLang="en-US" sz="2400" dirty="0">
                <a:solidFill>
                  <a:schemeClr val="bg1"/>
                </a:solidFill>
              </a:rPr>
              <a:t> </a:t>
            </a:r>
            <a:r>
              <a:rPr lang="en-US" altLang="zh-TW" sz="2400" dirty="0">
                <a:solidFill>
                  <a:schemeClr val="bg1"/>
                </a:solidFill>
              </a:rPr>
              <a:t>sum.</a:t>
            </a:r>
          </a:p>
          <a:p>
            <a:endParaRPr lang="en-US" altLang="zh-TW" sz="2400" dirty="0">
              <a:solidFill>
                <a:schemeClr val="bg1"/>
              </a:solidFill>
            </a:endParaRPr>
          </a:p>
          <a:p>
            <a:pPr marL="342900" indent="-342900">
              <a:buFont typeface="Arial" panose="020B0604020202020204" pitchFamily="34" charset="0"/>
              <a:buChar char="•"/>
            </a:pPr>
            <a:r>
              <a:rPr lang="en-US" altLang="zh-TW" sz="2400" dirty="0"/>
              <a:t>Selects key</a:t>
            </a:r>
            <a:r>
              <a:rPr lang="zh-TW" altLang="en-US" sz="2400" dirty="0"/>
              <a:t> </a:t>
            </a:r>
            <a:r>
              <a:rPr lang="en-US" altLang="zh-TW" sz="2400" dirty="0"/>
              <a:t>kernel &amp;</a:t>
            </a:r>
            <a:r>
              <a:rPr lang="zh-TW" altLang="en-US" sz="2400" dirty="0"/>
              <a:t> </a:t>
            </a:r>
            <a:r>
              <a:rPr lang="en-US" altLang="zh-TW" sz="2400" dirty="0"/>
              <a:t>system metrics for</a:t>
            </a:r>
            <a:r>
              <a:rPr lang="zh-TW" altLang="en-US" sz="2400" dirty="0"/>
              <a:t> </a:t>
            </a:r>
            <a:r>
              <a:rPr lang="en-US" altLang="zh-TW" sz="2400" dirty="0"/>
              <a:t>lightweight</a:t>
            </a:r>
            <a:r>
              <a:rPr lang="zh-TW" altLang="en-US" sz="2400" dirty="0"/>
              <a:t> </a:t>
            </a:r>
            <a:r>
              <a:rPr lang="en-US" altLang="zh-TW" sz="2400" dirty="0"/>
              <a:t>performance</a:t>
            </a:r>
            <a:r>
              <a:rPr lang="zh-TW" altLang="en-US" sz="2400" dirty="0"/>
              <a:t> </a:t>
            </a:r>
            <a:r>
              <a:rPr lang="en-US" altLang="zh-TW" sz="2400" dirty="0"/>
              <a:t>prediction</a:t>
            </a:r>
          </a:p>
          <a:p>
            <a:pPr marL="342900" indent="-342900">
              <a:buFont typeface="Arial" panose="020B0604020202020204" pitchFamily="34" charset="0"/>
              <a:buChar char="•"/>
            </a:pPr>
            <a:r>
              <a:rPr lang="en-US" altLang="zh-TW" sz="2400" dirty="0"/>
              <a:t>Limited offline profiling of individual workloads</a:t>
            </a:r>
          </a:p>
          <a:p>
            <a:pPr marL="342900" indent="-342900">
              <a:buFont typeface="Arial" panose="020B0604020202020204" pitchFamily="34" charset="0"/>
              <a:buChar char="•"/>
            </a:pPr>
            <a:r>
              <a:rPr lang="en-US" sz="2400" dirty="0"/>
              <a:t>Simple LR model for accurate colocation prediction with minimal training time and small dataset</a:t>
            </a:r>
            <a:endParaRPr lang="en-US" altLang="zh-TW" sz="2400" dirty="0"/>
          </a:p>
        </p:txBody>
      </p:sp>
      <p:pic>
        <p:nvPicPr>
          <p:cNvPr id="11" name="Picture 10" descr="A qr code with a black background&#10;&#10;Description automatically generated">
            <a:extLst>
              <a:ext uri="{FF2B5EF4-FFF2-40B4-BE49-F238E27FC236}">
                <a16:creationId xmlns:a16="http://schemas.microsoft.com/office/drawing/2014/main" id="{88B6CB19-458B-29B3-CA5B-A86577566192}"/>
              </a:ext>
            </a:extLst>
          </p:cNvPr>
          <p:cNvPicPr>
            <a:picLocks noChangeAspect="1"/>
          </p:cNvPicPr>
          <p:nvPr/>
        </p:nvPicPr>
        <p:blipFill>
          <a:blip r:embed="rId2"/>
          <a:stretch>
            <a:fillRect/>
          </a:stretch>
        </p:blipFill>
        <p:spPr>
          <a:xfrm>
            <a:off x="5199224" y="5061896"/>
            <a:ext cx="1558043" cy="1558043"/>
          </a:xfrm>
          <a:prstGeom prst="rect">
            <a:avLst/>
          </a:prstGeom>
        </p:spPr>
      </p:pic>
      <p:pic>
        <p:nvPicPr>
          <p:cNvPr id="13" name="Picture 12" descr="A black background with a black square&#10;&#10;Description automatically generated with medium confidence">
            <a:extLst>
              <a:ext uri="{FF2B5EF4-FFF2-40B4-BE49-F238E27FC236}">
                <a16:creationId xmlns:a16="http://schemas.microsoft.com/office/drawing/2014/main" id="{6334FA33-C381-8DA1-C64F-0204D8D042E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631761" y="5784958"/>
            <a:ext cx="1210262" cy="680772"/>
          </a:xfrm>
          <a:prstGeom prst="rect">
            <a:avLst/>
          </a:prstGeom>
        </p:spPr>
      </p:pic>
      <p:pic>
        <p:nvPicPr>
          <p:cNvPr id="15" name="Picture 14" descr="A black background with a black square&#10;&#10;Description automatically generated with medium confidence">
            <a:extLst>
              <a:ext uri="{FF2B5EF4-FFF2-40B4-BE49-F238E27FC236}">
                <a16:creationId xmlns:a16="http://schemas.microsoft.com/office/drawing/2014/main" id="{D32B1A86-B20E-951C-1DE0-3A40505251A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301122" y="475576"/>
            <a:ext cx="2842485" cy="480420"/>
          </a:xfrm>
          <a:prstGeom prst="rect">
            <a:avLst/>
          </a:prstGeom>
        </p:spPr>
      </p:pic>
      <p:pic>
        <p:nvPicPr>
          <p:cNvPr id="16" name="Picture 15" descr="A logo of a globe with a gold ring&#10;&#10;Description automatically generated with medium confidence">
            <a:extLst>
              <a:ext uri="{FF2B5EF4-FFF2-40B4-BE49-F238E27FC236}">
                <a16:creationId xmlns:a16="http://schemas.microsoft.com/office/drawing/2014/main" id="{103BFA47-BEDF-490F-8131-3955610C619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1219192" y="271337"/>
            <a:ext cx="819402" cy="819402"/>
          </a:xfrm>
          <a:prstGeom prst="rect">
            <a:avLst/>
          </a:prstGeom>
        </p:spPr>
      </p:pic>
      <p:sp>
        <p:nvSpPr>
          <p:cNvPr id="18" name="TextBox 17">
            <a:extLst>
              <a:ext uri="{FF2B5EF4-FFF2-40B4-BE49-F238E27FC236}">
                <a16:creationId xmlns:a16="http://schemas.microsoft.com/office/drawing/2014/main" id="{83F72256-A992-E15F-525B-1B4D975569D4}"/>
              </a:ext>
            </a:extLst>
          </p:cNvPr>
          <p:cNvSpPr txBox="1"/>
          <p:nvPr/>
        </p:nvSpPr>
        <p:spPr>
          <a:xfrm>
            <a:off x="1014663" y="5400238"/>
            <a:ext cx="4008098" cy="769441"/>
          </a:xfrm>
          <a:prstGeom prst="rect">
            <a:avLst/>
          </a:prstGeom>
          <a:noFill/>
        </p:spPr>
        <p:txBody>
          <a:bodyPr wrap="square" rtlCol="0">
            <a:spAutoFit/>
          </a:bodyPr>
          <a:lstStyle/>
          <a:p>
            <a:r>
              <a:rPr lang="en-US" altLang="zh-TW" sz="4400" dirty="0"/>
              <a:t>Questions?</a:t>
            </a:r>
            <a:endParaRPr lang="en-US" sz="4400" dirty="0"/>
          </a:p>
        </p:txBody>
      </p:sp>
    </p:spTree>
    <p:extLst>
      <p:ext uri="{BB962C8B-B14F-4D97-AF65-F5344CB8AC3E}">
        <p14:creationId xmlns:p14="http://schemas.microsoft.com/office/powerpoint/2010/main" val="1721772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E0FF-864F-FD9F-857E-4020C2249CF0}"/>
              </a:ext>
            </a:extLst>
          </p:cNvPr>
          <p:cNvSpPr>
            <a:spLocks noGrp="1"/>
          </p:cNvSpPr>
          <p:nvPr>
            <p:ph type="title"/>
          </p:nvPr>
        </p:nvSpPr>
        <p:spPr/>
        <p:txBody>
          <a:bodyPr/>
          <a:lstStyle/>
          <a:p>
            <a:r>
              <a:rPr lang="en-US" altLang="zh-TW" dirty="0"/>
              <a:t>Evaluation</a:t>
            </a:r>
            <a:r>
              <a:rPr lang="zh-TW" altLang="en-US" dirty="0"/>
              <a:t> </a:t>
            </a:r>
            <a:r>
              <a:rPr lang="en-US" altLang="zh-TW" dirty="0"/>
              <a:t>-</a:t>
            </a:r>
            <a:r>
              <a:rPr lang="zh-TW" altLang="en-US" dirty="0"/>
              <a:t> </a:t>
            </a:r>
            <a:r>
              <a:rPr lang="en-US" altLang="zh-TW" dirty="0"/>
              <a:t>Colocation</a:t>
            </a:r>
            <a:r>
              <a:rPr lang="zh-TW" altLang="en-US" dirty="0"/>
              <a:t> </a:t>
            </a:r>
            <a:r>
              <a:rPr lang="en-US" altLang="zh-TW" dirty="0"/>
              <a:t>with</a:t>
            </a:r>
            <a:r>
              <a:rPr lang="zh-TW" altLang="en-US" dirty="0"/>
              <a:t> </a:t>
            </a:r>
            <a:r>
              <a:rPr lang="en-US" altLang="zh-TW" dirty="0"/>
              <a:t>unseen</a:t>
            </a:r>
            <a:r>
              <a:rPr lang="zh-TW" altLang="en-US" dirty="0"/>
              <a:t> </a:t>
            </a:r>
            <a:r>
              <a:rPr lang="en-US" altLang="zh-TW" dirty="0"/>
              <a:t>workloads</a:t>
            </a:r>
            <a:endParaRPr lang="en-US" dirty="0"/>
          </a:p>
        </p:txBody>
      </p:sp>
      <p:sp>
        <p:nvSpPr>
          <p:cNvPr id="3" name="Content Placeholder 2">
            <a:extLst>
              <a:ext uri="{FF2B5EF4-FFF2-40B4-BE49-F238E27FC236}">
                <a16:creationId xmlns:a16="http://schemas.microsoft.com/office/drawing/2014/main" id="{106D575A-A378-EE4F-16D7-76493ABAE9DF}"/>
              </a:ext>
            </a:extLst>
          </p:cNvPr>
          <p:cNvSpPr>
            <a:spLocks noGrp="1"/>
          </p:cNvSpPr>
          <p:nvPr>
            <p:ph idx="1"/>
          </p:nvPr>
        </p:nvSpPr>
        <p:spPr>
          <a:xfrm>
            <a:off x="220938" y="4384056"/>
            <a:ext cx="11750124" cy="1739900"/>
          </a:xfrm>
        </p:spPr>
        <p:txBody>
          <a:bodyPr>
            <a:normAutofit fontScale="92500" lnSpcReduction="10000"/>
          </a:bodyPr>
          <a:lstStyle/>
          <a:p>
            <a:r>
              <a:rPr lang="en-US" altLang="zh-TW" dirty="0"/>
              <a:t>An</a:t>
            </a:r>
            <a:r>
              <a:rPr lang="zh-TW" altLang="en-US" dirty="0"/>
              <a:t> </a:t>
            </a:r>
            <a:r>
              <a:rPr lang="en-US" altLang="zh-TW" dirty="0"/>
              <a:t>important</a:t>
            </a:r>
            <a:r>
              <a:rPr lang="zh-TW" altLang="en-US" dirty="0"/>
              <a:t> </a:t>
            </a:r>
            <a:r>
              <a:rPr lang="en-US" altLang="zh-TW" dirty="0"/>
              <a:t>evaluation</a:t>
            </a:r>
            <a:r>
              <a:rPr lang="zh-TW" altLang="en-US" dirty="0"/>
              <a:t> </a:t>
            </a:r>
            <a:r>
              <a:rPr lang="en-US" altLang="zh-TW" dirty="0"/>
              <a:t>since</a:t>
            </a:r>
            <a:r>
              <a:rPr lang="zh-TW" altLang="en-US" dirty="0"/>
              <a:t> </a:t>
            </a:r>
            <a:r>
              <a:rPr lang="en-US" altLang="zh-TW" dirty="0"/>
              <a:t>new workload can</a:t>
            </a:r>
            <a:r>
              <a:rPr lang="zh-TW" altLang="en-US" dirty="0"/>
              <a:t> </a:t>
            </a:r>
            <a:r>
              <a:rPr lang="en-US" altLang="zh-TW" dirty="0"/>
              <a:t>be encountered at runtime or the training set size is limited</a:t>
            </a:r>
          </a:p>
          <a:p>
            <a:r>
              <a:rPr lang="en-US" altLang="zh-TW" dirty="0"/>
              <a:t>With given target unseen in training set for all batch sizes, predict max throughput sum when </a:t>
            </a:r>
            <a:r>
              <a:rPr lang="en-US" altLang="zh-TW" dirty="0" err="1"/>
              <a:t>colocating</a:t>
            </a:r>
            <a:r>
              <a:rPr lang="en-US" altLang="zh-TW" dirty="0"/>
              <a:t> target with 1 candidate workload</a:t>
            </a:r>
          </a:p>
          <a:p>
            <a:r>
              <a:rPr lang="en-US" altLang="zh-TW" dirty="0"/>
              <a:t>KACE</a:t>
            </a:r>
            <a:r>
              <a:rPr lang="zh-TW" altLang="en-US" dirty="0"/>
              <a:t> </a:t>
            </a:r>
            <a:r>
              <a:rPr lang="en-US" altLang="zh-TW" dirty="0"/>
              <a:t>outperformed</a:t>
            </a:r>
            <a:r>
              <a:rPr lang="zh-TW" altLang="en-US" dirty="0"/>
              <a:t> </a:t>
            </a:r>
            <a:r>
              <a:rPr lang="en-US" altLang="zh-TW" dirty="0"/>
              <a:t>the</a:t>
            </a:r>
            <a:r>
              <a:rPr lang="zh-TW" altLang="en-US" dirty="0"/>
              <a:t> </a:t>
            </a:r>
            <a:r>
              <a:rPr lang="en-US" altLang="zh-TW" dirty="0"/>
              <a:t>next-best</a:t>
            </a:r>
            <a:r>
              <a:rPr lang="zh-TW" altLang="en-US" dirty="0"/>
              <a:t> </a:t>
            </a:r>
            <a:r>
              <a:rPr lang="en-US" altLang="zh-TW" dirty="0"/>
              <a:t>approach</a:t>
            </a:r>
            <a:r>
              <a:rPr lang="zh-TW" altLang="en-US" dirty="0"/>
              <a:t> </a:t>
            </a:r>
            <a:r>
              <a:rPr lang="en-US" altLang="zh-TW" dirty="0"/>
              <a:t>by</a:t>
            </a:r>
            <a:r>
              <a:rPr lang="zh-TW" altLang="en-US" dirty="0"/>
              <a:t> </a:t>
            </a:r>
            <a:r>
              <a:rPr lang="en-US" altLang="zh-TW" dirty="0">
                <a:solidFill>
                  <a:srgbClr val="FF0000"/>
                </a:solidFill>
              </a:rPr>
              <a:t>11%</a:t>
            </a:r>
            <a:endParaRPr lang="en-US" dirty="0">
              <a:solidFill>
                <a:srgbClr val="FF0000"/>
              </a:solidFill>
            </a:endParaRPr>
          </a:p>
        </p:txBody>
      </p:sp>
      <p:pic>
        <p:nvPicPr>
          <p:cNvPr id="5" name="Picture 4">
            <a:extLst>
              <a:ext uri="{FF2B5EF4-FFF2-40B4-BE49-F238E27FC236}">
                <a16:creationId xmlns:a16="http://schemas.microsoft.com/office/drawing/2014/main" id="{9057AC40-D215-F8A3-135B-A8A392199BD3}"/>
              </a:ext>
            </a:extLst>
          </p:cNvPr>
          <p:cNvPicPr>
            <a:picLocks noChangeAspect="1"/>
          </p:cNvPicPr>
          <p:nvPr/>
        </p:nvPicPr>
        <p:blipFill>
          <a:blip r:embed="rId3"/>
          <a:stretch>
            <a:fillRect/>
          </a:stretch>
        </p:blipFill>
        <p:spPr>
          <a:xfrm>
            <a:off x="2700243" y="1128936"/>
            <a:ext cx="6337299" cy="3147312"/>
          </a:xfrm>
          <a:prstGeom prst="rect">
            <a:avLst/>
          </a:prstGeom>
        </p:spPr>
      </p:pic>
      <p:cxnSp>
        <p:nvCxnSpPr>
          <p:cNvPr id="12" name="Straight Connector 11">
            <a:extLst>
              <a:ext uri="{FF2B5EF4-FFF2-40B4-BE49-F238E27FC236}">
                <a16:creationId xmlns:a16="http://schemas.microsoft.com/office/drawing/2014/main" id="{15D51AA6-D5A6-E376-9D11-B495F0DDB7E8}"/>
              </a:ext>
            </a:extLst>
          </p:cNvPr>
          <p:cNvCxnSpPr>
            <a:cxnSpLocks/>
          </p:cNvCxnSpPr>
          <p:nvPr/>
        </p:nvCxnSpPr>
        <p:spPr>
          <a:xfrm>
            <a:off x="2978150" y="1325563"/>
            <a:ext cx="62357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4DFEBC6-4DCF-F638-A8FA-9AFAE7B8CA88}"/>
              </a:ext>
            </a:extLst>
          </p:cNvPr>
          <p:cNvCxnSpPr>
            <a:cxnSpLocks/>
          </p:cNvCxnSpPr>
          <p:nvPr/>
        </p:nvCxnSpPr>
        <p:spPr>
          <a:xfrm>
            <a:off x="7156450" y="1325563"/>
            <a:ext cx="0" cy="44497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3C1E1D7-422C-EC8C-FCE1-354093EA6871}"/>
              </a:ext>
            </a:extLst>
          </p:cNvPr>
          <p:cNvCxnSpPr>
            <a:cxnSpLocks/>
          </p:cNvCxnSpPr>
          <p:nvPr/>
        </p:nvCxnSpPr>
        <p:spPr>
          <a:xfrm>
            <a:off x="8359584" y="1305086"/>
            <a:ext cx="0" cy="30630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4A5C86-B9FD-E835-848E-D2814C4BD7D1}"/>
              </a:ext>
            </a:extLst>
          </p:cNvPr>
          <p:cNvSpPr txBox="1"/>
          <p:nvPr/>
        </p:nvSpPr>
        <p:spPr>
          <a:xfrm>
            <a:off x="8365934" y="1273575"/>
            <a:ext cx="633507" cy="369332"/>
          </a:xfrm>
          <a:prstGeom prst="rect">
            <a:avLst/>
          </a:prstGeom>
          <a:noFill/>
        </p:spPr>
        <p:txBody>
          <a:bodyPr wrap="none" rtlCol="0">
            <a:spAutoFit/>
          </a:bodyPr>
          <a:lstStyle/>
          <a:p>
            <a:r>
              <a:rPr lang="en-US" altLang="zh-TW" dirty="0"/>
              <a:t>11%</a:t>
            </a:r>
            <a:endParaRPr lang="en-US" dirty="0"/>
          </a:p>
        </p:txBody>
      </p:sp>
      <p:sp>
        <p:nvSpPr>
          <p:cNvPr id="20" name="TextBox 19">
            <a:extLst>
              <a:ext uri="{FF2B5EF4-FFF2-40B4-BE49-F238E27FC236}">
                <a16:creationId xmlns:a16="http://schemas.microsoft.com/office/drawing/2014/main" id="{24EEB506-50DE-D97C-D009-ABB5B8FAA441}"/>
              </a:ext>
            </a:extLst>
          </p:cNvPr>
          <p:cNvSpPr txBox="1"/>
          <p:nvPr/>
        </p:nvSpPr>
        <p:spPr>
          <a:xfrm>
            <a:off x="7261972" y="1335347"/>
            <a:ext cx="633507" cy="369332"/>
          </a:xfrm>
          <a:prstGeom prst="rect">
            <a:avLst/>
          </a:prstGeom>
          <a:noFill/>
        </p:spPr>
        <p:txBody>
          <a:bodyPr wrap="none" rtlCol="0">
            <a:spAutoFit/>
          </a:bodyPr>
          <a:lstStyle/>
          <a:p>
            <a:r>
              <a:rPr lang="en-US" altLang="zh-TW" dirty="0"/>
              <a:t>16%</a:t>
            </a:r>
            <a:endParaRPr lang="en-US" dirty="0"/>
          </a:p>
        </p:txBody>
      </p:sp>
      <p:sp>
        <p:nvSpPr>
          <p:cNvPr id="22" name="The position data is not sufficient for accurate beam prediction">
            <a:extLst>
              <a:ext uri="{FF2B5EF4-FFF2-40B4-BE49-F238E27FC236}">
                <a16:creationId xmlns:a16="http://schemas.microsoft.com/office/drawing/2014/main" id="{29962468-64E3-815D-CB19-772A2897D24D}"/>
              </a:ext>
            </a:extLst>
          </p:cNvPr>
          <p:cNvSpPr/>
          <p:nvPr/>
        </p:nvSpPr>
        <p:spPr>
          <a:xfrm>
            <a:off x="2573902" y="6110861"/>
            <a:ext cx="7044196" cy="56082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KACE</a:t>
            </a:r>
            <a:r>
              <a:rPr lang="zh-TW" altLang="en-US" sz="2000" dirty="0">
                <a:latin typeface="+mj-lt"/>
              </a:rPr>
              <a:t> </a:t>
            </a:r>
            <a:r>
              <a:rPr lang="en-US" altLang="zh-TW" sz="2000" dirty="0">
                <a:latin typeface="+mj-lt"/>
              </a:rPr>
              <a:t>can</a:t>
            </a:r>
            <a:r>
              <a:rPr lang="zh-TW" altLang="en-US" sz="2000" dirty="0">
                <a:latin typeface="+mj-lt"/>
              </a:rPr>
              <a:t> </a:t>
            </a:r>
            <a:r>
              <a:rPr lang="en-US" altLang="zh-TW" sz="2000" dirty="0">
                <a:latin typeface="+mj-lt"/>
              </a:rPr>
              <a:t>be</a:t>
            </a:r>
            <a:r>
              <a:rPr lang="zh-TW" altLang="en-US" sz="2000" dirty="0">
                <a:latin typeface="+mj-lt"/>
              </a:rPr>
              <a:t> </a:t>
            </a:r>
            <a:r>
              <a:rPr lang="en-US" altLang="zh-TW" sz="2000" dirty="0">
                <a:latin typeface="+mj-lt"/>
              </a:rPr>
              <a:t>transformed</a:t>
            </a:r>
            <a:r>
              <a:rPr lang="zh-TW" altLang="en-US" sz="2000" dirty="0">
                <a:latin typeface="+mj-lt"/>
              </a:rPr>
              <a:t> </a:t>
            </a:r>
            <a:r>
              <a:rPr lang="en-US" altLang="zh-TW" sz="2000" dirty="0">
                <a:latin typeface="+mj-lt"/>
              </a:rPr>
              <a:t>into</a:t>
            </a:r>
            <a:r>
              <a:rPr lang="zh-TW" altLang="en-US" sz="2000" dirty="0">
                <a:latin typeface="+mj-lt"/>
              </a:rPr>
              <a:t> </a:t>
            </a:r>
            <a:r>
              <a:rPr lang="en-US" altLang="zh-TW" sz="2000" dirty="0">
                <a:latin typeface="+mj-lt"/>
              </a:rPr>
              <a:t>a</a:t>
            </a:r>
            <a:r>
              <a:rPr lang="zh-TW" altLang="en-US" sz="2000" dirty="0">
                <a:latin typeface="+mj-lt"/>
              </a:rPr>
              <a:t> </a:t>
            </a:r>
            <a:r>
              <a:rPr lang="en-US" altLang="zh-TW" sz="2000" dirty="0">
                <a:latin typeface="+mj-lt"/>
              </a:rPr>
              <a:t>fully-online</a:t>
            </a:r>
            <a:r>
              <a:rPr lang="zh-TW" altLang="en-US" sz="2000" dirty="0">
                <a:latin typeface="+mj-lt"/>
              </a:rPr>
              <a:t> </a:t>
            </a:r>
            <a:r>
              <a:rPr lang="en-US" altLang="zh-TW" sz="2000" dirty="0">
                <a:latin typeface="+mj-lt"/>
              </a:rPr>
              <a:t>scheduler</a:t>
            </a:r>
            <a:endParaRPr sz="2000" dirty="0">
              <a:latin typeface="+mj-lt"/>
            </a:endParaRPr>
          </a:p>
        </p:txBody>
      </p:sp>
      <p:sp>
        <p:nvSpPr>
          <p:cNvPr id="23" name="Slide Number Placeholder 22">
            <a:extLst>
              <a:ext uri="{FF2B5EF4-FFF2-40B4-BE49-F238E27FC236}">
                <a16:creationId xmlns:a16="http://schemas.microsoft.com/office/drawing/2014/main" id="{8CE10211-9C4F-F98D-D9E6-19E5A423CD13}"/>
              </a:ext>
            </a:extLst>
          </p:cNvPr>
          <p:cNvSpPr>
            <a:spLocks noGrp="1"/>
          </p:cNvSpPr>
          <p:nvPr>
            <p:ph type="sldNum" sz="quarter" idx="12"/>
          </p:nvPr>
        </p:nvSpPr>
        <p:spPr/>
        <p:txBody>
          <a:bodyPr/>
          <a:lstStyle/>
          <a:p>
            <a:fld id="{A983B212-4F1F-614E-8463-C5C3E31DC8CE}" type="slidenum">
              <a:rPr lang="en-US" smtClean="0"/>
              <a:t>18</a:t>
            </a:fld>
            <a:endParaRPr lang="en-US"/>
          </a:p>
        </p:txBody>
      </p:sp>
    </p:spTree>
    <p:extLst>
      <p:ext uri="{BB962C8B-B14F-4D97-AF65-F5344CB8AC3E}">
        <p14:creationId xmlns:p14="http://schemas.microsoft.com/office/powerpoint/2010/main" val="110589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9493-AF9A-28A0-21F3-6AA9B861B9DD}"/>
              </a:ext>
            </a:extLst>
          </p:cNvPr>
          <p:cNvSpPr>
            <a:spLocks noGrp="1"/>
          </p:cNvSpPr>
          <p:nvPr>
            <p:ph type="title"/>
          </p:nvPr>
        </p:nvSpPr>
        <p:spPr/>
        <p:txBody>
          <a:bodyPr/>
          <a:lstStyle/>
          <a:p>
            <a:r>
              <a:rPr lang="en-US" dirty="0"/>
              <a:t>Evaluation – Multiple unseen workloads</a:t>
            </a:r>
          </a:p>
        </p:txBody>
      </p:sp>
      <p:pic>
        <p:nvPicPr>
          <p:cNvPr id="7" name="Content Placeholder 6">
            <a:extLst>
              <a:ext uri="{FF2B5EF4-FFF2-40B4-BE49-F238E27FC236}">
                <a16:creationId xmlns:a16="http://schemas.microsoft.com/office/drawing/2014/main" id="{3E995968-4235-6754-A04D-1ABED2E32D96}"/>
              </a:ext>
            </a:extLst>
          </p:cNvPr>
          <p:cNvPicPr>
            <a:picLocks noGrp="1" noChangeAspect="1"/>
          </p:cNvPicPr>
          <p:nvPr>
            <p:ph idx="1"/>
          </p:nvPr>
        </p:nvPicPr>
        <p:blipFill>
          <a:blip r:embed="rId2"/>
          <a:stretch>
            <a:fillRect/>
          </a:stretch>
        </p:blipFill>
        <p:spPr>
          <a:xfrm>
            <a:off x="8354890" y="1680346"/>
            <a:ext cx="3720019" cy="1830590"/>
          </a:xfrm>
          <a:prstGeom prst="rect">
            <a:avLst/>
          </a:prstGeom>
        </p:spPr>
      </p:pic>
      <p:sp>
        <p:nvSpPr>
          <p:cNvPr id="4" name="Slide Number Placeholder 3">
            <a:extLst>
              <a:ext uri="{FF2B5EF4-FFF2-40B4-BE49-F238E27FC236}">
                <a16:creationId xmlns:a16="http://schemas.microsoft.com/office/drawing/2014/main" id="{C25BC4C3-B799-7F18-70B0-B0BF2FF5A06F}"/>
              </a:ext>
            </a:extLst>
          </p:cNvPr>
          <p:cNvSpPr>
            <a:spLocks noGrp="1"/>
          </p:cNvSpPr>
          <p:nvPr>
            <p:ph type="sldNum" sz="quarter" idx="12"/>
          </p:nvPr>
        </p:nvSpPr>
        <p:spPr/>
        <p:txBody>
          <a:bodyPr/>
          <a:lstStyle/>
          <a:p>
            <a:fld id="{A983B212-4F1F-614E-8463-C5C3E31DC8CE}" type="slidenum">
              <a:rPr lang="en-US" smtClean="0"/>
              <a:t>19</a:t>
            </a:fld>
            <a:endParaRPr lang="en-US"/>
          </a:p>
        </p:txBody>
      </p:sp>
      <p:pic>
        <p:nvPicPr>
          <p:cNvPr id="6" name="Picture 5">
            <a:extLst>
              <a:ext uri="{FF2B5EF4-FFF2-40B4-BE49-F238E27FC236}">
                <a16:creationId xmlns:a16="http://schemas.microsoft.com/office/drawing/2014/main" id="{A6A0E7E0-3708-DB32-8B77-0EE87AF9714C}"/>
              </a:ext>
            </a:extLst>
          </p:cNvPr>
          <p:cNvPicPr>
            <a:picLocks noChangeAspect="1"/>
          </p:cNvPicPr>
          <p:nvPr/>
        </p:nvPicPr>
        <p:blipFill rotWithShape="1">
          <a:blip r:embed="rId3"/>
          <a:srcRect b="2068"/>
          <a:stretch/>
        </p:blipFill>
        <p:spPr>
          <a:xfrm>
            <a:off x="6179994" y="2415668"/>
            <a:ext cx="4124291" cy="2026663"/>
          </a:xfrm>
          <a:prstGeom prst="rect">
            <a:avLst/>
          </a:prstGeom>
        </p:spPr>
      </p:pic>
      <p:sp>
        <p:nvSpPr>
          <p:cNvPr id="10" name="The position data is not sufficient for accurate beam prediction">
            <a:extLst>
              <a:ext uri="{FF2B5EF4-FFF2-40B4-BE49-F238E27FC236}">
                <a16:creationId xmlns:a16="http://schemas.microsoft.com/office/drawing/2014/main" id="{83B39362-4AC1-7120-38EC-0EBF83CAE7AF}"/>
              </a:ext>
            </a:extLst>
          </p:cNvPr>
          <p:cNvSpPr/>
          <p:nvPr/>
        </p:nvSpPr>
        <p:spPr>
          <a:xfrm>
            <a:off x="1889954" y="5175186"/>
            <a:ext cx="9011509" cy="732745"/>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sz="2000" dirty="0">
                <a:latin typeface="+mj-lt"/>
              </a:rPr>
              <a:t>KACE achieves </a:t>
            </a:r>
            <a:r>
              <a:rPr lang="en-US" sz="2000" b="1" dirty="0">
                <a:solidFill>
                  <a:schemeClr val="accent2">
                    <a:lumMod val="60000"/>
                    <a:lumOff val="40000"/>
                  </a:schemeClr>
                </a:solidFill>
                <a:latin typeface="+mj-lt"/>
              </a:rPr>
              <a:t>96%</a:t>
            </a:r>
            <a:r>
              <a:rPr lang="en-US" sz="2000" dirty="0">
                <a:solidFill>
                  <a:schemeClr val="accent1"/>
                </a:solidFill>
                <a:latin typeface="+mj-lt"/>
              </a:rPr>
              <a:t> </a:t>
            </a:r>
            <a:r>
              <a:rPr lang="en-US" sz="2000" dirty="0">
                <a:latin typeface="+mj-lt"/>
              </a:rPr>
              <a:t>and </a:t>
            </a:r>
            <a:r>
              <a:rPr lang="en-US" sz="2000" b="1" dirty="0">
                <a:solidFill>
                  <a:schemeClr val="accent2">
                    <a:lumMod val="60000"/>
                    <a:lumOff val="40000"/>
                  </a:schemeClr>
                </a:solidFill>
                <a:latin typeface="+mj-lt"/>
              </a:rPr>
              <a:t>91% </a:t>
            </a:r>
            <a:r>
              <a:rPr lang="en-US" sz="2000" dirty="0">
                <a:latin typeface="+mj-lt"/>
              </a:rPr>
              <a:t>throughput sum achieved by Oracle</a:t>
            </a:r>
            <a:r>
              <a:rPr lang="zh-TW" altLang="en-US" sz="2000" dirty="0">
                <a:latin typeface="+mj-lt"/>
              </a:rPr>
              <a:t> </a:t>
            </a:r>
            <a:r>
              <a:rPr lang="en-US" altLang="zh-TW" sz="2000" dirty="0">
                <a:latin typeface="+mj-lt"/>
              </a:rPr>
              <a:t>for</a:t>
            </a:r>
            <a:r>
              <a:rPr lang="zh-TW" altLang="en-US" sz="2000" dirty="0">
                <a:latin typeface="+mj-lt"/>
              </a:rPr>
              <a:t> </a:t>
            </a:r>
            <a:r>
              <a:rPr lang="en-US" altLang="zh-TW" sz="2000" dirty="0" err="1">
                <a:latin typeface="+mj-lt"/>
              </a:rPr>
              <a:t>colocating</a:t>
            </a:r>
            <a:r>
              <a:rPr lang="zh-TW" altLang="en-US" sz="2000" dirty="0">
                <a:latin typeface="+mj-lt"/>
              </a:rPr>
              <a:t> </a:t>
            </a:r>
            <a:r>
              <a:rPr lang="en-US" altLang="zh-TW" sz="2000" dirty="0">
                <a:latin typeface="+mj-lt"/>
              </a:rPr>
              <a:t>&gt;2</a:t>
            </a:r>
            <a:r>
              <a:rPr lang="zh-TW" altLang="en-US" sz="2000" dirty="0">
                <a:latin typeface="+mj-lt"/>
              </a:rPr>
              <a:t> </a:t>
            </a:r>
            <a:r>
              <a:rPr lang="en-US" altLang="zh-TW" sz="2000" dirty="0">
                <a:latin typeface="+mj-lt"/>
              </a:rPr>
              <a:t>workloads</a:t>
            </a:r>
            <a:endParaRPr sz="2000" dirty="0">
              <a:latin typeface="+mj-lt"/>
            </a:endParaRPr>
          </a:p>
        </p:txBody>
      </p:sp>
      <p:cxnSp>
        <p:nvCxnSpPr>
          <p:cNvPr id="14" name="Straight Arrow Connector 13">
            <a:extLst>
              <a:ext uri="{FF2B5EF4-FFF2-40B4-BE49-F238E27FC236}">
                <a16:creationId xmlns:a16="http://schemas.microsoft.com/office/drawing/2014/main" id="{B759F7B6-FF35-9F9F-3313-97645C8E83A2}"/>
              </a:ext>
            </a:extLst>
          </p:cNvPr>
          <p:cNvCxnSpPr>
            <a:cxnSpLocks/>
          </p:cNvCxnSpPr>
          <p:nvPr/>
        </p:nvCxnSpPr>
        <p:spPr>
          <a:xfrm>
            <a:off x="5331039" y="3542447"/>
            <a:ext cx="0" cy="30630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AF5C898-1DF2-96F8-A47D-E5B1999A2161}"/>
              </a:ext>
            </a:extLst>
          </p:cNvPr>
          <p:cNvSpPr txBox="1"/>
          <p:nvPr/>
        </p:nvSpPr>
        <p:spPr>
          <a:xfrm>
            <a:off x="5337389" y="3510936"/>
            <a:ext cx="505267" cy="369332"/>
          </a:xfrm>
          <a:prstGeom prst="rect">
            <a:avLst/>
          </a:prstGeom>
          <a:noFill/>
        </p:spPr>
        <p:txBody>
          <a:bodyPr wrap="none" rtlCol="0">
            <a:spAutoFit/>
          </a:bodyPr>
          <a:lstStyle/>
          <a:p>
            <a:r>
              <a:rPr lang="en-US" altLang="zh-TW" dirty="0"/>
              <a:t>1%</a:t>
            </a:r>
            <a:endParaRPr lang="en-US" dirty="0"/>
          </a:p>
        </p:txBody>
      </p:sp>
      <p:sp>
        <p:nvSpPr>
          <p:cNvPr id="16" name="TextBox 15">
            <a:extLst>
              <a:ext uri="{FF2B5EF4-FFF2-40B4-BE49-F238E27FC236}">
                <a16:creationId xmlns:a16="http://schemas.microsoft.com/office/drawing/2014/main" id="{5C77D382-1656-C60F-6716-E9146B7FF0B6}"/>
              </a:ext>
            </a:extLst>
          </p:cNvPr>
          <p:cNvSpPr txBox="1"/>
          <p:nvPr/>
        </p:nvSpPr>
        <p:spPr>
          <a:xfrm>
            <a:off x="4233427" y="3572708"/>
            <a:ext cx="633507" cy="369332"/>
          </a:xfrm>
          <a:prstGeom prst="rect">
            <a:avLst/>
          </a:prstGeom>
          <a:noFill/>
        </p:spPr>
        <p:txBody>
          <a:bodyPr wrap="none" rtlCol="0">
            <a:spAutoFit/>
          </a:bodyPr>
          <a:lstStyle/>
          <a:p>
            <a:r>
              <a:rPr lang="en-US" altLang="zh-TW" dirty="0"/>
              <a:t>16%</a:t>
            </a:r>
            <a:endParaRPr lang="en-US" dirty="0"/>
          </a:p>
        </p:txBody>
      </p:sp>
      <p:pic>
        <p:nvPicPr>
          <p:cNvPr id="18" name="Picture 17">
            <a:extLst>
              <a:ext uri="{FF2B5EF4-FFF2-40B4-BE49-F238E27FC236}">
                <a16:creationId xmlns:a16="http://schemas.microsoft.com/office/drawing/2014/main" id="{80A29EB2-AE9D-A2C8-41F5-27188F615C09}"/>
              </a:ext>
            </a:extLst>
          </p:cNvPr>
          <p:cNvPicPr>
            <a:picLocks noChangeAspect="1"/>
          </p:cNvPicPr>
          <p:nvPr/>
        </p:nvPicPr>
        <p:blipFill>
          <a:blip r:embed="rId4"/>
          <a:stretch>
            <a:fillRect/>
          </a:stretch>
        </p:blipFill>
        <p:spPr>
          <a:xfrm>
            <a:off x="6395708" y="1766646"/>
            <a:ext cx="7543800" cy="3937000"/>
          </a:xfrm>
          <a:prstGeom prst="rect">
            <a:avLst/>
          </a:prstGeom>
        </p:spPr>
      </p:pic>
    </p:spTree>
    <p:extLst>
      <p:ext uri="{BB962C8B-B14F-4D97-AF65-F5344CB8AC3E}">
        <p14:creationId xmlns:p14="http://schemas.microsoft.com/office/powerpoint/2010/main" val="32478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4A8108A-6F84-C5C3-56F0-06B60C61E356}"/>
              </a:ext>
            </a:extLst>
          </p:cNvPr>
          <p:cNvPicPr>
            <a:picLocks noChangeAspect="1"/>
          </p:cNvPicPr>
          <p:nvPr/>
        </p:nvPicPr>
        <p:blipFill>
          <a:blip r:embed="rId3"/>
          <a:stretch>
            <a:fillRect/>
          </a:stretch>
        </p:blipFill>
        <p:spPr>
          <a:xfrm>
            <a:off x="5579460" y="1689100"/>
            <a:ext cx="6333498" cy="3966138"/>
          </a:xfrm>
          <a:prstGeom prst="rect">
            <a:avLst/>
          </a:prstGeom>
        </p:spPr>
      </p:pic>
      <p:pic>
        <p:nvPicPr>
          <p:cNvPr id="24" name="Picture 23" descr="A car driving on a highway&#10;&#10;Description automatically generated">
            <a:extLst>
              <a:ext uri="{FF2B5EF4-FFF2-40B4-BE49-F238E27FC236}">
                <a16:creationId xmlns:a16="http://schemas.microsoft.com/office/drawing/2014/main" id="{3A50EA71-92D2-88F7-3536-4C945803E75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567737" y="2956088"/>
            <a:ext cx="2831724" cy="1584417"/>
          </a:xfrm>
          <a:prstGeom prst="rect">
            <a:avLst/>
          </a:prstGeom>
        </p:spPr>
      </p:pic>
      <p:pic>
        <p:nvPicPr>
          <p:cNvPr id="34" name="Picture 33" descr="A hallway with rows of black servers&#10;&#10;Description automatically generated">
            <a:extLst>
              <a:ext uri="{FF2B5EF4-FFF2-40B4-BE49-F238E27FC236}">
                <a16:creationId xmlns:a16="http://schemas.microsoft.com/office/drawing/2014/main" id="{88C4B1BD-2DC3-1F93-22C2-FAA264ED6509}"/>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567737" y="4738589"/>
            <a:ext cx="2812339" cy="1682588"/>
          </a:xfrm>
          <a:prstGeom prst="rect">
            <a:avLst/>
          </a:prstGeom>
        </p:spPr>
      </p:pic>
      <p:sp>
        <p:nvSpPr>
          <p:cNvPr id="41" name="Right Arrow 40">
            <a:extLst>
              <a:ext uri="{FF2B5EF4-FFF2-40B4-BE49-F238E27FC236}">
                <a16:creationId xmlns:a16="http://schemas.microsoft.com/office/drawing/2014/main" id="{4B52FA43-613E-503B-05F4-52723A08EB56}"/>
              </a:ext>
            </a:extLst>
          </p:cNvPr>
          <p:cNvSpPr/>
          <p:nvPr/>
        </p:nvSpPr>
        <p:spPr>
          <a:xfrm>
            <a:off x="4526130" y="3429000"/>
            <a:ext cx="909050" cy="49695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8F3FB69C-E1EB-679B-BF59-09A65FC5324E}"/>
              </a:ext>
            </a:extLst>
          </p:cNvPr>
          <p:cNvSpPr txBox="1"/>
          <p:nvPr/>
        </p:nvSpPr>
        <p:spPr>
          <a:xfrm>
            <a:off x="467194" y="5604528"/>
            <a:ext cx="742011" cy="369332"/>
          </a:xfrm>
          <a:prstGeom prst="rect">
            <a:avLst/>
          </a:prstGeom>
          <a:noFill/>
        </p:spPr>
        <p:txBody>
          <a:bodyPr wrap="square" rtlCol="0">
            <a:spAutoFit/>
          </a:bodyPr>
          <a:lstStyle/>
          <a:p>
            <a:r>
              <a:rPr lang="en-US" altLang="zh-TW" dirty="0">
                <a:solidFill>
                  <a:schemeClr val="tx2"/>
                </a:solidFill>
              </a:rPr>
              <a:t>HPC</a:t>
            </a:r>
            <a:endParaRPr lang="en-US" dirty="0">
              <a:solidFill>
                <a:schemeClr val="tx2"/>
              </a:solidFill>
            </a:endParaRPr>
          </a:p>
        </p:txBody>
      </p:sp>
      <p:pic>
        <p:nvPicPr>
          <p:cNvPr id="47" name="Picture 46" descr="A close-up of a blue background&#10;&#10;Description automatically generated">
            <a:extLst>
              <a:ext uri="{FF2B5EF4-FFF2-40B4-BE49-F238E27FC236}">
                <a16:creationId xmlns:a16="http://schemas.microsoft.com/office/drawing/2014/main" id="{3249818B-4C76-40EF-82BE-1B79EE40565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508320" y="1209084"/>
            <a:ext cx="2871756" cy="1584417"/>
          </a:xfrm>
          <a:prstGeom prst="rect">
            <a:avLst/>
          </a:prstGeom>
        </p:spPr>
      </p:pic>
      <p:sp>
        <p:nvSpPr>
          <p:cNvPr id="3" name="TextBox 2">
            <a:extLst>
              <a:ext uri="{FF2B5EF4-FFF2-40B4-BE49-F238E27FC236}">
                <a16:creationId xmlns:a16="http://schemas.microsoft.com/office/drawing/2014/main" id="{1904E635-9E9F-8524-B50D-85178AAE981D}"/>
              </a:ext>
            </a:extLst>
          </p:cNvPr>
          <p:cNvSpPr txBox="1"/>
          <p:nvPr/>
        </p:nvSpPr>
        <p:spPr>
          <a:xfrm>
            <a:off x="21582" y="3516636"/>
            <a:ext cx="1513637" cy="369332"/>
          </a:xfrm>
          <a:prstGeom prst="rect">
            <a:avLst/>
          </a:prstGeom>
          <a:noFill/>
        </p:spPr>
        <p:txBody>
          <a:bodyPr wrap="square" rtlCol="0">
            <a:spAutoFit/>
          </a:bodyPr>
          <a:lstStyle/>
          <a:p>
            <a:pPr algn="ctr"/>
            <a:r>
              <a:rPr lang="en-US" altLang="zh-TW" dirty="0">
                <a:solidFill>
                  <a:schemeClr val="tx2"/>
                </a:solidFill>
              </a:rPr>
              <a:t>AI</a:t>
            </a:r>
            <a:endParaRPr lang="en-US" dirty="0">
              <a:solidFill>
                <a:schemeClr val="tx2"/>
              </a:solidFill>
            </a:endParaRPr>
          </a:p>
        </p:txBody>
      </p:sp>
      <p:sp>
        <p:nvSpPr>
          <p:cNvPr id="4" name="TextBox 3">
            <a:extLst>
              <a:ext uri="{FF2B5EF4-FFF2-40B4-BE49-F238E27FC236}">
                <a16:creationId xmlns:a16="http://schemas.microsoft.com/office/drawing/2014/main" id="{36A55DB3-5D9B-50B0-A4B2-C19CBD6D9342}"/>
              </a:ext>
            </a:extLst>
          </p:cNvPr>
          <p:cNvSpPr txBox="1"/>
          <p:nvPr/>
        </p:nvSpPr>
        <p:spPr>
          <a:xfrm>
            <a:off x="588834" y="1808862"/>
            <a:ext cx="756819" cy="369332"/>
          </a:xfrm>
          <a:prstGeom prst="rect">
            <a:avLst/>
          </a:prstGeom>
          <a:noFill/>
        </p:spPr>
        <p:txBody>
          <a:bodyPr wrap="square" rtlCol="0">
            <a:spAutoFit/>
          </a:bodyPr>
          <a:lstStyle/>
          <a:p>
            <a:r>
              <a:rPr lang="en-US" altLang="zh-TW" dirty="0">
                <a:solidFill>
                  <a:schemeClr val="tx2"/>
                </a:solidFill>
              </a:rPr>
              <a:t>LLM</a:t>
            </a:r>
            <a:endParaRPr lang="en-US" dirty="0">
              <a:solidFill>
                <a:schemeClr val="tx2"/>
              </a:solidFill>
            </a:endParaRPr>
          </a:p>
        </p:txBody>
      </p:sp>
      <p:sp>
        <p:nvSpPr>
          <p:cNvPr id="38" name="TextBox 37">
            <a:extLst>
              <a:ext uri="{FF2B5EF4-FFF2-40B4-BE49-F238E27FC236}">
                <a16:creationId xmlns:a16="http://schemas.microsoft.com/office/drawing/2014/main" id="{4C21063E-AC05-239A-67D3-B6EFC8B23027}"/>
              </a:ext>
            </a:extLst>
          </p:cNvPr>
          <p:cNvSpPr txBox="1"/>
          <p:nvPr/>
        </p:nvSpPr>
        <p:spPr>
          <a:xfrm>
            <a:off x="6951913" y="3074353"/>
            <a:ext cx="886027" cy="400110"/>
          </a:xfrm>
          <a:prstGeom prst="rect">
            <a:avLst/>
          </a:prstGeom>
          <a:noFill/>
          <a:ln>
            <a:noFill/>
          </a:ln>
        </p:spPr>
        <p:txBody>
          <a:bodyPr wrap="square" rtlCol="0">
            <a:spAutoFit/>
          </a:bodyPr>
          <a:lstStyle/>
          <a:p>
            <a:r>
              <a:rPr lang="en-US" altLang="zh-TW" sz="2000" b="1" dirty="0">
                <a:solidFill>
                  <a:schemeClr val="accent4"/>
                </a:solidFill>
              </a:rPr>
              <a:t>12.3x</a:t>
            </a:r>
            <a:endParaRPr lang="en-US" sz="2000" b="1" dirty="0">
              <a:solidFill>
                <a:schemeClr val="accent4"/>
              </a:solidFill>
            </a:endParaRPr>
          </a:p>
        </p:txBody>
      </p:sp>
      <p:sp>
        <p:nvSpPr>
          <p:cNvPr id="37" name="Up Arrow 36">
            <a:extLst>
              <a:ext uri="{FF2B5EF4-FFF2-40B4-BE49-F238E27FC236}">
                <a16:creationId xmlns:a16="http://schemas.microsoft.com/office/drawing/2014/main" id="{DCC5F734-09EE-C64F-BE1E-EDD2057389DC}"/>
              </a:ext>
            </a:extLst>
          </p:cNvPr>
          <p:cNvSpPr/>
          <p:nvPr/>
        </p:nvSpPr>
        <p:spPr>
          <a:xfrm rot="3728907" flipH="1">
            <a:off x="8321026" y="1622331"/>
            <a:ext cx="223334" cy="3843343"/>
          </a:xfrm>
          <a:prstGeom prst="upArrow">
            <a:avLst/>
          </a:prstGeom>
          <a:solidFill>
            <a:schemeClr val="accent5"/>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solidFill>
            </a:endParaRPr>
          </a:p>
        </p:txBody>
      </p:sp>
      <p:sp>
        <p:nvSpPr>
          <p:cNvPr id="13" name="Title 1">
            <a:extLst>
              <a:ext uri="{FF2B5EF4-FFF2-40B4-BE49-F238E27FC236}">
                <a16:creationId xmlns:a16="http://schemas.microsoft.com/office/drawing/2014/main" id="{643E70E4-B9C6-B8F7-8444-527EC0380EC4}"/>
              </a:ext>
            </a:extLst>
          </p:cNvPr>
          <p:cNvSpPr txBox="1">
            <a:spLocks/>
          </p:cNvSpPr>
          <p:nvPr/>
        </p:nvSpPr>
        <p:spPr>
          <a:xfrm>
            <a:off x="0" y="-6133"/>
            <a:ext cx="121704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pPr algn="ctr"/>
            <a:r>
              <a:rPr lang="en-US" altLang="zh-TW" dirty="0"/>
              <a:t>GPU</a:t>
            </a:r>
            <a:r>
              <a:rPr lang="zh-TW" altLang="en-US" dirty="0"/>
              <a:t> </a:t>
            </a:r>
            <a:r>
              <a:rPr lang="en-US" altLang="zh-TW" dirty="0"/>
              <a:t>as</a:t>
            </a:r>
            <a:r>
              <a:rPr lang="zh-TW" altLang="en-US" dirty="0"/>
              <a:t> </a:t>
            </a:r>
            <a:r>
              <a:rPr lang="en-US" altLang="zh-TW" dirty="0"/>
              <a:t>a</a:t>
            </a:r>
            <a:r>
              <a:rPr lang="zh-TW" altLang="en-US" dirty="0"/>
              <a:t> </a:t>
            </a:r>
            <a:r>
              <a:rPr lang="en-US" altLang="zh-TW" dirty="0"/>
              <a:t>Service</a:t>
            </a:r>
            <a:r>
              <a:rPr lang="zh-TW" altLang="en-US" dirty="0"/>
              <a:t> </a:t>
            </a:r>
            <a:r>
              <a:rPr lang="en-US" altLang="zh-TW" dirty="0"/>
              <a:t>is</a:t>
            </a:r>
            <a:r>
              <a:rPr lang="zh-TW" altLang="en-US" dirty="0"/>
              <a:t> </a:t>
            </a:r>
            <a:r>
              <a:rPr lang="en-US" altLang="zh-TW" dirty="0"/>
              <a:t>Booming</a:t>
            </a:r>
            <a:r>
              <a:rPr lang="zh-TW" altLang="en-US" dirty="0"/>
              <a:t> </a:t>
            </a:r>
            <a:endParaRPr lang="en-US" dirty="0"/>
          </a:p>
        </p:txBody>
      </p:sp>
      <p:sp>
        <p:nvSpPr>
          <p:cNvPr id="16" name="Slide Number Placeholder 15">
            <a:extLst>
              <a:ext uri="{FF2B5EF4-FFF2-40B4-BE49-F238E27FC236}">
                <a16:creationId xmlns:a16="http://schemas.microsoft.com/office/drawing/2014/main" id="{8873C828-CB55-AE0B-4CA6-0E67D3A207C8}"/>
              </a:ext>
            </a:extLst>
          </p:cNvPr>
          <p:cNvSpPr>
            <a:spLocks noGrp="1"/>
          </p:cNvSpPr>
          <p:nvPr>
            <p:ph type="sldNum" sz="quarter" idx="12"/>
          </p:nvPr>
        </p:nvSpPr>
        <p:spPr/>
        <p:txBody>
          <a:bodyPr/>
          <a:lstStyle/>
          <a:p>
            <a:fld id="{A983B212-4F1F-614E-8463-C5C3E31DC8CE}" type="slidenum">
              <a:rPr lang="en-US" smtClean="0"/>
              <a:t>2</a:t>
            </a:fld>
            <a:endParaRPr lang="en-US"/>
          </a:p>
        </p:txBody>
      </p:sp>
    </p:spTree>
    <p:extLst>
      <p:ext uri="{BB962C8B-B14F-4D97-AF65-F5344CB8AC3E}">
        <p14:creationId xmlns:p14="http://schemas.microsoft.com/office/powerpoint/2010/main" val="2043979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35FD-C60F-FA80-5C16-845CFCECCD26}"/>
              </a:ext>
            </a:extLst>
          </p:cNvPr>
          <p:cNvSpPr>
            <a:spLocks noGrp="1"/>
          </p:cNvSpPr>
          <p:nvPr>
            <p:ph type="title"/>
          </p:nvPr>
        </p:nvSpPr>
        <p:spPr/>
        <p:txBody>
          <a:bodyPr/>
          <a:lstStyle/>
          <a:p>
            <a:r>
              <a:rPr lang="en-US" dirty="0"/>
              <a:t>Evaluation- Autoregressive workloads</a:t>
            </a:r>
          </a:p>
        </p:txBody>
      </p:sp>
      <p:sp>
        <p:nvSpPr>
          <p:cNvPr id="3" name="Content Placeholder 2">
            <a:extLst>
              <a:ext uri="{FF2B5EF4-FFF2-40B4-BE49-F238E27FC236}">
                <a16:creationId xmlns:a16="http://schemas.microsoft.com/office/drawing/2014/main" id="{DAC41AAF-1031-FE36-C510-05EF985EA238}"/>
              </a:ext>
            </a:extLst>
          </p:cNvPr>
          <p:cNvSpPr>
            <a:spLocks noGrp="1"/>
          </p:cNvSpPr>
          <p:nvPr>
            <p:ph idx="1"/>
          </p:nvPr>
        </p:nvSpPr>
        <p:spPr>
          <a:xfrm>
            <a:off x="5854431" y="1621276"/>
            <a:ext cx="6337569" cy="3929975"/>
          </a:xfrm>
        </p:spPr>
        <p:txBody>
          <a:bodyPr/>
          <a:lstStyle/>
          <a:p>
            <a:r>
              <a:rPr lang="en-US" altLang="zh-TW" dirty="0"/>
              <a:t>Average</a:t>
            </a:r>
            <a:r>
              <a:rPr lang="zh-TW" altLang="en-US" dirty="0"/>
              <a:t> </a:t>
            </a:r>
            <a:r>
              <a:rPr lang="en-US" altLang="zh-TW" dirty="0"/>
              <a:t>of</a:t>
            </a:r>
            <a:r>
              <a:rPr lang="zh-TW" altLang="en-US" dirty="0"/>
              <a:t> </a:t>
            </a:r>
            <a:r>
              <a:rPr lang="en-US" altLang="zh-TW" dirty="0"/>
              <a:t>3</a:t>
            </a:r>
            <a:r>
              <a:rPr lang="zh-TW" altLang="en-US" dirty="0"/>
              <a:t> </a:t>
            </a:r>
            <a:r>
              <a:rPr lang="en-US" altLang="zh-TW" dirty="0"/>
              <a:t>output</a:t>
            </a:r>
            <a:r>
              <a:rPr lang="zh-TW" altLang="en-US" dirty="0"/>
              <a:t> </a:t>
            </a:r>
            <a:r>
              <a:rPr lang="en-US" altLang="zh-TW" dirty="0"/>
              <a:t>token</a:t>
            </a:r>
            <a:r>
              <a:rPr lang="zh-TW" altLang="en-US" dirty="0"/>
              <a:t> </a:t>
            </a:r>
            <a:r>
              <a:rPr lang="en-US" altLang="zh-TW" dirty="0"/>
              <a:t>length</a:t>
            </a:r>
            <a:r>
              <a:rPr lang="zh-TW" altLang="en-US" dirty="0"/>
              <a:t> </a:t>
            </a:r>
            <a:endParaRPr lang="en-US" altLang="zh-TW" dirty="0"/>
          </a:p>
          <a:p>
            <a:r>
              <a:rPr lang="en-US" dirty="0"/>
              <a:t>Profiled prefill and decoding stage of the first token</a:t>
            </a:r>
          </a:p>
          <a:p>
            <a:pPr lvl="1"/>
            <a:r>
              <a:rPr lang="en-US" dirty="0"/>
              <a:t>Saved </a:t>
            </a:r>
            <a:r>
              <a:rPr lang="en-US" dirty="0">
                <a:solidFill>
                  <a:srgbClr val="FF0000"/>
                </a:solidFill>
              </a:rPr>
              <a:t>1.5hr</a:t>
            </a:r>
            <a:r>
              <a:rPr lang="en-US" dirty="0"/>
              <a:t> profile time</a:t>
            </a:r>
          </a:p>
          <a:p>
            <a:pPr lvl="1"/>
            <a:r>
              <a:rPr lang="en-US" altLang="zh-TW" dirty="0"/>
              <a:t>Decoding</a:t>
            </a:r>
            <a:r>
              <a:rPr lang="zh-TW" altLang="en-US" dirty="0"/>
              <a:t> </a:t>
            </a:r>
            <a:r>
              <a:rPr lang="en-US" altLang="zh-TW" dirty="0"/>
              <a:t>is</a:t>
            </a:r>
            <a:r>
              <a:rPr lang="zh-TW" altLang="en-US" dirty="0"/>
              <a:t> </a:t>
            </a:r>
            <a:r>
              <a:rPr lang="en-US" altLang="zh-TW" dirty="0"/>
              <a:t>memory-intensive</a:t>
            </a:r>
            <a:r>
              <a:rPr lang="zh-TW" altLang="en-US" dirty="0"/>
              <a:t> </a:t>
            </a:r>
            <a:r>
              <a:rPr lang="en-US" altLang="zh-TW" dirty="0"/>
              <a:t>–</a:t>
            </a:r>
            <a:r>
              <a:rPr lang="zh-TW" altLang="en-US" dirty="0"/>
              <a:t> </a:t>
            </a:r>
            <a:r>
              <a:rPr lang="en-US" altLang="zh-TW" dirty="0"/>
              <a:t>use</a:t>
            </a:r>
            <a:r>
              <a:rPr lang="zh-TW" altLang="en-US" dirty="0"/>
              <a:t> </a:t>
            </a:r>
            <a:r>
              <a:rPr lang="en-US" altLang="zh-TW" dirty="0"/>
              <a:t>MEMCAP</a:t>
            </a:r>
            <a:r>
              <a:rPr lang="zh-TW" altLang="en-US" dirty="0"/>
              <a:t> </a:t>
            </a:r>
            <a:r>
              <a:rPr lang="en-US" altLang="zh-TW" dirty="0"/>
              <a:t>to</a:t>
            </a:r>
            <a:r>
              <a:rPr lang="zh-TW" altLang="en-US" dirty="0"/>
              <a:t> </a:t>
            </a:r>
            <a:r>
              <a:rPr lang="en-US" altLang="zh-TW" dirty="0"/>
              <a:t>capture</a:t>
            </a:r>
            <a:r>
              <a:rPr lang="zh-TW" altLang="en-US" dirty="0"/>
              <a:t> </a:t>
            </a:r>
            <a:r>
              <a:rPr lang="en-US" altLang="zh-TW" dirty="0"/>
              <a:t>memory</a:t>
            </a:r>
            <a:r>
              <a:rPr lang="zh-TW" altLang="en-US" dirty="0"/>
              <a:t> </a:t>
            </a:r>
            <a:r>
              <a:rPr lang="en-US" altLang="zh-TW" dirty="0"/>
              <a:t>footprint</a:t>
            </a:r>
            <a:r>
              <a:rPr lang="zh-TW" altLang="en-US" dirty="0"/>
              <a:t> </a:t>
            </a:r>
            <a:r>
              <a:rPr lang="en-US" altLang="zh-TW" dirty="0"/>
              <a:t>of</a:t>
            </a:r>
            <a:r>
              <a:rPr lang="zh-TW" altLang="en-US" dirty="0"/>
              <a:t> </a:t>
            </a:r>
            <a:r>
              <a:rPr lang="en-US" altLang="zh-TW" dirty="0"/>
              <a:t>varying</a:t>
            </a:r>
            <a:r>
              <a:rPr lang="zh-TW" altLang="en-US" dirty="0"/>
              <a:t> </a:t>
            </a:r>
            <a:r>
              <a:rPr lang="en-US" altLang="zh-TW" dirty="0"/>
              <a:t>output</a:t>
            </a:r>
            <a:r>
              <a:rPr lang="zh-TW" altLang="en-US" dirty="0"/>
              <a:t> </a:t>
            </a:r>
            <a:r>
              <a:rPr lang="en-US" altLang="zh-TW" dirty="0"/>
              <a:t>token</a:t>
            </a:r>
            <a:r>
              <a:rPr lang="zh-TW" altLang="en-US" dirty="0"/>
              <a:t> </a:t>
            </a:r>
            <a:r>
              <a:rPr lang="en-US" altLang="zh-TW" dirty="0"/>
              <a:t>length</a:t>
            </a:r>
            <a:r>
              <a:rPr lang="zh-TW" altLang="en-US" dirty="0"/>
              <a:t> </a:t>
            </a:r>
            <a:r>
              <a:rPr lang="en-US" dirty="0"/>
              <a:t>  </a:t>
            </a:r>
          </a:p>
        </p:txBody>
      </p:sp>
      <p:sp>
        <p:nvSpPr>
          <p:cNvPr id="4" name="Slide Number Placeholder 3">
            <a:extLst>
              <a:ext uri="{FF2B5EF4-FFF2-40B4-BE49-F238E27FC236}">
                <a16:creationId xmlns:a16="http://schemas.microsoft.com/office/drawing/2014/main" id="{FFB96E25-D3EF-903E-9367-F0C9BFC18082}"/>
              </a:ext>
            </a:extLst>
          </p:cNvPr>
          <p:cNvSpPr>
            <a:spLocks noGrp="1"/>
          </p:cNvSpPr>
          <p:nvPr>
            <p:ph type="sldNum" sz="quarter" idx="12"/>
          </p:nvPr>
        </p:nvSpPr>
        <p:spPr/>
        <p:txBody>
          <a:bodyPr/>
          <a:lstStyle/>
          <a:p>
            <a:fld id="{A983B212-4F1F-614E-8463-C5C3E31DC8CE}" type="slidenum">
              <a:rPr lang="en-US" smtClean="0"/>
              <a:t>20</a:t>
            </a:fld>
            <a:endParaRPr lang="en-US"/>
          </a:p>
        </p:txBody>
      </p:sp>
      <p:pic>
        <p:nvPicPr>
          <p:cNvPr id="5" name="Picture 4">
            <a:extLst>
              <a:ext uri="{FF2B5EF4-FFF2-40B4-BE49-F238E27FC236}">
                <a16:creationId xmlns:a16="http://schemas.microsoft.com/office/drawing/2014/main" id="{0BAD75D8-1805-5495-E064-450459AC5B1E}"/>
              </a:ext>
            </a:extLst>
          </p:cNvPr>
          <p:cNvPicPr>
            <a:picLocks noChangeAspect="1"/>
          </p:cNvPicPr>
          <p:nvPr/>
        </p:nvPicPr>
        <p:blipFill>
          <a:blip r:embed="rId3"/>
          <a:stretch>
            <a:fillRect/>
          </a:stretch>
        </p:blipFill>
        <p:spPr>
          <a:xfrm>
            <a:off x="464072" y="1811304"/>
            <a:ext cx="5463314" cy="2702801"/>
          </a:xfrm>
          <a:prstGeom prst="rect">
            <a:avLst/>
          </a:prstGeom>
        </p:spPr>
      </p:pic>
      <p:sp>
        <p:nvSpPr>
          <p:cNvPr id="6" name="The position data is not sufficient for accurate beam prediction">
            <a:extLst>
              <a:ext uri="{FF2B5EF4-FFF2-40B4-BE49-F238E27FC236}">
                <a16:creationId xmlns:a16="http://schemas.microsoft.com/office/drawing/2014/main" id="{6FCC0B11-9BC4-476D-0283-6201675C8F51}"/>
              </a:ext>
            </a:extLst>
          </p:cNvPr>
          <p:cNvSpPr/>
          <p:nvPr/>
        </p:nvSpPr>
        <p:spPr>
          <a:xfrm>
            <a:off x="1919591" y="5319204"/>
            <a:ext cx="8352817" cy="948314"/>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sz="2000" dirty="0">
                <a:latin typeface="+mj-lt"/>
              </a:rPr>
              <a:t>KACE achieves </a:t>
            </a:r>
            <a:r>
              <a:rPr lang="en-US" sz="2000" b="1" dirty="0">
                <a:solidFill>
                  <a:schemeClr val="accent2">
                    <a:lumMod val="60000"/>
                    <a:lumOff val="40000"/>
                  </a:schemeClr>
                </a:solidFill>
                <a:latin typeface="+mj-lt"/>
              </a:rPr>
              <a:t>92%</a:t>
            </a:r>
            <a:r>
              <a:rPr lang="en-US" sz="2000" dirty="0">
                <a:solidFill>
                  <a:schemeClr val="accent1"/>
                </a:solidFill>
                <a:latin typeface="+mj-lt"/>
              </a:rPr>
              <a:t> </a:t>
            </a:r>
            <a:r>
              <a:rPr lang="en-US" sz="2000" dirty="0">
                <a:latin typeface="+mj-lt"/>
              </a:rPr>
              <a:t>throughput sum achieved by Oracle, 10% better than next-best policy</a:t>
            </a:r>
            <a:endParaRPr sz="2000" dirty="0">
              <a:latin typeface="+mj-lt"/>
            </a:endParaRPr>
          </a:p>
        </p:txBody>
      </p:sp>
    </p:spTree>
    <p:extLst>
      <p:ext uri="{BB962C8B-B14F-4D97-AF65-F5344CB8AC3E}">
        <p14:creationId xmlns:p14="http://schemas.microsoft.com/office/powerpoint/2010/main" val="111238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45F25-DF4F-63DA-FBE4-D6D5DD17B731}"/>
              </a:ext>
            </a:extLst>
          </p:cNvPr>
          <p:cNvSpPr>
            <a:spLocks noGrp="1"/>
          </p:cNvSpPr>
          <p:nvPr>
            <p:ph type="title"/>
          </p:nvPr>
        </p:nvSpPr>
        <p:spPr>
          <a:xfrm>
            <a:off x="-3154017" y="0"/>
            <a:ext cx="12192000" cy="1325563"/>
          </a:xfrm>
        </p:spPr>
        <p:txBody>
          <a:bodyPr/>
          <a:lstStyle/>
          <a:p>
            <a:r>
              <a:rPr lang="en-US" dirty="0"/>
              <a:t>System vs Kernel metrics</a:t>
            </a:r>
          </a:p>
        </p:txBody>
      </p:sp>
      <p:graphicFrame>
        <p:nvGraphicFramePr>
          <p:cNvPr id="5" name="Table 5">
            <a:extLst>
              <a:ext uri="{FF2B5EF4-FFF2-40B4-BE49-F238E27FC236}">
                <a16:creationId xmlns:a16="http://schemas.microsoft.com/office/drawing/2014/main" id="{C889B6BD-34E9-6062-2F3E-000F61D684AC}"/>
              </a:ext>
            </a:extLst>
          </p:cNvPr>
          <p:cNvGraphicFramePr>
            <a:graphicFrameLocks noGrp="1"/>
          </p:cNvGraphicFramePr>
          <p:nvPr>
            <p:ph idx="1"/>
            <p:extLst>
              <p:ext uri="{D42A27DB-BD31-4B8C-83A1-F6EECF244321}">
                <p14:modId xmlns:p14="http://schemas.microsoft.com/office/powerpoint/2010/main" val="1789135250"/>
              </p:ext>
            </p:extLst>
          </p:nvPr>
        </p:nvGraphicFramePr>
        <p:xfrm>
          <a:off x="556626" y="3470884"/>
          <a:ext cx="11247355" cy="2519396"/>
        </p:xfrm>
        <a:graphic>
          <a:graphicData uri="http://schemas.openxmlformats.org/drawingml/2006/table">
            <a:tbl>
              <a:tblPr firstRow="1" bandRow="1">
                <a:tableStyleId>{5C22544A-7EE6-4342-B048-85BDC9FD1C3A}</a:tableStyleId>
              </a:tblPr>
              <a:tblGrid>
                <a:gridCol w="2627561">
                  <a:extLst>
                    <a:ext uri="{9D8B030D-6E8A-4147-A177-3AD203B41FA5}">
                      <a16:colId xmlns:a16="http://schemas.microsoft.com/office/drawing/2014/main" val="2065472791"/>
                    </a:ext>
                  </a:extLst>
                </a:gridCol>
                <a:gridCol w="4324473">
                  <a:extLst>
                    <a:ext uri="{9D8B030D-6E8A-4147-A177-3AD203B41FA5}">
                      <a16:colId xmlns:a16="http://schemas.microsoft.com/office/drawing/2014/main" val="2465832778"/>
                    </a:ext>
                  </a:extLst>
                </a:gridCol>
                <a:gridCol w="4295321">
                  <a:extLst>
                    <a:ext uri="{9D8B030D-6E8A-4147-A177-3AD203B41FA5}">
                      <a16:colId xmlns:a16="http://schemas.microsoft.com/office/drawing/2014/main" val="173001002"/>
                    </a:ext>
                  </a:extLst>
                </a:gridCol>
              </a:tblGrid>
              <a:tr h="629849">
                <a:tc>
                  <a:txBody>
                    <a:bodyPr/>
                    <a:lstStyle/>
                    <a:p>
                      <a:endParaRPr lang="en-US" dirty="0"/>
                    </a:p>
                  </a:txBody>
                  <a:tcPr/>
                </a:tc>
                <a:tc>
                  <a:txBody>
                    <a:bodyPr/>
                    <a:lstStyle/>
                    <a:p>
                      <a:r>
                        <a:rPr lang="en-US" altLang="zh-TW" dirty="0"/>
                        <a:t>System</a:t>
                      </a:r>
                      <a:r>
                        <a:rPr lang="zh-TW" altLang="en-US" dirty="0"/>
                        <a:t> </a:t>
                      </a:r>
                      <a:r>
                        <a:rPr lang="en-US" altLang="zh-TW" dirty="0"/>
                        <a:t>metrics</a:t>
                      </a:r>
                      <a:endParaRPr lang="en-US" dirty="0"/>
                    </a:p>
                  </a:txBody>
                  <a:tcPr/>
                </a:tc>
                <a:tc>
                  <a:txBody>
                    <a:bodyPr/>
                    <a:lstStyle/>
                    <a:p>
                      <a:r>
                        <a:rPr lang="en-US" altLang="zh-TW" dirty="0"/>
                        <a:t>Kernel</a:t>
                      </a:r>
                      <a:r>
                        <a:rPr lang="zh-TW" altLang="en-US" dirty="0"/>
                        <a:t> </a:t>
                      </a:r>
                      <a:r>
                        <a:rPr lang="en-US" altLang="zh-TW" dirty="0"/>
                        <a:t>metrics</a:t>
                      </a:r>
                      <a:endParaRPr lang="en-US" dirty="0"/>
                    </a:p>
                  </a:txBody>
                  <a:tcPr/>
                </a:tc>
                <a:extLst>
                  <a:ext uri="{0D108BD9-81ED-4DB2-BD59-A6C34878D82A}">
                    <a16:rowId xmlns:a16="http://schemas.microsoft.com/office/drawing/2014/main" val="70181870"/>
                  </a:ext>
                </a:extLst>
              </a:tr>
              <a:tr h="629849">
                <a:tc>
                  <a:txBody>
                    <a:bodyPr/>
                    <a:lstStyle/>
                    <a:p>
                      <a:r>
                        <a:rPr lang="en-US" altLang="zh-TW" dirty="0">
                          <a:solidFill>
                            <a:schemeClr val="tx2"/>
                          </a:solidFill>
                        </a:rPr>
                        <a:t>Granularity</a:t>
                      </a:r>
                      <a:endParaRPr lang="en-US" dirty="0">
                        <a:solidFill>
                          <a:schemeClr val="tx2"/>
                        </a:solidFill>
                      </a:endParaRPr>
                    </a:p>
                  </a:txBody>
                  <a:tcPr/>
                </a:tc>
                <a:tc>
                  <a:txBody>
                    <a:bodyPr/>
                    <a:lstStyle/>
                    <a:p>
                      <a:r>
                        <a:rPr lang="en-US" altLang="zh-TW" dirty="0"/>
                        <a:t>Coarse-grained,</a:t>
                      </a:r>
                      <a:r>
                        <a:rPr lang="zh-TW" altLang="en-US" dirty="0"/>
                        <a:t> </a:t>
                      </a:r>
                      <a:r>
                        <a:rPr lang="en-US" altLang="zh-TW" dirty="0"/>
                        <a:t>entire</a:t>
                      </a:r>
                      <a:r>
                        <a:rPr lang="zh-TW" altLang="en-US" dirty="0"/>
                        <a:t> </a:t>
                      </a:r>
                      <a:r>
                        <a:rPr lang="en-US" altLang="zh-TW" dirty="0"/>
                        <a:t>GPU</a:t>
                      </a:r>
                      <a:endParaRPr lang="en-US" dirty="0"/>
                    </a:p>
                  </a:txBody>
                  <a:tcPr/>
                </a:tc>
                <a:tc>
                  <a:txBody>
                    <a:bodyPr/>
                    <a:lstStyle/>
                    <a:p>
                      <a:pPr algn="ctr"/>
                      <a:r>
                        <a:rPr lang="en-US" altLang="zh-TW" dirty="0"/>
                        <a:t>Fine-grained,</a:t>
                      </a:r>
                      <a:r>
                        <a:rPr lang="zh-TW" altLang="en-US" dirty="0"/>
                        <a:t> </a:t>
                      </a:r>
                      <a:r>
                        <a:rPr lang="en-US" altLang="zh-TW" dirty="0"/>
                        <a:t>per</a:t>
                      </a:r>
                      <a:r>
                        <a:rPr lang="zh-TW" altLang="en-US" dirty="0"/>
                        <a:t> </a:t>
                      </a:r>
                      <a:r>
                        <a:rPr lang="en-US" altLang="zh-TW" dirty="0"/>
                        <a:t>kernel</a:t>
                      </a:r>
                      <a:endParaRPr lang="en-US" dirty="0"/>
                    </a:p>
                  </a:txBody>
                  <a:tcPr/>
                </a:tc>
                <a:extLst>
                  <a:ext uri="{0D108BD9-81ED-4DB2-BD59-A6C34878D82A}">
                    <a16:rowId xmlns:a16="http://schemas.microsoft.com/office/drawing/2014/main" val="2147601358"/>
                  </a:ext>
                </a:extLst>
              </a:tr>
              <a:tr h="629849">
                <a:tc>
                  <a:txBody>
                    <a:bodyPr/>
                    <a:lstStyle/>
                    <a:p>
                      <a:r>
                        <a:rPr lang="en-US" dirty="0">
                          <a:solidFill>
                            <a:schemeClr val="tx2"/>
                          </a:solidFill>
                        </a:rPr>
                        <a:t>Performance accuracy</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759957312"/>
                  </a:ext>
                </a:extLst>
              </a:tr>
              <a:tr h="629849">
                <a:tc>
                  <a:txBody>
                    <a:bodyPr/>
                    <a:lstStyle/>
                    <a:p>
                      <a:r>
                        <a:rPr lang="en-US" altLang="zh-TW" dirty="0">
                          <a:solidFill>
                            <a:schemeClr val="tx2"/>
                          </a:solidFill>
                        </a:rPr>
                        <a:t>Profile</a:t>
                      </a:r>
                      <a:r>
                        <a:rPr lang="zh-TW" altLang="en-US" dirty="0">
                          <a:solidFill>
                            <a:schemeClr val="tx2"/>
                          </a:solidFill>
                        </a:rPr>
                        <a:t> </a:t>
                      </a:r>
                      <a:r>
                        <a:rPr lang="en-US" altLang="zh-TW" dirty="0">
                          <a:solidFill>
                            <a:schemeClr val="tx2"/>
                          </a:solidFill>
                        </a:rPr>
                        <a:t>time</a:t>
                      </a:r>
                      <a:endParaRPr lang="en-US" dirty="0">
                        <a:solidFill>
                          <a:schemeClr val="tx2"/>
                        </a:solidFill>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62023138"/>
                  </a:ext>
                </a:extLst>
              </a:tr>
            </a:tbl>
          </a:graphicData>
        </a:graphic>
      </p:graphicFrame>
      <p:sp>
        <p:nvSpPr>
          <p:cNvPr id="4" name="Slide Number Placeholder 3">
            <a:extLst>
              <a:ext uri="{FF2B5EF4-FFF2-40B4-BE49-F238E27FC236}">
                <a16:creationId xmlns:a16="http://schemas.microsoft.com/office/drawing/2014/main" id="{D30B9C23-A477-972F-46DE-FF90E05BD9A6}"/>
              </a:ext>
            </a:extLst>
          </p:cNvPr>
          <p:cNvSpPr>
            <a:spLocks noGrp="1"/>
          </p:cNvSpPr>
          <p:nvPr>
            <p:ph type="sldNum" sz="quarter" idx="12"/>
          </p:nvPr>
        </p:nvSpPr>
        <p:spPr/>
        <p:txBody>
          <a:bodyPr/>
          <a:lstStyle/>
          <a:p>
            <a:fld id="{A983B212-4F1F-614E-8463-C5C3E31DC8CE}" type="slidenum">
              <a:rPr lang="en-US" smtClean="0"/>
              <a:t>21</a:t>
            </a:fld>
            <a:endParaRPr lang="en-US"/>
          </a:p>
        </p:txBody>
      </p:sp>
      <p:pic>
        <p:nvPicPr>
          <p:cNvPr id="11" name="Picture 10" descr="A yellow face with a sad face&#10;&#10;Description automatically generated">
            <a:extLst>
              <a:ext uri="{FF2B5EF4-FFF2-40B4-BE49-F238E27FC236}">
                <a16:creationId xmlns:a16="http://schemas.microsoft.com/office/drawing/2014/main" id="{0552E61D-C762-64FB-62FD-88C02BFA4284}"/>
              </a:ext>
            </a:extLst>
          </p:cNvPr>
          <p:cNvPicPr>
            <a:picLocks noChangeAspect="1"/>
          </p:cNvPicPr>
          <p:nvPr/>
        </p:nvPicPr>
        <p:blipFill>
          <a:blip r:embed="rId3"/>
          <a:stretch>
            <a:fillRect/>
          </a:stretch>
        </p:blipFill>
        <p:spPr>
          <a:xfrm>
            <a:off x="5001934" y="4738374"/>
            <a:ext cx="566851" cy="535512"/>
          </a:xfrm>
          <a:prstGeom prst="rect">
            <a:avLst/>
          </a:prstGeom>
        </p:spPr>
      </p:pic>
      <p:pic>
        <p:nvPicPr>
          <p:cNvPr id="12" name="Graphic 11">
            <a:extLst>
              <a:ext uri="{FF2B5EF4-FFF2-40B4-BE49-F238E27FC236}">
                <a16:creationId xmlns:a16="http://schemas.microsoft.com/office/drawing/2014/main" id="{5DA74265-862F-BF07-BCF3-D78B9DC650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9079" y="4773038"/>
            <a:ext cx="621768" cy="587393"/>
          </a:xfrm>
          <a:prstGeom prst="rect">
            <a:avLst/>
          </a:prstGeom>
        </p:spPr>
      </p:pic>
      <p:sp>
        <p:nvSpPr>
          <p:cNvPr id="13" name="Rectangle 12">
            <a:extLst>
              <a:ext uri="{FF2B5EF4-FFF2-40B4-BE49-F238E27FC236}">
                <a16:creationId xmlns:a16="http://schemas.microsoft.com/office/drawing/2014/main" id="{6EBDB538-1B18-076E-5813-06DB0C928FCA}"/>
              </a:ext>
            </a:extLst>
          </p:cNvPr>
          <p:cNvSpPr/>
          <p:nvPr/>
        </p:nvSpPr>
        <p:spPr>
          <a:xfrm>
            <a:off x="7503268" y="5406383"/>
            <a:ext cx="4294228" cy="6107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7AFCF641-1589-17E9-7051-95B54C4BF43F}"/>
              </a:ext>
            </a:extLst>
          </p:cNvPr>
          <p:cNvSpPr/>
          <p:nvPr/>
        </p:nvSpPr>
        <p:spPr>
          <a:xfrm>
            <a:off x="9513650" y="6038728"/>
            <a:ext cx="203043" cy="17468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he position data is not sufficient for accurate beam prediction">
            <a:extLst>
              <a:ext uri="{FF2B5EF4-FFF2-40B4-BE49-F238E27FC236}">
                <a16:creationId xmlns:a16="http://schemas.microsoft.com/office/drawing/2014/main" id="{912AE6B9-D1DF-DDE7-8059-9896BABFB0A2}"/>
              </a:ext>
            </a:extLst>
          </p:cNvPr>
          <p:cNvSpPr/>
          <p:nvPr/>
        </p:nvSpPr>
        <p:spPr>
          <a:xfrm>
            <a:off x="838201" y="6266691"/>
            <a:ext cx="11179244" cy="424189"/>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latin typeface="+mj-lt"/>
              </a:rPr>
              <a:t>Can</a:t>
            </a:r>
            <a:r>
              <a:rPr lang="zh-TW" altLang="en-US" sz="2400" dirty="0">
                <a:latin typeface="+mj-lt"/>
              </a:rPr>
              <a:t> </a:t>
            </a:r>
            <a:r>
              <a:rPr lang="en-US" altLang="zh-TW" sz="2400" dirty="0">
                <a:latin typeface="+mj-lt"/>
              </a:rPr>
              <a:t>we</a:t>
            </a:r>
            <a:r>
              <a:rPr lang="zh-TW" altLang="en-US" sz="2400" dirty="0">
                <a:latin typeface="+mj-lt"/>
              </a:rPr>
              <a:t> </a:t>
            </a:r>
            <a:r>
              <a:rPr lang="en-US" altLang="zh-TW" sz="2400" dirty="0">
                <a:latin typeface="+mj-lt"/>
              </a:rPr>
              <a:t>profile</a:t>
            </a:r>
            <a:r>
              <a:rPr lang="zh-TW" altLang="en-US" sz="2400" dirty="0">
                <a:latin typeface="+mj-lt"/>
              </a:rPr>
              <a:t> </a:t>
            </a:r>
            <a:r>
              <a:rPr lang="en-US" altLang="zh-TW" sz="2400" dirty="0">
                <a:latin typeface="+mj-lt"/>
              </a:rPr>
              <a:t>individual</a:t>
            </a:r>
            <a:r>
              <a:rPr lang="zh-TW" altLang="en-US" sz="2400" dirty="0">
                <a:latin typeface="+mj-lt"/>
              </a:rPr>
              <a:t> </a:t>
            </a:r>
            <a:r>
              <a:rPr lang="en-US" altLang="zh-TW" sz="2400" dirty="0">
                <a:latin typeface="+mj-lt"/>
              </a:rPr>
              <a:t>workload</a:t>
            </a:r>
            <a:r>
              <a:rPr lang="zh-TW" altLang="en-US" sz="2400" dirty="0">
                <a:latin typeface="+mj-lt"/>
              </a:rPr>
              <a:t> </a:t>
            </a:r>
            <a:r>
              <a:rPr lang="en-US" altLang="zh-TW" sz="2400" dirty="0">
                <a:latin typeface="+mj-lt"/>
              </a:rPr>
              <a:t>offline</a:t>
            </a:r>
            <a:r>
              <a:rPr lang="zh-TW" altLang="en-US" sz="2400" dirty="0">
                <a:latin typeface="+mj-lt"/>
              </a:rPr>
              <a:t> </a:t>
            </a:r>
            <a:r>
              <a:rPr lang="en-US" altLang="zh-TW" sz="2400" dirty="0">
                <a:latin typeface="+mj-lt"/>
              </a:rPr>
              <a:t>instead</a:t>
            </a:r>
            <a:r>
              <a:rPr lang="zh-TW" altLang="en-US" sz="2400" dirty="0">
                <a:latin typeface="+mj-lt"/>
              </a:rPr>
              <a:t> </a:t>
            </a:r>
            <a:r>
              <a:rPr lang="en-US" altLang="zh-TW" sz="2400" dirty="0">
                <a:latin typeface="+mj-lt"/>
              </a:rPr>
              <a:t>of</a:t>
            </a:r>
            <a:r>
              <a:rPr lang="zh-TW" altLang="en-US" sz="2400" dirty="0">
                <a:latin typeface="+mj-lt"/>
              </a:rPr>
              <a:t> </a:t>
            </a:r>
            <a:r>
              <a:rPr lang="en-US" altLang="zh-TW" sz="2400" dirty="0">
                <a:latin typeface="+mj-lt"/>
              </a:rPr>
              <a:t>all</a:t>
            </a:r>
            <a:r>
              <a:rPr lang="zh-TW" altLang="en-US" sz="2400" dirty="0">
                <a:latin typeface="+mj-lt"/>
              </a:rPr>
              <a:t> </a:t>
            </a:r>
            <a:r>
              <a:rPr lang="en-US" altLang="zh-TW" sz="2400" dirty="0">
                <a:latin typeface="+mj-lt"/>
              </a:rPr>
              <a:t>online</a:t>
            </a:r>
            <a:r>
              <a:rPr lang="zh-TW" altLang="en-US" sz="2400" dirty="0">
                <a:latin typeface="+mj-lt"/>
              </a:rPr>
              <a:t> </a:t>
            </a:r>
            <a:r>
              <a:rPr lang="en-US" altLang="zh-TW" sz="2400" dirty="0">
                <a:latin typeface="+mj-lt"/>
              </a:rPr>
              <a:t>combinations?</a:t>
            </a:r>
          </a:p>
        </p:txBody>
      </p:sp>
      <p:pic>
        <p:nvPicPr>
          <p:cNvPr id="18" name="Picture 17">
            <a:extLst>
              <a:ext uri="{FF2B5EF4-FFF2-40B4-BE49-F238E27FC236}">
                <a16:creationId xmlns:a16="http://schemas.microsoft.com/office/drawing/2014/main" id="{FBBDD0BF-A988-15BA-4680-4F7BF8458E59}"/>
              </a:ext>
            </a:extLst>
          </p:cNvPr>
          <p:cNvPicPr>
            <a:picLocks noChangeAspect="1"/>
          </p:cNvPicPr>
          <p:nvPr/>
        </p:nvPicPr>
        <p:blipFill>
          <a:blip r:embed="rId6"/>
          <a:stretch>
            <a:fillRect/>
          </a:stretch>
        </p:blipFill>
        <p:spPr>
          <a:xfrm>
            <a:off x="3651490" y="1306592"/>
            <a:ext cx="3488233" cy="1374562"/>
          </a:xfrm>
          <a:prstGeom prst="rect">
            <a:avLst/>
          </a:prstGeom>
        </p:spPr>
      </p:pic>
      <p:pic>
        <p:nvPicPr>
          <p:cNvPr id="19" name="Picture 18">
            <a:extLst>
              <a:ext uri="{FF2B5EF4-FFF2-40B4-BE49-F238E27FC236}">
                <a16:creationId xmlns:a16="http://schemas.microsoft.com/office/drawing/2014/main" id="{09923668-5675-A759-A7EA-CAD7EF8B0DE7}"/>
              </a:ext>
            </a:extLst>
          </p:cNvPr>
          <p:cNvPicPr>
            <a:picLocks noChangeAspect="1"/>
          </p:cNvPicPr>
          <p:nvPr/>
        </p:nvPicPr>
        <p:blipFill>
          <a:blip r:embed="rId7"/>
          <a:stretch>
            <a:fillRect/>
          </a:stretch>
        </p:blipFill>
        <p:spPr>
          <a:xfrm>
            <a:off x="8489003" y="599784"/>
            <a:ext cx="2016925" cy="2711221"/>
          </a:xfrm>
          <a:prstGeom prst="rect">
            <a:avLst/>
          </a:prstGeom>
        </p:spPr>
      </p:pic>
      <p:pic>
        <p:nvPicPr>
          <p:cNvPr id="23" name="Graphic 22">
            <a:extLst>
              <a:ext uri="{FF2B5EF4-FFF2-40B4-BE49-F238E27FC236}">
                <a16:creationId xmlns:a16="http://schemas.microsoft.com/office/drawing/2014/main" id="{36607E9B-46A3-BC64-EED7-C8CE84A160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1934" y="5404214"/>
            <a:ext cx="566851" cy="535512"/>
          </a:xfrm>
          <a:prstGeom prst="rect">
            <a:avLst/>
          </a:prstGeom>
        </p:spPr>
      </p:pic>
      <p:pic>
        <p:nvPicPr>
          <p:cNvPr id="24" name="Picture 23" descr="A yellow face with a sad face&#10;&#10;Description automatically generated">
            <a:extLst>
              <a:ext uri="{FF2B5EF4-FFF2-40B4-BE49-F238E27FC236}">
                <a16:creationId xmlns:a16="http://schemas.microsoft.com/office/drawing/2014/main" id="{6562F49B-402A-1A43-CA05-A5B1E4BA2636}"/>
              </a:ext>
            </a:extLst>
          </p:cNvPr>
          <p:cNvPicPr>
            <a:picLocks noChangeAspect="1"/>
          </p:cNvPicPr>
          <p:nvPr/>
        </p:nvPicPr>
        <p:blipFill>
          <a:blip r:embed="rId3"/>
          <a:stretch>
            <a:fillRect/>
          </a:stretch>
        </p:blipFill>
        <p:spPr>
          <a:xfrm>
            <a:off x="9289078" y="5429504"/>
            <a:ext cx="621768" cy="587393"/>
          </a:xfrm>
          <a:prstGeom prst="rect">
            <a:avLst/>
          </a:prstGeom>
        </p:spPr>
      </p:pic>
      <p:sp>
        <p:nvSpPr>
          <p:cNvPr id="25" name="Rounded Rectangle 24">
            <a:extLst>
              <a:ext uri="{FF2B5EF4-FFF2-40B4-BE49-F238E27FC236}">
                <a16:creationId xmlns:a16="http://schemas.microsoft.com/office/drawing/2014/main" id="{76602C32-B6BC-348A-0EC0-6DC09A3961D7}"/>
              </a:ext>
            </a:extLst>
          </p:cNvPr>
          <p:cNvSpPr/>
          <p:nvPr/>
        </p:nvSpPr>
        <p:spPr>
          <a:xfrm>
            <a:off x="9185845" y="416537"/>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Gill Sans MT" panose="020B0502020104020203" pitchFamily="34" charset="77"/>
              </a:rPr>
              <a:t>MaxP</a:t>
            </a:r>
            <a:endParaRPr lang="en-US" sz="1200" dirty="0">
              <a:latin typeface="Gill Sans MT" panose="020B0502020104020203" pitchFamily="34" charset="77"/>
            </a:endParaRPr>
          </a:p>
        </p:txBody>
      </p:sp>
      <p:sp>
        <p:nvSpPr>
          <p:cNvPr id="26" name="Rounded Rectangle 25">
            <a:extLst>
              <a:ext uri="{FF2B5EF4-FFF2-40B4-BE49-F238E27FC236}">
                <a16:creationId xmlns:a16="http://schemas.microsoft.com/office/drawing/2014/main" id="{0DBE7F72-C570-374C-761C-FCC3322BC96C}"/>
              </a:ext>
            </a:extLst>
          </p:cNvPr>
          <p:cNvSpPr/>
          <p:nvPr/>
        </p:nvSpPr>
        <p:spPr>
          <a:xfrm>
            <a:off x="10058457" y="411750"/>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Batch</a:t>
            </a:r>
          </a:p>
        </p:txBody>
      </p:sp>
      <p:sp>
        <p:nvSpPr>
          <p:cNvPr id="27" name="Rounded Rectangle 26">
            <a:extLst>
              <a:ext uri="{FF2B5EF4-FFF2-40B4-BE49-F238E27FC236}">
                <a16:creationId xmlns:a16="http://schemas.microsoft.com/office/drawing/2014/main" id="{0DB84D4D-BBDF-FCE6-107D-B33AAFC51231}"/>
              </a:ext>
            </a:extLst>
          </p:cNvPr>
          <p:cNvSpPr/>
          <p:nvPr/>
        </p:nvSpPr>
        <p:spPr>
          <a:xfrm>
            <a:off x="8412617" y="411602"/>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Conv</a:t>
            </a:r>
          </a:p>
        </p:txBody>
      </p:sp>
    </p:spTree>
    <p:extLst>
      <p:ext uri="{BB962C8B-B14F-4D97-AF65-F5344CB8AC3E}">
        <p14:creationId xmlns:p14="http://schemas.microsoft.com/office/powerpoint/2010/main" val="90133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7" grpId="0" animBg="1"/>
      <p:bldP spid="25"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0D2C-14BC-D65A-8AC3-CD9B19DCF809}"/>
              </a:ext>
            </a:extLst>
          </p:cNvPr>
          <p:cNvSpPr>
            <a:spLocks noGrp="1"/>
          </p:cNvSpPr>
          <p:nvPr>
            <p:ph type="title"/>
          </p:nvPr>
        </p:nvSpPr>
        <p:spPr/>
        <p:txBody>
          <a:bodyPr/>
          <a:lstStyle/>
          <a:p>
            <a:r>
              <a:rPr lang="en-US" altLang="zh-TW" dirty="0"/>
              <a:t>Evaluation</a:t>
            </a:r>
            <a:endParaRPr lang="en-US" dirty="0"/>
          </a:p>
        </p:txBody>
      </p:sp>
      <p:sp>
        <p:nvSpPr>
          <p:cNvPr id="4" name="Slide Number Placeholder 3">
            <a:extLst>
              <a:ext uri="{FF2B5EF4-FFF2-40B4-BE49-F238E27FC236}">
                <a16:creationId xmlns:a16="http://schemas.microsoft.com/office/drawing/2014/main" id="{FD62DECC-09E1-5CF9-2615-274A8D3E1181}"/>
              </a:ext>
            </a:extLst>
          </p:cNvPr>
          <p:cNvSpPr>
            <a:spLocks noGrp="1"/>
          </p:cNvSpPr>
          <p:nvPr>
            <p:ph type="sldNum" sz="quarter" idx="12"/>
          </p:nvPr>
        </p:nvSpPr>
        <p:spPr/>
        <p:txBody>
          <a:bodyPr/>
          <a:lstStyle/>
          <a:p>
            <a:fld id="{A983B212-4F1F-614E-8463-C5C3E31DC8CE}" type="slidenum">
              <a:rPr lang="en-US" smtClean="0"/>
              <a:t>22</a:t>
            </a:fld>
            <a:endParaRPr lang="en-US"/>
          </a:p>
        </p:txBody>
      </p:sp>
      <p:sp>
        <p:nvSpPr>
          <p:cNvPr id="8" name="Content Placeholder 7">
            <a:extLst>
              <a:ext uri="{FF2B5EF4-FFF2-40B4-BE49-F238E27FC236}">
                <a16:creationId xmlns:a16="http://schemas.microsoft.com/office/drawing/2014/main" id="{B6D0E60D-BEE3-BA3B-D28C-5A628D1A8D8D}"/>
              </a:ext>
            </a:extLst>
          </p:cNvPr>
          <p:cNvSpPr>
            <a:spLocks noGrp="1"/>
          </p:cNvSpPr>
          <p:nvPr>
            <p:ph idx="1"/>
          </p:nvPr>
        </p:nvSpPr>
        <p:spPr>
          <a:xfrm>
            <a:off x="654996" y="1825625"/>
            <a:ext cx="10698804" cy="4351338"/>
          </a:xfrm>
        </p:spPr>
        <p:txBody>
          <a:bodyPr/>
          <a:lstStyle/>
          <a:p>
            <a:r>
              <a:rPr lang="en-US" altLang="zh-TW" dirty="0"/>
              <a:t>How</a:t>
            </a:r>
            <a:r>
              <a:rPr lang="zh-TW" altLang="en-US" dirty="0"/>
              <a:t> </a:t>
            </a:r>
            <a:r>
              <a:rPr lang="en-US" altLang="zh-TW" dirty="0"/>
              <a:t>accurate</a:t>
            </a:r>
            <a:r>
              <a:rPr lang="zh-TW" altLang="en-US" dirty="0"/>
              <a:t> </a:t>
            </a:r>
            <a:r>
              <a:rPr lang="en-US" altLang="zh-TW" dirty="0"/>
              <a:t>is</a:t>
            </a:r>
            <a:r>
              <a:rPr lang="zh-TW" altLang="en-US" dirty="0"/>
              <a:t> </a:t>
            </a:r>
            <a:r>
              <a:rPr lang="en-US" altLang="zh-TW" dirty="0"/>
              <a:t>KACE’s</a:t>
            </a:r>
            <a:r>
              <a:rPr lang="zh-TW" altLang="en-US" dirty="0"/>
              <a:t> </a:t>
            </a:r>
            <a:r>
              <a:rPr lang="en-US" altLang="zh-TW" dirty="0"/>
              <a:t>throughput</a:t>
            </a:r>
            <a:r>
              <a:rPr lang="zh-TW" altLang="en-US" dirty="0"/>
              <a:t> </a:t>
            </a:r>
            <a:r>
              <a:rPr lang="en-US" altLang="zh-TW" dirty="0"/>
              <a:t>prediction?</a:t>
            </a:r>
          </a:p>
          <a:p>
            <a:r>
              <a:rPr lang="en-US" altLang="zh-TW" dirty="0"/>
              <a:t>With</a:t>
            </a:r>
            <a:r>
              <a:rPr lang="zh-TW" altLang="en-US" dirty="0"/>
              <a:t> </a:t>
            </a:r>
            <a:r>
              <a:rPr lang="en-US" altLang="zh-TW" dirty="0"/>
              <a:t>KACE’s</a:t>
            </a:r>
            <a:r>
              <a:rPr lang="zh-TW" altLang="en-US" dirty="0"/>
              <a:t> </a:t>
            </a:r>
            <a:r>
              <a:rPr lang="en-US" altLang="zh-TW" dirty="0"/>
              <a:t>predicted</a:t>
            </a:r>
            <a:r>
              <a:rPr lang="zh-TW" altLang="en-US" dirty="0"/>
              <a:t> </a:t>
            </a:r>
            <a:r>
              <a:rPr lang="en-US" altLang="zh-TW" dirty="0"/>
              <a:t>workload</a:t>
            </a:r>
            <a:r>
              <a:rPr lang="zh-TW" altLang="en-US" dirty="0"/>
              <a:t> </a:t>
            </a:r>
            <a:r>
              <a:rPr lang="en-US" altLang="zh-TW" dirty="0"/>
              <a:t>pair,</a:t>
            </a:r>
            <a:r>
              <a:rPr lang="zh-TW" altLang="en-US" dirty="0"/>
              <a:t> </a:t>
            </a:r>
            <a:r>
              <a:rPr lang="en-US" altLang="zh-TW" dirty="0"/>
              <a:t>how</a:t>
            </a:r>
            <a:r>
              <a:rPr lang="zh-TW" altLang="en-US" dirty="0"/>
              <a:t> </a:t>
            </a:r>
            <a:r>
              <a:rPr lang="en-US" altLang="zh-TW" dirty="0"/>
              <a:t>well</a:t>
            </a:r>
            <a:r>
              <a:rPr lang="zh-TW" altLang="en-US" dirty="0"/>
              <a:t> </a:t>
            </a:r>
            <a:r>
              <a:rPr lang="en-US" altLang="zh-TW" dirty="0"/>
              <a:t>are</a:t>
            </a:r>
            <a:r>
              <a:rPr lang="zh-TW" altLang="en-US" dirty="0"/>
              <a:t> </a:t>
            </a:r>
            <a:r>
              <a:rPr lang="en-US" altLang="zh-TW" dirty="0"/>
              <a:t>the</a:t>
            </a:r>
            <a:r>
              <a:rPr lang="zh-TW" altLang="en-US" dirty="0"/>
              <a:t> </a:t>
            </a:r>
            <a:r>
              <a:rPr lang="en-US" altLang="zh-TW" dirty="0"/>
              <a:t>actual</a:t>
            </a:r>
            <a:r>
              <a:rPr lang="zh-TW" altLang="en-US" dirty="0"/>
              <a:t> </a:t>
            </a:r>
            <a:r>
              <a:rPr lang="en-US" altLang="zh-TW" dirty="0" err="1"/>
              <a:t>colocated</a:t>
            </a:r>
            <a:r>
              <a:rPr lang="zh-TW" altLang="en-US" dirty="0"/>
              <a:t> </a:t>
            </a:r>
            <a:r>
              <a:rPr lang="en-US" altLang="zh-TW" dirty="0"/>
              <a:t>throughput?</a:t>
            </a:r>
            <a:r>
              <a:rPr lang="zh-TW" altLang="en-US" dirty="0"/>
              <a:t> </a:t>
            </a:r>
            <a:endParaRPr lang="en-US" altLang="zh-TW" dirty="0"/>
          </a:p>
          <a:p>
            <a:r>
              <a:rPr lang="en-US" altLang="zh-TW" dirty="0"/>
              <a:t>If</a:t>
            </a:r>
            <a:r>
              <a:rPr lang="zh-TW" altLang="en-US" dirty="0"/>
              <a:t> </a:t>
            </a:r>
            <a:r>
              <a:rPr lang="en-US" altLang="zh-TW" dirty="0"/>
              <a:t>a</a:t>
            </a:r>
            <a:r>
              <a:rPr lang="zh-TW" altLang="en-US" dirty="0"/>
              <a:t> </a:t>
            </a:r>
            <a:r>
              <a:rPr lang="en-US" altLang="zh-TW" dirty="0"/>
              <a:t>workload</a:t>
            </a:r>
            <a:r>
              <a:rPr lang="zh-TW" altLang="en-US" dirty="0"/>
              <a:t> </a:t>
            </a:r>
            <a:r>
              <a:rPr lang="en-US" altLang="zh-TW" dirty="0"/>
              <a:t>is</a:t>
            </a:r>
            <a:r>
              <a:rPr lang="zh-TW" altLang="en-US" dirty="0"/>
              <a:t> </a:t>
            </a:r>
            <a:r>
              <a:rPr lang="en-US" altLang="zh-TW" dirty="0"/>
              <a:t>not</a:t>
            </a:r>
            <a:r>
              <a:rPr lang="zh-TW" altLang="en-US" dirty="0"/>
              <a:t> </a:t>
            </a:r>
            <a:r>
              <a:rPr lang="en-US" altLang="zh-TW" dirty="0"/>
              <a:t>seen</a:t>
            </a:r>
            <a:r>
              <a:rPr lang="zh-TW" altLang="en-US" dirty="0"/>
              <a:t> </a:t>
            </a:r>
            <a:r>
              <a:rPr lang="en-US" altLang="zh-TW" dirty="0"/>
              <a:t>in</a:t>
            </a:r>
            <a:r>
              <a:rPr lang="zh-TW" altLang="en-US" dirty="0"/>
              <a:t> </a:t>
            </a:r>
            <a:r>
              <a:rPr lang="en-US" altLang="zh-TW" dirty="0"/>
              <a:t>training</a:t>
            </a:r>
            <a:r>
              <a:rPr lang="zh-TW" altLang="en-US" dirty="0"/>
              <a:t> </a:t>
            </a:r>
            <a:r>
              <a:rPr lang="en-US" altLang="zh-TW" dirty="0"/>
              <a:t>set,</a:t>
            </a:r>
            <a:r>
              <a:rPr lang="zh-TW" altLang="en-US" dirty="0"/>
              <a:t> </a:t>
            </a:r>
            <a:r>
              <a:rPr lang="en-US" altLang="zh-TW" dirty="0"/>
              <a:t>can</a:t>
            </a:r>
            <a:r>
              <a:rPr lang="zh-TW" altLang="en-US" dirty="0"/>
              <a:t> </a:t>
            </a:r>
            <a:r>
              <a:rPr lang="en-US" altLang="zh-TW" dirty="0"/>
              <a:t>KACE</a:t>
            </a:r>
            <a:r>
              <a:rPr lang="zh-TW" altLang="en-US" dirty="0"/>
              <a:t> </a:t>
            </a:r>
            <a:r>
              <a:rPr lang="en-US" altLang="zh-TW" dirty="0"/>
              <a:t>still</a:t>
            </a:r>
            <a:r>
              <a:rPr lang="zh-TW" altLang="en-US" dirty="0"/>
              <a:t> </a:t>
            </a:r>
            <a:r>
              <a:rPr lang="en-US" altLang="zh-TW" dirty="0"/>
              <a:t>predict</a:t>
            </a:r>
            <a:r>
              <a:rPr lang="zh-TW" altLang="en-US" dirty="0"/>
              <a:t> </a:t>
            </a:r>
            <a:r>
              <a:rPr lang="en-US" altLang="zh-TW" dirty="0"/>
              <a:t>the</a:t>
            </a:r>
            <a:r>
              <a:rPr lang="zh-TW" altLang="en-US" dirty="0"/>
              <a:t> </a:t>
            </a:r>
            <a:r>
              <a:rPr lang="en-US" altLang="zh-TW" dirty="0"/>
              <a:t>best</a:t>
            </a:r>
            <a:r>
              <a:rPr lang="zh-TW" altLang="en-US" dirty="0"/>
              <a:t> </a:t>
            </a:r>
            <a:r>
              <a:rPr lang="en-US" altLang="zh-TW" dirty="0"/>
              <a:t>workload</a:t>
            </a:r>
            <a:r>
              <a:rPr lang="zh-TW" altLang="en-US" dirty="0"/>
              <a:t> </a:t>
            </a:r>
            <a:r>
              <a:rPr lang="en-US" altLang="zh-TW" dirty="0"/>
              <a:t>to</a:t>
            </a:r>
            <a:r>
              <a:rPr lang="zh-TW" altLang="en-US" dirty="0"/>
              <a:t> </a:t>
            </a:r>
            <a:r>
              <a:rPr lang="en-US" altLang="zh-TW" dirty="0" err="1"/>
              <a:t>colocate</a:t>
            </a:r>
            <a:r>
              <a:rPr lang="zh-TW" altLang="en-US" dirty="0"/>
              <a:t> </a:t>
            </a:r>
            <a:r>
              <a:rPr lang="en-US" altLang="zh-TW" dirty="0"/>
              <a:t>with?</a:t>
            </a:r>
          </a:p>
          <a:p>
            <a:r>
              <a:rPr lang="en-US" altLang="zh-TW" dirty="0"/>
              <a:t>Can</a:t>
            </a:r>
            <a:r>
              <a:rPr lang="zh-TW" altLang="en-US" dirty="0"/>
              <a:t> </a:t>
            </a:r>
            <a:r>
              <a:rPr lang="en-US" altLang="zh-TW" dirty="0"/>
              <a:t>KACE</a:t>
            </a:r>
            <a:r>
              <a:rPr lang="zh-TW" altLang="en-US" dirty="0"/>
              <a:t> </a:t>
            </a:r>
            <a:r>
              <a:rPr lang="en-US" altLang="zh-TW" dirty="0"/>
              <a:t>be</a:t>
            </a:r>
            <a:r>
              <a:rPr lang="zh-TW" altLang="en-US" dirty="0"/>
              <a:t> </a:t>
            </a:r>
            <a:r>
              <a:rPr lang="en-US" altLang="zh-TW" dirty="0"/>
              <a:t>used</a:t>
            </a:r>
            <a:r>
              <a:rPr lang="zh-TW" altLang="en-US" dirty="0"/>
              <a:t> </a:t>
            </a:r>
            <a:r>
              <a:rPr lang="en-US" altLang="zh-TW" dirty="0"/>
              <a:t>in</a:t>
            </a:r>
            <a:r>
              <a:rPr lang="zh-TW" altLang="en-US" dirty="0"/>
              <a:t> </a:t>
            </a:r>
            <a:r>
              <a:rPr lang="en-US" altLang="zh-TW" dirty="0"/>
              <a:t>more</a:t>
            </a:r>
            <a:r>
              <a:rPr lang="zh-TW" altLang="en-US" dirty="0"/>
              <a:t> </a:t>
            </a:r>
            <a:r>
              <a:rPr lang="en-US" altLang="zh-TW" dirty="0"/>
              <a:t>than</a:t>
            </a:r>
            <a:r>
              <a:rPr lang="zh-TW" altLang="en-US" dirty="0"/>
              <a:t> </a:t>
            </a:r>
            <a:r>
              <a:rPr lang="en-US" altLang="zh-TW" dirty="0"/>
              <a:t>2</a:t>
            </a:r>
            <a:r>
              <a:rPr lang="zh-TW" altLang="en-US" dirty="0"/>
              <a:t> </a:t>
            </a:r>
            <a:r>
              <a:rPr lang="en-US" altLang="zh-TW" dirty="0"/>
              <a:t>workload</a:t>
            </a:r>
            <a:r>
              <a:rPr lang="zh-TW" altLang="en-US" dirty="0"/>
              <a:t> </a:t>
            </a:r>
            <a:r>
              <a:rPr lang="en-US" altLang="zh-TW" dirty="0"/>
              <a:t>pairs?</a:t>
            </a:r>
          </a:p>
          <a:p>
            <a:r>
              <a:rPr lang="en-US" altLang="zh-TW" dirty="0"/>
              <a:t>Can</a:t>
            </a:r>
            <a:r>
              <a:rPr lang="zh-TW" altLang="en-US" dirty="0"/>
              <a:t> </a:t>
            </a:r>
            <a:r>
              <a:rPr lang="en-US" altLang="zh-TW" dirty="0"/>
              <a:t>autoregressive</a:t>
            </a:r>
            <a:r>
              <a:rPr lang="zh-TW" altLang="en-US" dirty="0"/>
              <a:t> </a:t>
            </a:r>
            <a:r>
              <a:rPr lang="en-US" altLang="zh-TW" dirty="0"/>
              <a:t>workloads</a:t>
            </a:r>
            <a:r>
              <a:rPr lang="zh-TW" altLang="en-US" dirty="0"/>
              <a:t> </a:t>
            </a:r>
            <a:r>
              <a:rPr lang="en-US" altLang="zh-TW" dirty="0"/>
              <a:t>work</a:t>
            </a:r>
            <a:r>
              <a:rPr lang="zh-TW" altLang="en-US" dirty="0"/>
              <a:t> </a:t>
            </a:r>
            <a:r>
              <a:rPr lang="en-US" altLang="zh-TW" dirty="0"/>
              <a:t>with</a:t>
            </a:r>
            <a:r>
              <a:rPr lang="zh-TW" altLang="en-US" dirty="0"/>
              <a:t> </a:t>
            </a:r>
            <a:r>
              <a:rPr lang="en-US" altLang="zh-TW" dirty="0"/>
              <a:t>KACE?</a:t>
            </a:r>
          </a:p>
          <a:p>
            <a:endParaRPr lang="en-US" altLang="zh-TW" dirty="0"/>
          </a:p>
          <a:p>
            <a:endParaRPr lang="en-US" dirty="0"/>
          </a:p>
        </p:txBody>
      </p:sp>
      <p:pic>
        <p:nvPicPr>
          <p:cNvPr id="9" name="Content Placeholder 5" descr="A cartoon character next to a question mark&#10;&#10;Description automatically generated">
            <a:extLst>
              <a:ext uri="{FF2B5EF4-FFF2-40B4-BE49-F238E27FC236}">
                <a16:creationId xmlns:a16="http://schemas.microsoft.com/office/drawing/2014/main" id="{03CC2E3F-4501-DCA0-7E00-DD31E187957F}"/>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74970" y="4370117"/>
            <a:ext cx="2278830" cy="1723485"/>
          </a:xfrm>
          <a:prstGeom prst="rect">
            <a:avLst/>
          </a:prstGeom>
        </p:spPr>
      </p:pic>
    </p:spTree>
    <p:extLst>
      <p:ext uri="{BB962C8B-B14F-4D97-AF65-F5344CB8AC3E}">
        <p14:creationId xmlns:p14="http://schemas.microsoft.com/office/powerpoint/2010/main" val="1550323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F580-1E44-BCBB-3F3B-26B54EB50CC5}"/>
              </a:ext>
            </a:extLst>
          </p:cNvPr>
          <p:cNvSpPr>
            <a:spLocks noGrp="1"/>
          </p:cNvSpPr>
          <p:nvPr>
            <p:ph type="title"/>
          </p:nvPr>
        </p:nvSpPr>
        <p:spPr/>
        <p:txBody>
          <a:bodyPr/>
          <a:lstStyle/>
          <a:p>
            <a:pPr algn="l"/>
            <a:r>
              <a:rPr lang="en-US" altLang="zh-TW" dirty="0"/>
              <a:t>System</a:t>
            </a:r>
            <a:r>
              <a:rPr lang="zh-TW" altLang="en-US" dirty="0"/>
              <a:t> </a:t>
            </a:r>
            <a:r>
              <a:rPr lang="en-US" altLang="zh-TW" dirty="0"/>
              <a:t>design-</a:t>
            </a:r>
            <a:r>
              <a:rPr lang="zh-TW" altLang="en-US" dirty="0"/>
              <a:t> </a:t>
            </a:r>
            <a:br>
              <a:rPr lang="en-US" altLang="zh-TW" dirty="0"/>
            </a:br>
            <a:r>
              <a:rPr lang="en-US" altLang="zh-TW" dirty="0"/>
              <a:t>Profiler</a:t>
            </a:r>
            <a:endParaRPr lang="en-US" dirty="0"/>
          </a:p>
        </p:txBody>
      </p:sp>
      <p:sp>
        <p:nvSpPr>
          <p:cNvPr id="4" name="Slide Number Placeholder 3">
            <a:extLst>
              <a:ext uri="{FF2B5EF4-FFF2-40B4-BE49-F238E27FC236}">
                <a16:creationId xmlns:a16="http://schemas.microsoft.com/office/drawing/2014/main" id="{8F04C790-1038-D32F-B1CF-C9B2E0F0AB69}"/>
              </a:ext>
            </a:extLst>
          </p:cNvPr>
          <p:cNvSpPr>
            <a:spLocks noGrp="1"/>
          </p:cNvSpPr>
          <p:nvPr>
            <p:ph type="sldNum" sz="quarter" idx="12"/>
          </p:nvPr>
        </p:nvSpPr>
        <p:spPr/>
        <p:txBody>
          <a:bodyPr/>
          <a:lstStyle/>
          <a:p>
            <a:fld id="{A983B212-4F1F-614E-8463-C5C3E31DC8CE}" type="slidenum">
              <a:rPr lang="en-US" smtClean="0"/>
              <a:t>23</a:t>
            </a:fld>
            <a:endParaRPr lang="en-US"/>
          </a:p>
        </p:txBody>
      </p:sp>
      <p:sp>
        <p:nvSpPr>
          <p:cNvPr id="36" name="TextBox 35">
            <a:extLst>
              <a:ext uri="{FF2B5EF4-FFF2-40B4-BE49-F238E27FC236}">
                <a16:creationId xmlns:a16="http://schemas.microsoft.com/office/drawing/2014/main" id="{760C44DA-8550-04D0-F07F-C80A99179F9E}"/>
              </a:ext>
            </a:extLst>
          </p:cNvPr>
          <p:cNvSpPr txBox="1"/>
          <p:nvPr/>
        </p:nvSpPr>
        <p:spPr>
          <a:xfrm>
            <a:off x="6956985" y="2913950"/>
            <a:ext cx="1973555" cy="307777"/>
          </a:xfrm>
          <a:prstGeom prst="rect">
            <a:avLst/>
          </a:prstGeom>
          <a:noFill/>
        </p:spPr>
        <p:txBody>
          <a:bodyPr wrap="square" rtlCol="0">
            <a:spAutoFit/>
          </a:bodyPr>
          <a:lstStyle/>
          <a:p>
            <a:r>
              <a:rPr lang="en-US" altLang="zh-TW" sz="1400" dirty="0">
                <a:solidFill>
                  <a:schemeClr val="tx2"/>
                </a:solidFill>
              </a:rPr>
              <a:t>Combine</a:t>
            </a:r>
            <a:r>
              <a:rPr lang="zh-TW" altLang="en-US" sz="1400" dirty="0">
                <a:solidFill>
                  <a:schemeClr val="tx2"/>
                </a:solidFill>
              </a:rPr>
              <a:t> </a:t>
            </a:r>
            <a:r>
              <a:rPr lang="en-US" altLang="zh-TW" sz="1400" dirty="0">
                <a:solidFill>
                  <a:schemeClr val="tx2"/>
                </a:solidFill>
              </a:rPr>
              <a:t>metrics</a:t>
            </a:r>
            <a:endParaRPr lang="en-US" sz="1400" dirty="0">
              <a:solidFill>
                <a:schemeClr val="tx2"/>
              </a:solidFill>
            </a:endParaRPr>
          </a:p>
        </p:txBody>
      </p:sp>
      <p:sp>
        <p:nvSpPr>
          <p:cNvPr id="40" name="Rounded Rectangle 39">
            <a:extLst>
              <a:ext uri="{FF2B5EF4-FFF2-40B4-BE49-F238E27FC236}">
                <a16:creationId xmlns:a16="http://schemas.microsoft.com/office/drawing/2014/main" id="{F4115AB8-EC13-DD25-B6E5-B3B39A7E5D65}"/>
              </a:ext>
            </a:extLst>
          </p:cNvPr>
          <p:cNvSpPr/>
          <p:nvPr/>
        </p:nvSpPr>
        <p:spPr>
          <a:xfrm>
            <a:off x="440785" y="3289712"/>
            <a:ext cx="1417663"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sp>
        <p:nvSpPr>
          <p:cNvPr id="55" name="Rounded Rectangle 54">
            <a:extLst>
              <a:ext uri="{FF2B5EF4-FFF2-40B4-BE49-F238E27FC236}">
                <a16:creationId xmlns:a16="http://schemas.microsoft.com/office/drawing/2014/main" id="{F1EBB66A-8523-0D77-D2E4-9727A69246BE}"/>
              </a:ext>
            </a:extLst>
          </p:cNvPr>
          <p:cNvSpPr/>
          <p:nvPr/>
        </p:nvSpPr>
        <p:spPr>
          <a:xfrm>
            <a:off x="2366007" y="1297897"/>
            <a:ext cx="1481171" cy="348146"/>
          </a:xfrm>
          <a:prstGeom prst="roundRect">
            <a:avLst/>
          </a:prstGeom>
          <a:solidFill>
            <a:schemeClr val="tx2"/>
          </a:solidFill>
          <a:ln w="38100">
            <a:solidFill>
              <a:srgbClr val="92D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chemeClr val="bg1"/>
                </a:solidFill>
              </a:rPr>
              <a:t>Nvidia-</a:t>
            </a:r>
            <a:r>
              <a:rPr lang="en-US" altLang="zh-TW" dirty="0" err="1">
                <a:solidFill>
                  <a:schemeClr val="bg1"/>
                </a:solidFill>
              </a:rPr>
              <a:t>smi</a:t>
            </a:r>
            <a:endParaRPr lang="en-US" dirty="0">
              <a:solidFill>
                <a:schemeClr val="bg1"/>
              </a:solidFill>
            </a:endParaRPr>
          </a:p>
        </p:txBody>
      </p:sp>
      <p:pic>
        <p:nvPicPr>
          <p:cNvPr id="58" name="Picture 57" descr="A green and white logo&#10;&#10;Description automatically generated">
            <a:extLst>
              <a:ext uri="{FF2B5EF4-FFF2-40B4-BE49-F238E27FC236}">
                <a16:creationId xmlns:a16="http://schemas.microsoft.com/office/drawing/2014/main" id="{BDED29DC-9D34-99C8-4CE9-F1C12EB390F2}"/>
              </a:ext>
            </a:extLst>
          </p:cNvPr>
          <p:cNvPicPr>
            <a:picLocks noChangeAspect="1"/>
          </p:cNvPicPr>
          <p:nvPr/>
        </p:nvPicPr>
        <p:blipFill>
          <a:blip r:embed="rId3"/>
          <a:stretch>
            <a:fillRect/>
          </a:stretch>
        </p:blipFill>
        <p:spPr>
          <a:xfrm>
            <a:off x="2441220" y="4120757"/>
            <a:ext cx="1261187" cy="647477"/>
          </a:xfrm>
          <a:prstGeom prst="rect">
            <a:avLst/>
          </a:prstGeom>
        </p:spPr>
      </p:pic>
      <p:pic>
        <p:nvPicPr>
          <p:cNvPr id="59" name="Picture 58">
            <a:extLst>
              <a:ext uri="{FF2B5EF4-FFF2-40B4-BE49-F238E27FC236}">
                <a16:creationId xmlns:a16="http://schemas.microsoft.com/office/drawing/2014/main" id="{9FC597C6-7C9D-441D-8E85-09D28C0A4EC1}"/>
              </a:ext>
            </a:extLst>
          </p:cNvPr>
          <p:cNvPicPr>
            <a:picLocks noChangeAspect="1"/>
          </p:cNvPicPr>
          <p:nvPr/>
        </p:nvPicPr>
        <p:blipFill>
          <a:blip r:embed="rId4"/>
          <a:stretch>
            <a:fillRect/>
          </a:stretch>
        </p:blipFill>
        <p:spPr>
          <a:xfrm>
            <a:off x="2223524" y="1733429"/>
            <a:ext cx="1924158" cy="758228"/>
          </a:xfrm>
          <a:prstGeom prst="rect">
            <a:avLst/>
          </a:prstGeom>
        </p:spPr>
      </p:pic>
      <p:sp>
        <p:nvSpPr>
          <p:cNvPr id="61" name="TextBox 60">
            <a:extLst>
              <a:ext uri="{FF2B5EF4-FFF2-40B4-BE49-F238E27FC236}">
                <a16:creationId xmlns:a16="http://schemas.microsoft.com/office/drawing/2014/main" id="{00325C6D-1341-15CC-A38A-52612A3AB6BC}"/>
              </a:ext>
            </a:extLst>
          </p:cNvPr>
          <p:cNvSpPr txBox="1"/>
          <p:nvPr/>
        </p:nvSpPr>
        <p:spPr>
          <a:xfrm>
            <a:off x="2194219" y="2444816"/>
            <a:ext cx="2890729" cy="369332"/>
          </a:xfrm>
          <a:prstGeom prst="rect">
            <a:avLst/>
          </a:prstGeom>
          <a:noFill/>
        </p:spPr>
        <p:txBody>
          <a:bodyPr wrap="square" rtlCol="0">
            <a:spAutoFit/>
          </a:bodyPr>
          <a:lstStyle/>
          <a:p>
            <a:r>
              <a:rPr lang="en-US" altLang="zh-TW" dirty="0"/>
              <a:t>Duration</a:t>
            </a:r>
            <a:r>
              <a:rPr lang="zh-TW" altLang="en-US" dirty="0"/>
              <a:t> </a:t>
            </a:r>
            <a:r>
              <a:rPr lang="en-US" altLang="zh-TW" dirty="0"/>
              <a:t>-</a:t>
            </a:r>
            <a:r>
              <a:rPr lang="zh-TW" altLang="en-US" dirty="0"/>
              <a:t> </a:t>
            </a:r>
            <a:r>
              <a:rPr lang="en-US" altLang="zh-TW" dirty="0"/>
              <a:t>100</a:t>
            </a:r>
            <a:r>
              <a:rPr lang="zh-TW" altLang="en-US" dirty="0"/>
              <a:t> </a:t>
            </a:r>
            <a:r>
              <a:rPr lang="en-US" altLang="zh-TW" dirty="0"/>
              <a:t>steps</a:t>
            </a:r>
            <a:r>
              <a:rPr lang="zh-TW" altLang="en-US" dirty="0"/>
              <a:t> </a:t>
            </a:r>
            <a:endParaRPr lang="en-US" dirty="0"/>
          </a:p>
        </p:txBody>
      </p:sp>
      <p:sp>
        <p:nvSpPr>
          <p:cNvPr id="94" name="Content Placeholder 2">
            <a:extLst>
              <a:ext uri="{FF2B5EF4-FFF2-40B4-BE49-F238E27FC236}">
                <a16:creationId xmlns:a16="http://schemas.microsoft.com/office/drawing/2014/main" id="{97327139-5813-48C3-ACE9-1FFB244E42A5}"/>
              </a:ext>
            </a:extLst>
          </p:cNvPr>
          <p:cNvSpPr txBox="1">
            <a:spLocks/>
          </p:cNvSpPr>
          <p:nvPr/>
        </p:nvSpPr>
        <p:spPr>
          <a:xfrm>
            <a:off x="5011667" y="1683685"/>
            <a:ext cx="1383014" cy="876200"/>
          </a:xfrm>
          <a:prstGeom prst="rect">
            <a:avLst/>
          </a:prstGeom>
          <a:solidFill>
            <a:schemeClr val="accent4">
              <a:lumMod val="20000"/>
              <a:lumOff val="80000"/>
            </a:schemeClr>
          </a:solidFill>
          <a:ln>
            <a:solidFill>
              <a:schemeClr val="accent4"/>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500" i="1" dirty="0" err="1"/>
              <a:t>SM_busy</a:t>
            </a:r>
            <a:endParaRPr lang="en-US" altLang="zh-TW" sz="1500" i="1" dirty="0"/>
          </a:p>
          <a:p>
            <a:pPr marL="0" indent="0">
              <a:lnSpc>
                <a:spcPct val="110000"/>
              </a:lnSpc>
              <a:spcBef>
                <a:spcPts val="0"/>
              </a:spcBef>
              <a:buNone/>
            </a:pPr>
            <a:r>
              <a:rPr lang="en-US" altLang="zh-TW" sz="1500" i="1" dirty="0" err="1"/>
              <a:t>MEM_busy</a:t>
            </a:r>
            <a:endParaRPr lang="en-US" altLang="zh-TW" sz="1500" i="1" dirty="0"/>
          </a:p>
          <a:p>
            <a:pPr marL="0" indent="0">
              <a:lnSpc>
                <a:spcPct val="110000"/>
              </a:lnSpc>
              <a:spcBef>
                <a:spcPts val="0"/>
              </a:spcBef>
              <a:buNone/>
            </a:pPr>
            <a:r>
              <a:rPr lang="en-US" altLang="zh-TW" sz="1500" i="1" dirty="0"/>
              <a:t>MEMCAP</a:t>
            </a:r>
          </a:p>
          <a:p>
            <a:pPr marL="0" indent="0">
              <a:lnSpc>
                <a:spcPct val="110000"/>
              </a:lnSpc>
              <a:spcBef>
                <a:spcPts val="0"/>
              </a:spcBef>
              <a:buNone/>
            </a:pPr>
            <a:r>
              <a:rPr lang="en-US" altLang="zh-TW" sz="1500" i="1" dirty="0" err="1"/>
              <a:t>Workload_xput</a:t>
            </a:r>
            <a:endParaRPr lang="en-US" altLang="zh-TW" sz="1500" i="1" dirty="0"/>
          </a:p>
        </p:txBody>
      </p:sp>
      <p:sp>
        <p:nvSpPr>
          <p:cNvPr id="95" name="Content Placeholder 2">
            <a:extLst>
              <a:ext uri="{FF2B5EF4-FFF2-40B4-BE49-F238E27FC236}">
                <a16:creationId xmlns:a16="http://schemas.microsoft.com/office/drawing/2014/main" id="{E0324541-FFED-44EF-AF22-75412904D856}"/>
              </a:ext>
            </a:extLst>
          </p:cNvPr>
          <p:cNvSpPr txBox="1">
            <a:spLocks/>
          </p:cNvSpPr>
          <p:nvPr/>
        </p:nvSpPr>
        <p:spPr>
          <a:xfrm>
            <a:off x="4623712" y="1325562"/>
            <a:ext cx="2218854" cy="348145"/>
          </a:xfrm>
          <a:prstGeom prst="roundRect">
            <a:avLst/>
          </a:prstGeom>
          <a:solidFill>
            <a:schemeClr val="accent4">
              <a:lumMod val="20000"/>
              <a:lumOff val="8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800" b="1" dirty="0"/>
              <a:t>System</a:t>
            </a:r>
            <a:r>
              <a:rPr lang="zh-TW" altLang="en-US" sz="1800" b="1" dirty="0"/>
              <a:t> </a:t>
            </a:r>
            <a:r>
              <a:rPr lang="en-US" altLang="zh-TW" sz="1800" b="1" dirty="0"/>
              <a:t>metrics</a:t>
            </a:r>
            <a:endParaRPr lang="en-US" sz="1800" b="1" dirty="0"/>
          </a:p>
        </p:txBody>
      </p:sp>
      <p:sp>
        <p:nvSpPr>
          <p:cNvPr id="98" name="TextBox 97">
            <a:extLst>
              <a:ext uri="{FF2B5EF4-FFF2-40B4-BE49-F238E27FC236}">
                <a16:creationId xmlns:a16="http://schemas.microsoft.com/office/drawing/2014/main" id="{DC42867A-69F0-FE39-8AFD-3CD22DDAC092}"/>
              </a:ext>
            </a:extLst>
          </p:cNvPr>
          <p:cNvSpPr txBox="1"/>
          <p:nvPr/>
        </p:nvSpPr>
        <p:spPr>
          <a:xfrm>
            <a:off x="377489" y="5820317"/>
            <a:ext cx="4440251" cy="923330"/>
          </a:xfrm>
          <a:prstGeom prst="rect">
            <a:avLst/>
          </a:prstGeom>
          <a:noFill/>
        </p:spPr>
        <p:txBody>
          <a:bodyPr wrap="square" rtlCol="0">
            <a:spAutoFit/>
          </a:bodyPr>
          <a:lstStyle/>
          <a:p>
            <a:pPr algn="ctr"/>
            <a:r>
              <a:rPr lang="en-US" altLang="zh-TW" dirty="0"/>
              <a:t>Duration</a:t>
            </a:r>
            <a:r>
              <a:rPr lang="zh-TW" altLang="en-US" dirty="0"/>
              <a:t> </a:t>
            </a:r>
            <a:r>
              <a:rPr lang="en-US" altLang="zh-TW" dirty="0"/>
              <a:t>-</a:t>
            </a:r>
            <a:r>
              <a:rPr lang="zh-TW" altLang="en-US" dirty="0"/>
              <a:t> </a:t>
            </a:r>
            <a:br>
              <a:rPr lang="en-US" altLang="zh-TW" dirty="0"/>
            </a:br>
            <a:r>
              <a:rPr lang="en-US" altLang="zh-TW" dirty="0"/>
              <a:t>1</a:t>
            </a:r>
            <a:r>
              <a:rPr lang="zh-TW" altLang="en-US" dirty="0"/>
              <a:t> </a:t>
            </a:r>
            <a:r>
              <a:rPr lang="en-US" altLang="zh-TW" dirty="0"/>
              <a:t>forward</a:t>
            </a:r>
            <a:r>
              <a:rPr lang="zh-TW" altLang="en-US" dirty="0"/>
              <a:t> </a:t>
            </a:r>
            <a:r>
              <a:rPr lang="en-US" altLang="zh-TW" dirty="0"/>
              <a:t>+</a:t>
            </a:r>
            <a:r>
              <a:rPr lang="zh-TW" altLang="en-US" dirty="0"/>
              <a:t> </a:t>
            </a:r>
            <a:r>
              <a:rPr lang="en-US" altLang="zh-TW" dirty="0"/>
              <a:t>backward</a:t>
            </a:r>
            <a:r>
              <a:rPr lang="zh-TW" altLang="en-US" dirty="0"/>
              <a:t> </a:t>
            </a:r>
            <a:r>
              <a:rPr lang="en-US" altLang="zh-TW" dirty="0"/>
              <a:t>pass</a:t>
            </a:r>
            <a:r>
              <a:rPr lang="zh-TW" altLang="en-US" dirty="0"/>
              <a:t> </a:t>
            </a:r>
            <a:r>
              <a:rPr lang="en-US" altLang="zh-TW" dirty="0"/>
              <a:t>(train),</a:t>
            </a:r>
            <a:br>
              <a:rPr lang="en-US" altLang="zh-TW" dirty="0"/>
            </a:br>
            <a:r>
              <a:rPr lang="en-US" altLang="zh-TW" dirty="0"/>
              <a:t>1</a:t>
            </a:r>
            <a:r>
              <a:rPr lang="zh-TW" altLang="en-US" dirty="0"/>
              <a:t> </a:t>
            </a:r>
            <a:r>
              <a:rPr lang="en-US" altLang="zh-TW" dirty="0"/>
              <a:t>forward</a:t>
            </a:r>
            <a:r>
              <a:rPr lang="zh-TW" altLang="en-US" dirty="0"/>
              <a:t> </a:t>
            </a:r>
            <a:r>
              <a:rPr lang="en-US" altLang="zh-TW" dirty="0"/>
              <a:t>pass</a:t>
            </a:r>
            <a:r>
              <a:rPr lang="zh-TW" altLang="en-US" dirty="0"/>
              <a:t> </a:t>
            </a:r>
            <a:r>
              <a:rPr lang="en-US" altLang="zh-TW" dirty="0"/>
              <a:t>(inference)</a:t>
            </a:r>
            <a:endParaRPr lang="en-US" dirty="0"/>
          </a:p>
        </p:txBody>
      </p:sp>
      <p:cxnSp>
        <p:nvCxnSpPr>
          <p:cNvPr id="116" name="Elbow Connector 115">
            <a:extLst>
              <a:ext uri="{FF2B5EF4-FFF2-40B4-BE49-F238E27FC236}">
                <a16:creationId xmlns:a16="http://schemas.microsoft.com/office/drawing/2014/main" id="{1AC91C07-0A6D-DDFF-4407-7B046179E432}"/>
              </a:ext>
            </a:extLst>
          </p:cNvPr>
          <p:cNvCxnSpPr>
            <a:cxnSpLocks/>
            <a:stCxn id="40" idx="3"/>
            <a:endCxn id="59" idx="1"/>
          </p:cNvCxnSpPr>
          <p:nvPr/>
        </p:nvCxnSpPr>
        <p:spPr>
          <a:xfrm flipV="1">
            <a:off x="1858448" y="2112543"/>
            <a:ext cx="365076" cy="1477105"/>
          </a:xfrm>
          <a:prstGeom prst="bentConnector3">
            <a:avLst>
              <a:gd name="adj1" fmla="val 5888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6BDAAAA7-2C24-2871-CDA4-1B8A5E80EDBD}"/>
              </a:ext>
            </a:extLst>
          </p:cNvPr>
          <p:cNvCxnSpPr>
            <a:cxnSpLocks/>
            <a:stCxn id="40" idx="3"/>
          </p:cNvCxnSpPr>
          <p:nvPr/>
        </p:nvCxnSpPr>
        <p:spPr>
          <a:xfrm>
            <a:off x="1858448" y="3589648"/>
            <a:ext cx="429019" cy="1300571"/>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F8E8F4F4-56AF-3C43-05C0-3ED8AAF6D704}"/>
              </a:ext>
            </a:extLst>
          </p:cNvPr>
          <p:cNvPicPr>
            <a:picLocks noChangeAspect="1"/>
          </p:cNvPicPr>
          <p:nvPr/>
        </p:nvPicPr>
        <p:blipFill>
          <a:blip r:embed="rId5"/>
          <a:stretch>
            <a:fillRect/>
          </a:stretch>
        </p:blipFill>
        <p:spPr>
          <a:xfrm>
            <a:off x="2753963" y="4859563"/>
            <a:ext cx="646781" cy="869425"/>
          </a:xfrm>
          <a:prstGeom prst="rect">
            <a:avLst/>
          </a:prstGeom>
        </p:spPr>
      </p:pic>
      <p:sp>
        <p:nvSpPr>
          <p:cNvPr id="136" name="Plus 135">
            <a:extLst>
              <a:ext uri="{FF2B5EF4-FFF2-40B4-BE49-F238E27FC236}">
                <a16:creationId xmlns:a16="http://schemas.microsoft.com/office/drawing/2014/main" id="{30DD8222-B4F8-8EBE-0AC1-F724E06A56CB}"/>
              </a:ext>
            </a:extLst>
          </p:cNvPr>
          <p:cNvSpPr/>
          <p:nvPr/>
        </p:nvSpPr>
        <p:spPr>
          <a:xfrm>
            <a:off x="6432218" y="4606114"/>
            <a:ext cx="363166" cy="333599"/>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Equal 140">
            <a:extLst>
              <a:ext uri="{FF2B5EF4-FFF2-40B4-BE49-F238E27FC236}">
                <a16:creationId xmlns:a16="http://schemas.microsoft.com/office/drawing/2014/main" id="{49162830-3168-DE6B-8366-41D6C9ED06B0}"/>
              </a:ext>
            </a:extLst>
          </p:cNvPr>
          <p:cNvSpPr/>
          <p:nvPr/>
        </p:nvSpPr>
        <p:spPr>
          <a:xfrm>
            <a:off x="9900711" y="4624562"/>
            <a:ext cx="401030" cy="3651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46" name="Table 145">
            <a:extLst>
              <a:ext uri="{FF2B5EF4-FFF2-40B4-BE49-F238E27FC236}">
                <a16:creationId xmlns:a16="http://schemas.microsoft.com/office/drawing/2014/main" id="{AF7A0C4C-D058-5CD9-3DD6-0BA561282DA2}"/>
              </a:ext>
            </a:extLst>
          </p:cNvPr>
          <p:cNvGraphicFramePr>
            <a:graphicFrameLocks noGrp="1"/>
          </p:cNvGraphicFramePr>
          <p:nvPr>
            <p:extLst>
              <p:ext uri="{D42A27DB-BD31-4B8C-83A1-F6EECF244321}">
                <p14:modId xmlns:p14="http://schemas.microsoft.com/office/powerpoint/2010/main" val="906500324"/>
              </p:ext>
            </p:extLst>
          </p:nvPr>
        </p:nvGraphicFramePr>
        <p:xfrm>
          <a:off x="4390277" y="2891882"/>
          <a:ext cx="2032033" cy="3618690"/>
        </p:xfrm>
        <a:graphic>
          <a:graphicData uri="http://schemas.openxmlformats.org/drawingml/2006/table">
            <a:tbl>
              <a:tblPr firstRow="1" bandRow="1">
                <a:tableStyleId>{5C22544A-7EE6-4342-B048-85BDC9FD1C3A}</a:tableStyleId>
              </a:tblPr>
              <a:tblGrid>
                <a:gridCol w="1094554">
                  <a:extLst>
                    <a:ext uri="{9D8B030D-6E8A-4147-A177-3AD203B41FA5}">
                      <a16:colId xmlns:a16="http://schemas.microsoft.com/office/drawing/2014/main" val="1263072337"/>
                    </a:ext>
                  </a:extLst>
                </a:gridCol>
                <a:gridCol w="937479">
                  <a:extLst>
                    <a:ext uri="{9D8B030D-6E8A-4147-A177-3AD203B41FA5}">
                      <a16:colId xmlns:a16="http://schemas.microsoft.com/office/drawing/2014/main" val="1904932260"/>
                    </a:ext>
                  </a:extLst>
                </a:gridCol>
              </a:tblGrid>
              <a:tr h="570690">
                <a:tc>
                  <a:txBody>
                    <a:bodyPr/>
                    <a:lstStyle/>
                    <a:p>
                      <a:pPr algn="ctr" rtl="0" fontAlgn="ctr"/>
                      <a:r>
                        <a:rPr lang="en-US" sz="1400" u="none" strike="noStrike" dirty="0">
                          <a:solidFill>
                            <a:schemeClr val="tx2"/>
                          </a:solidFill>
                          <a:effectLst/>
                        </a:rPr>
                        <a:t>Kernel </a:t>
                      </a:r>
                      <a:r>
                        <a:rPr lang="en-US" altLang="zh-TW" sz="1400" u="none" strike="noStrike" dirty="0">
                          <a:solidFill>
                            <a:schemeClr val="tx2"/>
                          </a:solidFill>
                          <a:effectLst/>
                        </a:rPr>
                        <a:t>functions</a:t>
                      </a:r>
                      <a:endParaRPr lang="en-US" sz="1400" b="1" i="0"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400" u="none" strike="noStrike" dirty="0" err="1">
                          <a:solidFill>
                            <a:schemeClr val="tx2"/>
                          </a:solidFill>
                          <a:effectLst/>
                        </a:rPr>
                        <a:t>sgemm</a:t>
                      </a:r>
                      <a:endParaRPr lang="en-US" sz="1400" b="0" i="0"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2181712371"/>
                  </a:ext>
                </a:extLst>
              </a:tr>
              <a:tr h="508000">
                <a:tc>
                  <a:txBody>
                    <a:bodyPr/>
                    <a:lstStyle/>
                    <a:p>
                      <a:pPr algn="ctr" rtl="0" fontAlgn="ctr"/>
                      <a:r>
                        <a:rPr lang="en-US" sz="1200" i="1" u="none" strike="noStrike" dirty="0" err="1">
                          <a:solidFill>
                            <a:schemeClr val="tx2"/>
                          </a:solidFill>
                          <a:effectLst/>
                        </a:rPr>
                        <a:t>SM_xput</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50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2528486386"/>
                  </a:ext>
                </a:extLst>
              </a:tr>
              <a:tr h="508000">
                <a:tc>
                  <a:txBody>
                    <a:bodyPr/>
                    <a:lstStyle/>
                    <a:p>
                      <a:pPr algn="ctr" rtl="0" fontAlgn="ctr"/>
                      <a:r>
                        <a:rPr lang="en-US" sz="1200" i="1" u="none" strike="noStrike" dirty="0" err="1">
                          <a:solidFill>
                            <a:schemeClr val="tx2"/>
                          </a:solidFill>
                          <a:effectLst/>
                        </a:rPr>
                        <a:t>MEM_xput</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50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715302467"/>
                  </a:ext>
                </a:extLst>
              </a:tr>
              <a:tr h="508000">
                <a:tc>
                  <a:txBody>
                    <a:bodyPr/>
                    <a:lstStyle/>
                    <a:p>
                      <a:pPr algn="ctr" rtl="0" fontAlgn="ctr"/>
                      <a:r>
                        <a:rPr lang="en-US" sz="1200" i="1" u="none" strike="noStrike" dirty="0" err="1">
                          <a:solidFill>
                            <a:schemeClr val="tx2"/>
                          </a:solidFill>
                          <a:effectLst/>
                        </a:rPr>
                        <a:t>DRAM_xput</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30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35392467"/>
                  </a:ext>
                </a:extLst>
              </a:tr>
              <a:tr h="508000">
                <a:tc>
                  <a:txBody>
                    <a:bodyPr/>
                    <a:lstStyle/>
                    <a:p>
                      <a:pPr algn="ctr" rtl="0" fontAlgn="ctr"/>
                      <a:r>
                        <a:rPr lang="en-US" sz="1200" i="1" u="none" strike="noStrike" dirty="0">
                          <a:solidFill>
                            <a:schemeClr val="tx2"/>
                          </a:solidFill>
                          <a:effectLst/>
                        </a:rPr>
                        <a:t>#Threads</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500000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946708035"/>
                  </a:ext>
                </a:extLst>
              </a:tr>
              <a:tr h="508000">
                <a:tc>
                  <a:txBody>
                    <a:bodyPr/>
                    <a:lstStyle/>
                    <a:p>
                      <a:pPr algn="ctr" rtl="0" fontAlgn="ctr"/>
                      <a:r>
                        <a:rPr lang="en-US" sz="1200" i="1" u="none" strike="noStrike" dirty="0">
                          <a:solidFill>
                            <a:schemeClr val="tx2"/>
                          </a:solidFill>
                          <a:effectLst/>
                        </a:rPr>
                        <a:t>#Registers</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5000000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945789849"/>
                  </a:ext>
                </a:extLst>
              </a:tr>
              <a:tr h="508000">
                <a:tc>
                  <a:txBody>
                    <a:bodyPr/>
                    <a:lstStyle/>
                    <a:p>
                      <a:pPr algn="ctr" rtl="0" fontAlgn="ctr"/>
                      <a:r>
                        <a:rPr lang="en-US" sz="1200" i="1" u="none" strike="noStrike" dirty="0" err="1">
                          <a:solidFill>
                            <a:schemeClr val="tx2"/>
                          </a:solidFill>
                          <a:effectLst/>
                        </a:rPr>
                        <a:t>Sharedmem</a:t>
                      </a:r>
                      <a:endParaRPr lang="en-US" sz="1200" b="1" i="1"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tc>
                  <a:txBody>
                    <a:bodyPr/>
                    <a:lstStyle/>
                    <a:p>
                      <a:pPr algn="ctr" rtl="0" fontAlgn="ctr"/>
                      <a:r>
                        <a:rPr lang="en-US" sz="1200" u="none" strike="noStrike" dirty="0">
                          <a:effectLst/>
                        </a:rPr>
                        <a:t>5000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542698449"/>
                  </a:ext>
                </a:extLst>
              </a:tr>
            </a:tbl>
          </a:graphicData>
        </a:graphic>
      </p:graphicFrame>
      <p:graphicFrame>
        <p:nvGraphicFramePr>
          <p:cNvPr id="147" name="Table 146">
            <a:extLst>
              <a:ext uri="{FF2B5EF4-FFF2-40B4-BE49-F238E27FC236}">
                <a16:creationId xmlns:a16="http://schemas.microsoft.com/office/drawing/2014/main" id="{489FC9A8-54A9-EFD6-2D44-C36436E13ACE}"/>
              </a:ext>
            </a:extLst>
          </p:cNvPr>
          <p:cNvGraphicFramePr>
            <a:graphicFrameLocks noGrp="1"/>
          </p:cNvGraphicFramePr>
          <p:nvPr>
            <p:extLst>
              <p:ext uri="{D42A27DB-BD31-4B8C-83A1-F6EECF244321}">
                <p14:modId xmlns:p14="http://schemas.microsoft.com/office/powerpoint/2010/main" val="949573589"/>
              </p:ext>
            </p:extLst>
          </p:nvPr>
        </p:nvGraphicFramePr>
        <p:xfrm>
          <a:off x="6819637" y="2860395"/>
          <a:ext cx="1218892" cy="3650177"/>
        </p:xfrm>
        <a:graphic>
          <a:graphicData uri="http://schemas.openxmlformats.org/drawingml/2006/table">
            <a:tbl>
              <a:tblPr firstRow="1" bandRow="1">
                <a:tableStyleId>{5C22544A-7EE6-4342-B048-85BDC9FD1C3A}</a:tableStyleId>
              </a:tblPr>
              <a:tblGrid>
                <a:gridCol w="1218892">
                  <a:extLst>
                    <a:ext uri="{9D8B030D-6E8A-4147-A177-3AD203B41FA5}">
                      <a16:colId xmlns:a16="http://schemas.microsoft.com/office/drawing/2014/main" val="1167441168"/>
                    </a:ext>
                  </a:extLst>
                </a:gridCol>
              </a:tblGrid>
              <a:tr h="634325">
                <a:tc>
                  <a:txBody>
                    <a:bodyPr/>
                    <a:lstStyle/>
                    <a:p>
                      <a:pPr algn="ctr" rtl="0" fontAlgn="ctr"/>
                      <a:r>
                        <a:rPr lang="en-US" sz="1400" u="none" strike="noStrike" dirty="0">
                          <a:solidFill>
                            <a:schemeClr val="tx2"/>
                          </a:solidFill>
                          <a:effectLst/>
                        </a:rPr>
                        <a:t>elementwise</a:t>
                      </a:r>
                      <a:endParaRPr lang="en-US" sz="1400" b="0" i="0"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184229865"/>
                  </a:ext>
                </a:extLst>
              </a:tr>
              <a:tr h="502642">
                <a:tc>
                  <a:txBody>
                    <a:bodyPr/>
                    <a:lstStyle/>
                    <a:p>
                      <a:pPr algn="ctr" rtl="0" fontAlgn="ctr"/>
                      <a:r>
                        <a:rPr lang="en-US" sz="1200" u="none" strike="noStrike" dirty="0">
                          <a:effectLst/>
                        </a:rPr>
                        <a:t>80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2662444011"/>
                  </a:ext>
                </a:extLst>
              </a:tr>
              <a:tr h="502642">
                <a:tc>
                  <a:txBody>
                    <a:bodyPr/>
                    <a:lstStyle/>
                    <a:p>
                      <a:pPr algn="ctr" rtl="0" fontAlgn="ctr"/>
                      <a:r>
                        <a:rPr lang="en-US" sz="1200" u="none" strike="noStrike" dirty="0">
                          <a:effectLst/>
                        </a:rPr>
                        <a:t>80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746797550"/>
                  </a:ext>
                </a:extLst>
              </a:tr>
              <a:tr h="502642">
                <a:tc>
                  <a:txBody>
                    <a:bodyPr/>
                    <a:lstStyle/>
                    <a:p>
                      <a:pPr algn="ctr" rtl="0" fontAlgn="ctr"/>
                      <a:r>
                        <a:rPr lang="en-US" sz="1200" u="none" strike="noStrike" dirty="0">
                          <a:effectLst/>
                        </a:rPr>
                        <a:t>20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4179758229"/>
                  </a:ext>
                </a:extLst>
              </a:tr>
              <a:tr h="502642">
                <a:tc>
                  <a:txBody>
                    <a:bodyPr/>
                    <a:lstStyle/>
                    <a:p>
                      <a:pPr algn="ctr" rtl="0" fontAlgn="ctr"/>
                      <a:r>
                        <a:rPr lang="en-US" sz="1200" u="none" strike="noStrike" dirty="0">
                          <a:effectLst/>
                        </a:rPr>
                        <a:t>800000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044326287"/>
                  </a:ext>
                </a:extLst>
              </a:tr>
              <a:tr h="502642">
                <a:tc>
                  <a:txBody>
                    <a:bodyPr/>
                    <a:lstStyle/>
                    <a:p>
                      <a:pPr algn="ctr" rtl="0" fontAlgn="ctr"/>
                      <a:r>
                        <a:rPr lang="en-US" sz="1200" u="none" strike="noStrike" dirty="0">
                          <a:effectLst/>
                        </a:rPr>
                        <a:t>3000000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152749628"/>
                  </a:ext>
                </a:extLst>
              </a:tr>
              <a:tr h="502642">
                <a:tc>
                  <a:txBody>
                    <a:bodyPr/>
                    <a:lstStyle/>
                    <a:p>
                      <a:pPr algn="ctr" rtl="0" fontAlgn="ctr"/>
                      <a:r>
                        <a:rPr lang="en-US" sz="1200" u="none" strike="noStrike" dirty="0">
                          <a:effectLst/>
                        </a:rPr>
                        <a:t>2000</a:t>
                      </a:r>
                      <a:endParaRPr lang="en-US" sz="1200" b="0"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819488767"/>
                  </a:ext>
                </a:extLst>
              </a:tr>
            </a:tbl>
          </a:graphicData>
        </a:graphic>
      </p:graphicFrame>
      <p:graphicFrame>
        <p:nvGraphicFramePr>
          <p:cNvPr id="152" name="Table 151">
            <a:extLst>
              <a:ext uri="{FF2B5EF4-FFF2-40B4-BE49-F238E27FC236}">
                <a16:creationId xmlns:a16="http://schemas.microsoft.com/office/drawing/2014/main" id="{2CAC8EFA-DC83-9786-DB42-6D881DC56D78}"/>
              </a:ext>
            </a:extLst>
          </p:cNvPr>
          <p:cNvGraphicFramePr>
            <a:graphicFrameLocks noGrp="1"/>
          </p:cNvGraphicFramePr>
          <p:nvPr>
            <p:extLst>
              <p:ext uri="{D42A27DB-BD31-4B8C-83A1-F6EECF244321}">
                <p14:modId xmlns:p14="http://schemas.microsoft.com/office/powerpoint/2010/main" val="833564162"/>
              </p:ext>
            </p:extLst>
          </p:nvPr>
        </p:nvGraphicFramePr>
        <p:xfrm>
          <a:off x="8491356" y="2885996"/>
          <a:ext cx="1357558" cy="3576624"/>
        </p:xfrm>
        <a:graphic>
          <a:graphicData uri="http://schemas.openxmlformats.org/drawingml/2006/table">
            <a:tbl>
              <a:tblPr firstRow="1" bandRow="1">
                <a:tableStyleId>{5C22544A-7EE6-4342-B048-85BDC9FD1C3A}</a:tableStyleId>
              </a:tblPr>
              <a:tblGrid>
                <a:gridCol w="1357558">
                  <a:extLst>
                    <a:ext uri="{9D8B030D-6E8A-4147-A177-3AD203B41FA5}">
                      <a16:colId xmlns:a16="http://schemas.microsoft.com/office/drawing/2014/main" val="3899481430"/>
                    </a:ext>
                  </a:extLst>
                </a:gridCol>
              </a:tblGrid>
              <a:tr h="615486">
                <a:tc>
                  <a:txBody>
                    <a:bodyPr/>
                    <a:lstStyle/>
                    <a:p>
                      <a:pPr algn="ctr" rtl="0" fontAlgn="ctr"/>
                      <a:r>
                        <a:rPr lang="en-US" sz="1400" u="none" strike="noStrike" dirty="0" err="1">
                          <a:solidFill>
                            <a:schemeClr val="tx2"/>
                          </a:solidFill>
                          <a:effectLst/>
                        </a:rPr>
                        <a:t>Softmax</a:t>
                      </a:r>
                      <a:endParaRPr lang="en-US" sz="1400" b="0" i="0"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297583249"/>
                  </a:ext>
                </a:extLst>
              </a:tr>
              <a:tr h="493523">
                <a:tc>
                  <a:txBody>
                    <a:bodyPr/>
                    <a:lstStyle/>
                    <a:p>
                      <a:pPr algn="ctr" rtl="0" fontAlgn="ctr"/>
                      <a:r>
                        <a:rPr lang="en-US" sz="1200" u="none" strike="noStrike" dirty="0">
                          <a:effectLst/>
                        </a:rPr>
                        <a:t>20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534011067"/>
                  </a:ext>
                </a:extLst>
              </a:tr>
              <a:tr h="493523">
                <a:tc>
                  <a:txBody>
                    <a:bodyPr/>
                    <a:lstStyle/>
                    <a:p>
                      <a:pPr algn="ctr" rtl="0" fontAlgn="ctr"/>
                      <a:r>
                        <a:rPr lang="en-US" sz="1200" u="none" strike="noStrike" dirty="0">
                          <a:effectLst/>
                        </a:rPr>
                        <a:t>10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379191885"/>
                  </a:ext>
                </a:extLst>
              </a:tr>
              <a:tr h="493523">
                <a:tc>
                  <a:txBody>
                    <a:bodyPr/>
                    <a:lstStyle/>
                    <a:p>
                      <a:pPr algn="ctr" rtl="0" fontAlgn="ctr"/>
                      <a:r>
                        <a:rPr lang="en-US" sz="1200" u="none" strike="noStrike" dirty="0">
                          <a:effectLst/>
                        </a:rPr>
                        <a:t>50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959062502"/>
                  </a:ext>
                </a:extLst>
              </a:tr>
              <a:tr h="493523">
                <a:tc>
                  <a:txBody>
                    <a:bodyPr/>
                    <a:lstStyle/>
                    <a:p>
                      <a:pPr algn="ctr" rtl="0" fontAlgn="ctr"/>
                      <a:r>
                        <a:rPr lang="en-US" sz="1200" u="none" strike="noStrike" dirty="0">
                          <a:effectLst/>
                        </a:rPr>
                        <a:t>200000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465463735"/>
                  </a:ext>
                </a:extLst>
              </a:tr>
              <a:tr h="493523">
                <a:tc>
                  <a:txBody>
                    <a:bodyPr/>
                    <a:lstStyle/>
                    <a:p>
                      <a:pPr algn="ctr" rtl="0" fontAlgn="ctr"/>
                      <a:r>
                        <a:rPr lang="en-US" sz="1200" u="none" strike="noStrike" dirty="0">
                          <a:effectLst/>
                        </a:rPr>
                        <a:t>1000000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783807041"/>
                  </a:ext>
                </a:extLst>
              </a:tr>
              <a:tr h="493523">
                <a:tc>
                  <a:txBody>
                    <a:bodyPr/>
                    <a:lstStyle/>
                    <a:p>
                      <a:pPr algn="ctr" rtl="0" fontAlgn="ctr"/>
                      <a:r>
                        <a:rPr lang="en-US" sz="1200" u="none" strike="noStrike" dirty="0">
                          <a:effectLst/>
                        </a:rPr>
                        <a:t>2000</a:t>
                      </a:r>
                      <a:endParaRPr lang="en-US" sz="12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361248037"/>
                  </a:ext>
                </a:extLst>
              </a:tr>
            </a:tbl>
          </a:graphicData>
        </a:graphic>
      </p:graphicFrame>
      <p:sp>
        <p:nvSpPr>
          <p:cNvPr id="155" name="Plus 154">
            <a:extLst>
              <a:ext uri="{FF2B5EF4-FFF2-40B4-BE49-F238E27FC236}">
                <a16:creationId xmlns:a16="http://schemas.microsoft.com/office/drawing/2014/main" id="{3E87251D-2C24-8C22-240D-6623383EE381}"/>
              </a:ext>
            </a:extLst>
          </p:cNvPr>
          <p:cNvSpPr/>
          <p:nvPr/>
        </p:nvSpPr>
        <p:spPr>
          <a:xfrm>
            <a:off x="8098672" y="4629967"/>
            <a:ext cx="363166" cy="333599"/>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6" name="Table 155">
            <a:extLst>
              <a:ext uri="{FF2B5EF4-FFF2-40B4-BE49-F238E27FC236}">
                <a16:creationId xmlns:a16="http://schemas.microsoft.com/office/drawing/2014/main" id="{3F2EF790-9E48-7CFB-EEC1-6CEABA392C49}"/>
              </a:ext>
            </a:extLst>
          </p:cNvPr>
          <p:cNvGraphicFramePr>
            <a:graphicFrameLocks noGrp="1"/>
          </p:cNvGraphicFramePr>
          <p:nvPr>
            <p:extLst>
              <p:ext uri="{D42A27DB-BD31-4B8C-83A1-F6EECF244321}">
                <p14:modId xmlns:p14="http://schemas.microsoft.com/office/powerpoint/2010/main" val="3549525913"/>
              </p:ext>
            </p:extLst>
          </p:nvPr>
        </p:nvGraphicFramePr>
        <p:xfrm>
          <a:off x="10484664" y="2870674"/>
          <a:ext cx="1357558" cy="3576624"/>
        </p:xfrm>
        <a:graphic>
          <a:graphicData uri="http://schemas.openxmlformats.org/drawingml/2006/table">
            <a:tbl>
              <a:tblPr firstRow="1" bandRow="1">
                <a:tableStyleId>{5C22544A-7EE6-4342-B048-85BDC9FD1C3A}</a:tableStyleId>
              </a:tblPr>
              <a:tblGrid>
                <a:gridCol w="1357558">
                  <a:extLst>
                    <a:ext uri="{9D8B030D-6E8A-4147-A177-3AD203B41FA5}">
                      <a16:colId xmlns:a16="http://schemas.microsoft.com/office/drawing/2014/main" val="3899481430"/>
                    </a:ext>
                  </a:extLst>
                </a:gridCol>
              </a:tblGrid>
              <a:tr h="615486">
                <a:tc>
                  <a:txBody>
                    <a:bodyPr/>
                    <a:lstStyle/>
                    <a:p>
                      <a:pPr algn="ctr" rtl="0" fontAlgn="ctr"/>
                      <a:r>
                        <a:rPr lang="en-US" altLang="zh-TW" sz="1400" u="none" strike="noStrike" dirty="0">
                          <a:solidFill>
                            <a:schemeClr val="tx2"/>
                          </a:solidFill>
                          <a:effectLst/>
                        </a:rPr>
                        <a:t>Aggregated</a:t>
                      </a:r>
                      <a:endParaRPr lang="en-US" sz="1400" b="0" i="0" u="none" strike="noStrike" dirty="0">
                        <a:solidFill>
                          <a:schemeClr val="tx2"/>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297583249"/>
                  </a:ext>
                </a:extLst>
              </a:tr>
              <a:tr h="493523">
                <a:tc>
                  <a:txBody>
                    <a:bodyPr/>
                    <a:lstStyle/>
                    <a:p>
                      <a:pPr algn="ctr" rtl="0" fontAlgn="ctr"/>
                      <a:r>
                        <a:rPr lang="en-US" altLang="zh-TW" sz="1400" b="1" i="0" u="none" strike="noStrike" dirty="0">
                          <a:solidFill>
                            <a:srgbClr val="9B2226"/>
                          </a:solidFill>
                          <a:effectLst/>
                          <a:latin typeface="Century Schoolbook" panose="02040604050505020304" pitchFamily="18" charset="0"/>
                        </a:rPr>
                        <a:t>50</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534011067"/>
                  </a:ext>
                </a:extLst>
              </a:tr>
              <a:tr h="493523">
                <a:tc>
                  <a:txBody>
                    <a:bodyPr/>
                    <a:lstStyle/>
                    <a:p>
                      <a:pPr algn="ctr" rtl="0" fontAlgn="ctr"/>
                      <a:r>
                        <a:rPr lang="en-US" altLang="zh-TW" sz="1400" b="1" i="0" u="none" strike="noStrike" dirty="0">
                          <a:solidFill>
                            <a:srgbClr val="9B2226"/>
                          </a:solidFill>
                          <a:effectLst/>
                          <a:latin typeface="Century Schoolbook" panose="02040604050505020304" pitchFamily="18" charset="0"/>
                        </a:rPr>
                        <a:t>50</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379191885"/>
                  </a:ext>
                </a:extLst>
              </a:tr>
              <a:tr h="493523">
                <a:tc>
                  <a:txBody>
                    <a:bodyPr/>
                    <a:lstStyle/>
                    <a:p>
                      <a:pPr algn="ctr" rtl="0" fontAlgn="ctr"/>
                      <a:r>
                        <a:rPr lang="en-US" altLang="zh-TW" sz="1400" b="1" i="0" u="none" strike="noStrike" dirty="0">
                          <a:solidFill>
                            <a:srgbClr val="9B2226"/>
                          </a:solidFill>
                          <a:effectLst/>
                          <a:latin typeface="Century Schoolbook" panose="02040604050505020304" pitchFamily="18" charset="0"/>
                        </a:rPr>
                        <a:t>33</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959062502"/>
                  </a:ext>
                </a:extLst>
              </a:tr>
              <a:tr h="493523">
                <a:tc>
                  <a:txBody>
                    <a:bodyPr/>
                    <a:lstStyle/>
                    <a:p>
                      <a:pPr algn="ctr" rtl="0" fontAlgn="ctr"/>
                      <a:r>
                        <a:rPr lang="en-US" altLang="zh-TW" sz="1400" b="1" u="none" strike="noStrike" dirty="0">
                          <a:effectLst/>
                        </a:rPr>
                        <a:t>1500000</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465463735"/>
                  </a:ext>
                </a:extLst>
              </a:tr>
              <a:tr h="493523">
                <a:tc>
                  <a:txBody>
                    <a:bodyPr/>
                    <a:lstStyle/>
                    <a:p>
                      <a:pPr algn="ctr" rtl="0" fontAlgn="ctr"/>
                      <a:r>
                        <a:rPr lang="en-US" altLang="zh-TW" sz="1400" b="1" u="none" strike="noStrike" dirty="0">
                          <a:effectLst/>
                        </a:rPr>
                        <a:t>9000000</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1783807041"/>
                  </a:ext>
                </a:extLst>
              </a:tr>
              <a:tr h="493523">
                <a:tc>
                  <a:txBody>
                    <a:bodyPr/>
                    <a:lstStyle/>
                    <a:p>
                      <a:pPr algn="ctr" rtl="0" fontAlgn="ctr"/>
                      <a:r>
                        <a:rPr lang="en-US" altLang="zh-TW" sz="1400" b="1" i="0" u="none" strike="noStrike" dirty="0">
                          <a:solidFill>
                            <a:srgbClr val="9B2226"/>
                          </a:solidFill>
                          <a:effectLst/>
                          <a:latin typeface="Century Schoolbook" panose="02040604050505020304" pitchFamily="18" charset="0"/>
                        </a:rPr>
                        <a:t>90000</a:t>
                      </a:r>
                      <a:endParaRPr lang="en-US" sz="1400" b="1" i="0" u="none" strike="noStrike" dirty="0">
                        <a:solidFill>
                          <a:srgbClr val="9B2226"/>
                        </a:solidFill>
                        <a:effectLst/>
                        <a:latin typeface="Century Schoolbook" panose="02040604050505020304" pitchFamily="18" charset="0"/>
                      </a:endParaRPr>
                    </a:p>
                  </a:txBody>
                  <a:tcPr marL="9525" marR="9525" marT="9525" marB="0" anchor="ctr">
                    <a:solidFill>
                      <a:schemeClr val="accent6">
                        <a:lumMod val="40000"/>
                        <a:lumOff val="60000"/>
                      </a:schemeClr>
                    </a:solidFill>
                  </a:tcPr>
                </a:tc>
                <a:extLst>
                  <a:ext uri="{0D108BD9-81ED-4DB2-BD59-A6C34878D82A}">
                    <a16:rowId xmlns:a16="http://schemas.microsoft.com/office/drawing/2014/main" val="3361248037"/>
                  </a:ext>
                </a:extLst>
              </a:tr>
            </a:tbl>
          </a:graphicData>
        </a:graphic>
      </p:graphicFrame>
      <p:cxnSp>
        <p:nvCxnSpPr>
          <p:cNvPr id="163" name="Straight Arrow Connector 162">
            <a:extLst>
              <a:ext uri="{FF2B5EF4-FFF2-40B4-BE49-F238E27FC236}">
                <a16:creationId xmlns:a16="http://schemas.microsoft.com/office/drawing/2014/main" id="{090004B0-E6E0-4613-5848-2EA229BE31C8}"/>
              </a:ext>
            </a:extLst>
          </p:cNvPr>
          <p:cNvCxnSpPr>
            <a:cxnSpLocks/>
          </p:cNvCxnSpPr>
          <p:nvPr/>
        </p:nvCxnSpPr>
        <p:spPr>
          <a:xfrm flipV="1">
            <a:off x="4139936" y="2145252"/>
            <a:ext cx="678850" cy="233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6" name="The position data is not sufficient for accurate beam prediction">
            <a:extLst>
              <a:ext uri="{FF2B5EF4-FFF2-40B4-BE49-F238E27FC236}">
                <a16:creationId xmlns:a16="http://schemas.microsoft.com/office/drawing/2014/main" id="{45E1324D-1CFD-DF40-9227-02F289C05E3D}"/>
              </a:ext>
            </a:extLst>
          </p:cNvPr>
          <p:cNvSpPr/>
          <p:nvPr/>
        </p:nvSpPr>
        <p:spPr>
          <a:xfrm>
            <a:off x="4914763" y="108398"/>
            <a:ext cx="7134129" cy="794477"/>
          </a:xfrm>
          <a:prstGeom prst="roundRect">
            <a:avLst>
              <a:gd name="adj" fmla="val 37488"/>
            </a:avLst>
          </a:prstGeom>
          <a:noFill/>
          <a:ln w="25400">
            <a:solidFill>
              <a:schemeClr val="tx2"/>
            </a:solidFill>
            <a:prstDash val="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solidFill>
                  <a:schemeClr val="tx2"/>
                </a:solidFill>
                <a:latin typeface="+mj-lt"/>
              </a:rPr>
              <a:t>How</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generate</a:t>
            </a:r>
            <a:r>
              <a:rPr lang="zh-TW" altLang="en-US" sz="2400" dirty="0">
                <a:solidFill>
                  <a:schemeClr val="tx2"/>
                </a:solidFill>
                <a:latin typeface="+mj-lt"/>
              </a:rPr>
              <a:t> </a:t>
            </a:r>
            <a:r>
              <a:rPr lang="en-US" altLang="zh-TW" sz="2400" dirty="0">
                <a:solidFill>
                  <a:schemeClr val="tx2"/>
                </a:solidFill>
                <a:latin typeface="+mj-lt"/>
              </a:rPr>
              <a:t>individual</a:t>
            </a:r>
            <a:r>
              <a:rPr lang="zh-TW" altLang="en-US" sz="2400" dirty="0">
                <a:solidFill>
                  <a:schemeClr val="tx2"/>
                </a:solidFill>
                <a:latin typeface="+mj-lt"/>
              </a:rPr>
              <a:t> </a:t>
            </a:r>
            <a:r>
              <a:rPr lang="en-US" altLang="zh-TW" sz="2400" dirty="0">
                <a:solidFill>
                  <a:schemeClr val="tx2"/>
                </a:solidFill>
                <a:latin typeface="+mj-lt"/>
              </a:rPr>
              <a:t>workload</a:t>
            </a:r>
            <a:r>
              <a:rPr lang="zh-TW" altLang="en-US" sz="2400" dirty="0">
                <a:solidFill>
                  <a:schemeClr val="tx2"/>
                </a:solidFill>
                <a:latin typeface="+mj-lt"/>
              </a:rPr>
              <a:t> </a:t>
            </a:r>
            <a:r>
              <a:rPr lang="en-US" altLang="zh-TW" sz="2400" dirty="0">
                <a:solidFill>
                  <a:schemeClr val="tx2"/>
                </a:solidFill>
                <a:latin typeface="+mj-lt"/>
              </a:rPr>
              <a:t>profile?</a:t>
            </a:r>
            <a:endParaRPr sz="2400" dirty="0">
              <a:solidFill>
                <a:schemeClr val="tx2"/>
              </a:solidFill>
              <a:latin typeface="+mj-lt"/>
            </a:endParaRPr>
          </a:p>
        </p:txBody>
      </p:sp>
      <p:cxnSp>
        <p:nvCxnSpPr>
          <p:cNvPr id="171" name="Straight Arrow Connector 170">
            <a:extLst>
              <a:ext uri="{FF2B5EF4-FFF2-40B4-BE49-F238E27FC236}">
                <a16:creationId xmlns:a16="http://schemas.microsoft.com/office/drawing/2014/main" id="{B46484B7-8B5F-A3CD-60F3-58D452916248}"/>
              </a:ext>
            </a:extLst>
          </p:cNvPr>
          <p:cNvCxnSpPr>
            <a:cxnSpLocks/>
          </p:cNvCxnSpPr>
          <p:nvPr/>
        </p:nvCxnSpPr>
        <p:spPr>
          <a:xfrm flipV="1">
            <a:off x="3994887" y="4937376"/>
            <a:ext cx="678850" cy="233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7" name="Triangle 206">
            <a:extLst>
              <a:ext uri="{FF2B5EF4-FFF2-40B4-BE49-F238E27FC236}">
                <a16:creationId xmlns:a16="http://schemas.microsoft.com/office/drawing/2014/main" id="{4B81B910-D9E8-35A6-5F2A-2D5B2B03E74E}"/>
              </a:ext>
            </a:extLst>
          </p:cNvPr>
          <p:cNvSpPr/>
          <p:nvPr/>
        </p:nvSpPr>
        <p:spPr>
          <a:xfrm>
            <a:off x="1129493" y="306783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DB97B625-C199-688E-1336-6C6DCB424D59}"/>
              </a:ext>
            </a:extLst>
          </p:cNvPr>
          <p:cNvSpPr txBox="1"/>
          <p:nvPr/>
        </p:nvSpPr>
        <p:spPr>
          <a:xfrm>
            <a:off x="7819414" y="1053321"/>
            <a:ext cx="4298123" cy="1477328"/>
          </a:xfrm>
          <a:prstGeom prst="rect">
            <a:avLst/>
          </a:prstGeom>
          <a:noFill/>
          <a:ln>
            <a:solidFill>
              <a:schemeClr val="tx2"/>
            </a:solidFill>
          </a:ln>
        </p:spPr>
        <p:txBody>
          <a:bodyPr wrap="square">
            <a:spAutoFit/>
          </a:bodyPr>
          <a:lstStyle/>
          <a:p>
            <a:r>
              <a:rPr lang="en-US" altLang="zh-TW" dirty="0">
                <a:solidFill>
                  <a:schemeClr val="tx2"/>
                </a:solidFill>
              </a:rPr>
              <a:t>Aggregate</a:t>
            </a:r>
            <a:r>
              <a:rPr lang="zh-TW" altLang="en-US" dirty="0">
                <a:solidFill>
                  <a:schemeClr val="tx2"/>
                </a:solidFill>
              </a:rPr>
              <a:t> </a:t>
            </a:r>
            <a:r>
              <a:rPr lang="en-US" altLang="zh-TW" dirty="0">
                <a:solidFill>
                  <a:schemeClr val="tx2"/>
                </a:solidFill>
              </a:rPr>
              <a:t>features</a:t>
            </a:r>
            <a:r>
              <a:rPr lang="zh-TW" altLang="en-US" dirty="0">
                <a:solidFill>
                  <a:schemeClr val="tx2"/>
                </a:solidFill>
              </a:rPr>
              <a:t> </a:t>
            </a:r>
            <a:r>
              <a:rPr lang="en-US" altLang="zh-TW" dirty="0">
                <a:solidFill>
                  <a:schemeClr val="tx2"/>
                </a:solidFill>
              </a:rPr>
              <a:t>of</a:t>
            </a:r>
            <a:r>
              <a:rPr lang="zh-TW" altLang="en-US" dirty="0">
                <a:solidFill>
                  <a:schemeClr val="tx2"/>
                </a:solidFill>
              </a:rPr>
              <a:t> </a:t>
            </a:r>
            <a:r>
              <a:rPr lang="en-US" altLang="zh-TW" dirty="0">
                <a:solidFill>
                  <a:schemeClr val="tx2"/>
                </a:solidFill>
              </a:rPr>
              <a:t>two</a:t>
            </a:r>
            <a:r>
              <a:rPr lang="zh-TW" altLang="en-US" dirty="0">
                <a:solidFill>
                  <a:schemeClr val="tx2"/>
                </a:solidFill>
              </a:rPr>
              <a:t> </a:t>
            </a:r>
            <a:r>
              <a:rPr lang="en-US" altLang="zh-TW" dirty="0">
                <a:solidFill>
                  <a:schemeClr val="tx2"/>
                </a:solidFill>
              </a:rPr>
              <a:t>workloads</a:t>
            </a:r>
          </a:p>
          <a:p>
            <a:pPr marL="285750" indent="-285750">
              <a:buFont typeface="Arial" panose="020B0604020202020204" pitchFamily="34" charset="0"/>
              <a:buChar char="•"/>
            </a:pPr>
            <a:r>
              <a:rPr lang="en-US" altLang="zh-TW" dirty="0">
                <a:ln w="0">
                  <a:solidFill>
                    <a:srgbClr val="FF0000"/>
                  </a:solidFill>
                </a:ln>
                <a:effectLst>
                  <a:outerShdw blurRad="38100" dist="19050" dir="2700000" algn="tl" rotWithShape="0">
                    <a:schemeClr val="dk1">
                      <a:alpha val="40000"/>
                    </a:schemeClr>
                  </a:outerShdw>
                </a:effectLst>
              </a:rPr>
              <a:t>sum</a:t>
            </a:r>
            <a:r>
              <a:rPr lang="zh-TW" altLang="en-US" dirty="0">
                <a:solidFill>
                  <a:schemeClr val="tx2"/>
                </a:solidFill>
              </a:rPr>
              <a:t> </a:t>
            </a:r>
            <a:r>
              <a:rPr lang="en-US" altLang="zh-TW" dirty="0">
                <a:solidFill>
                  <a:schemeClr val="tx2"/>
                </a:solidFill>
              </a:rPr>
              <a:t>–</a:t>
            </a:r>
            <a:r>
              <a:rPr lang="zh-TW" altLang="en-US" dirty="0">
                <a:solidFill>
                  <a:schemeClr val="tx2"/>
                </a:solidFill>
              </a:rPr>
              <a:t> </a:t>
            </a:r>
            <a:r>
              <a:rPr lang="en-US" altLang="zh-TW" dirty="0">
                <a:solidFill>
                  <a:schemeClr val="tx2"/>
                </a:solidFill>
              </a:rPr>
              <a:t>metrics</a:t>
            </a:r>
            <a:r>
              <a:rPr lang="zh-TW" altLang="en-US" dirty="0">
                <a:solidFill>
                  <a:schemeClr val="tx2"/>
                </a:solidFill>
              </a:rPr>
              <a:t> </a:t>
            </a:r>
            <a:r>
              <a:rPr lang="en-US" altLang="zh-TW" dirty="0">
                <a:solidFill>
                  <a:schemeClr val="tx2"/>
                </a:solidFill>
              </a:rPr>
              <a:t>with</a:t>
            </a:r>
            <a:r>
              <a:rPr lang="zh-TW" altLang="en-US" dirty="0">
                <a:solidFill>
                  <a:schemeClr val="tx2"/>
                </a:solidFill>
              </a:rPr>
              <a:t> </a:t>
            </a:r>
            <a:r>
              <a:rPr lang="en-US" altLang="zh-TW" dirty="0">
                <a:solidFill>
                  <a:schemeClr val="tx2"/>
                </a:solidFill>
              </a:rPr>
              <a:t>absolute</a:t>
            </a:r>
            <a:r>
              <a:rPr lang="zh-TW" altLang="en-US" dirty="0">
                <a:solidFill>
                  <a:schemeClr val="tx2"/>
                </a:solidFill>
              </a:rPr>
              <a:t> </a:t>
            </a:r>
            <a:r>
              <a:rPr lang="en-US" altLang="zh-TW" dirty="0">
                <a:solidFill>
                  <a:schemeClr val="tx2"/>
                </a:solidFill>
              </a:rPr>
              <a:t>value, e.g.  Number</a:t>
            </a:r>
            <a:r>
              <a:rPr lang="zh-TW" altLang="en-US" dirty="0">
                <a:solidFill>
                  <a:schemeClr val="tx2"/>
                </a:solidFill>
              </a:rPr>
              <a:t> </a:t>
            </a:r>
            <a:r>
              <a:rPr lang="en-US" altLang="zh-TW" dirty="0">
                <a:solidFill>
                  <a:schemeClr val="tx2"/>
                </a:solidFill>
              </a:rPr>
              <a:t>of</a:t>
            </a:r>
            <a:r>
              <a:rPr lang="zh-TW" altLang="en-US" dirty="0">
                <a:solidFill>
                  <a:schemeClr val="tx2"/>
                </a:solidFill>
              </a:rPr>
              <a:t> </a:t>
            </a:r>
            <a:r>
              <a:rPr lang="en-US" altLang="zh-TW" dirty="0">
                <a:solidFill>
                  <a:schemeClr val="tx2"/>
                </a:solidFill>
              </a:rPr>
              <a:t>threads</a:t>
            </a:r>
          </a:p>
          <a:p>
            <a:pPr marL="285750" indent="-285750">
              <a:buFont typeface="Arial" panose="020B0604020202020204" pitchFamily="34" charset="0"/>
              <a:buChar char="•"/>
            </a:pPr>
            <a:r>
              <a:rPr lang="en-US" altLang="zh-TW" dirty="0">
                <a:ln>
                  <a:solidFill>
                    <a:schemeClr val="accent2"/>
                  </a:solidFill>
                </a:ln>
                <a:solidFill>
                  <a:schemeClr val="tx2"/>
                </a:solidFill>
              </a:rPr>
              <a:t>average</a:t>
            </a:r>
            <a:r>
              <a:rPr lang="zh-TW" altLang="en-US" dirty="0">
                <a:ln>
                  <a:solidFill>
                    <a:schemeClr val="accent2"/>
                  </a:solidFill>
                </a:ln>
                <a:solidFill>
                  <a:schemeClr val="tx2"/>
                </a:solidFill>
              </a:rPr>
              <a:t> </a:t>
            </a:r>
            <a:r>
              <a:rPr lang="en-US" altLang="zh-TW" dirty="0">
                <a:solidFill>
                  <a:schemeClr val="tx2"/>
                </a:solidFill>
              </a:rPr>
              <a:t>–</a:t>
            </a:r>
            <a:r>
              <a:rPr lang="zh-TW" altLang="en-US" dirty="0">
                <a:solidFill>
                  <a:schemeClr val="tx2"/>
                </a:solidFill>
              </a:rPr>
              <a:t> </a:t>
            </a:r>
            <a:r>
              <a:rPr lang="en-US" altLang="zh-TW" dirty="0">
                <a:solidFill>
                  <a:schemeClr val="tx2"/>
                </a:solidFill>
              </a:rPr>
              <a:t>metrics</a:t>
            </a:r>
            <a:r>
              <a:rPr lang="zh-TW" altLang="en-US" dirty="0">
                <a:solidFill>
                  <a:schemeClr val="tx2"/>
                </a:solidFill>
              </a:rPr>
              <a:t> </a:t>
            </a:r>
            <a:r>
              <a:rPr lang="en-US" altLang="zh-TW" dirty="0">
                <a:solidFill>
                  <a:schemeClr val="tx2"/>
                </a:solidFill>
              </a:rPr>
              <a:t>with</a:t>
            </a:r>
            <a:r>
              <a:rPr lang="zh-TW" altLang="en-US" dirty="0">
                <a:solidFill>
                  <a:schemeClr val="tx2"/>
                </a:solidFill>
              </a:rPr>
              <a:t> </a:t>
            </a:r>
            <a:r>
              <a:rPr lang="en-US" altLang="zh-TW" dirty="0">
                <a:solidFill>
                  <a:schemeClr val="tx2"/>
                </a:solidFill>
              </a:rPr>
              <a:t>%, </a:t>
            </a:r>
            <a:r>
              <a:rPr lang="zh-TW" altLang="en-US" dirty="0">
                <a:solidFill>
                  <a:schemeClr val="tx2"/>
                </a:solidFill>
              </a:rPr>
              <a:t>            </a:t>
            </a:r>
            <a:r>
              <a:rPr lang="en-US" altLang="zh-TW" dirty="0">
                <a:solidFill>
                  <a:schemeClr val="tx2"/>
                </a:solidFill>
              </a:rPr>
              <a:t>e.g. SM busy rate</a:t>
            </a:r>
          </a:p>
        </p:txBody>
      </p:sp>
      <p:sp>
        <p:nvSpPr>
          <p:cNvPr id="279" name="Rectangle 278">
            <a:extLst>
              <a:ext uri="{FF2B5EF4-FFF2-40B4-BE49-F238E27FC236}">
                <a16:creationId xmlns:a16="http://schemas.microsoft.com/office/drawing/2014/main" id="{8573B0A2-38F0-9DA8-DAE1-0D092E94C9DD}"/>
              </a:ext>
            </a:extLst>
          </p:cNvPr>
          <p:cNvSpPr/>
          <p:nvPr/>
        </p:nvSpPr>
        <p:spPr>
          <a:xfrm>
            <a:off x="10420985" y="2814148"/>
            <a:ext cx="1504886" cy="3724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1" name="Straight Arrow Connector 280">
            <a:extLst>
              <a:ext uri="{FF2B5EF4-FFF2-40B4-BE49-F238E27FC236}">
                <a16:creationId xmlns:a16="http://schemas.microsoft.com/office/drawing/2014/main" id="{7001CC05-6275-51D4-3712-BAD2127AB21F}"/>
              </a:ext>
            </a:extLst>
          </p:cNvPr>
          <p:cNvCxnSpPr/>
          <p:nvPr/>
        </p:nvCxnSpPr>
        <p:spPr>
          <a:xfrm flipV="1">
            <a:off x="11173428" y="2601540"/>
            <a:ext cx="0" cy="167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725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146"/>
                                        </p:tgtEl>
                                      </p:cBhvr>
                                    </p:animEffect>
                                    <p:set>
                                      <p:cBhvr>
                                        <p:cTn id="31" dur="1" fill="hold">
                                          <p:stCondLst>
                                            <p:cond delay="499"/>
                                          </p:stCondLst>
                                        </p:cTn>
                                        <p:tgtEl>
                                          <p:spTgt spid="146"/>
                                        </p:tgtEl>
                                        <p:attrNameLst>
                                          <p:attrName>style.visibility</p:attrName>
                                        </p:attrNameLst>
                                      </p:cBhvr>
                                      <p:to>
                                        <p:strVal val="hidden"/>
                                      </p:to>
                                    </p:set>
                                  </p:childTnLst>
                                </p:cTn>
                              </p:par>
                              <p:par>
                                <p:cTn id="32" presetID="3" presetClass="exit" presetSubtype="10" fill="hold" grpId="1" nodeType="withEffect">
                                  <p:stCondLst>
                                    <p:cond delay="0"/>
                                  </p:stCondLst>
                                  <p:childTnLst>
                                    <p:animEffect transition="out" filter="blinds(horizontal)">
                                      <p:cBhvr>
                                        <p:cTn id="33" dur="500"/>
                                        <p:tgtEl>
                                          <p:spTgt spid="136"/>
                                        </p:tgtEl>
                                      </p:cBhvr>
                                    </p:animEffect>
                                    <p:set>
                                      <p:cBhvr>
                                        <p:cTn id="34" dur="1" fill="hold">
                                          <p:stCondLst>
                                            <p:cond delay="499"/>
                                          </p:stCondLst>
                                        </p:cTn>
                                        <p:tgtEl>
                                          <p:spTgt spid="136"/>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47"/>
                                        </p:tgtEl>
                                      </p:cBhvr>
                                    </p:animEffect>
                                    <p:set>
                                      <p:cBhvr>
                                        <p:cTn id="37" dur="1" fill="hold">
                                          <p:stCondLst>
                                            <p:cond delay="499"/>
                                          </p:stCondLst>
                                        </p:cTn>
                                        <p:tgtEl>
                                          <p:spTgt spid="147"/>
                                        </p:tgtEl>
                                        <p:attrNameLst>
                                          <p:attrName>style.visibility</p:attrName>
                                        </p:attrNameLst>
                                      </p:cBhvr>
                                      <p:to>
                                        <p:strVal val="hidden"/>
                                      </p:to>
                                    </p:set>
                                  </p:childTnLst>
                                </p:cTn>
                              </p:par>
                              <p:par>
                                <p:cTn id="38" presetID="3" presetClass="exit" presetSubtype="10" fill="hold" grpId="1" nodeType="withEffect">
                                  <p:stCondLst>
                                    <p:cond delay="0"/>
                                  </p:stCondLst>
                                  <p:childTnLst>
                                    <p:animEffect transition="out" filter="blinds(horizontal)">
                                      <p:cBhvr>
                                        <p:cTn id="39" dur="500"/>
                                        <p:tgtEl>
                                          <p:spTgt spid="155"/>
                                        </p:tgtEl>
                                      </p:cBhvr>
                                    </p:animEffect>
                                    <p:set>
                                      <p:cBhvr>
                                        <p:cTn id="40" dur="1" fill="hold">
                                          <p:stCondLst>
                                            <p:cond delay="499"/>
                                          </p:stCondLst>
                                        </p:cTn>
                                        <p:tgtEl>
                                          <p:spTgt spid="155"/>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152"/>
                                        </p:tgtEl>
                                      </p:cBhvr>
                                    </p:animEffect>
                                    <p:set>
                                      <p:cBhvr>
                                        <p:cTn id="43" dur="1" fill="hold">
                                          <p:stCondLst>
                                            <p:cond delay="499"/>
                                          </p:stCondLst>
                                        </p:cTn>
                                        <p:tgtEl>
                                          <p:spTgt spid="152"/>
                                        </p:tgtEl>
                                        <p:attrNameLst>
                                          <p:attrName>style.visibility</p:attrName>
                                        </p:attrNameLst>
                                      </p:cBhvr>
                                      <p:to>
                                        <p:strVal val="hidden"/>
                                      </p:to>
                                    </p:set>
                                  </p:childTnLst>
                                </p:cTn>
                              </p:par>
                              <p:par>
                                <p:cTn id="44" presetID="3" presetClass="exit" presetSubtype="10" fill="hold" grpId="1" nodeType="withEffect">
                                  <p:stCondLst>
                                    <p:cond delay="0"/>
                                  </p:stCondLst>
                                  <p:childTnLst>
                                    <p:animEffect transition="out" filter="blinds(horizontal)">
                                      <p:cBhvr>
                                        <p:cTn id="45" dur="500"/>
                                        <p:tgtEl>
                                          <p:spTgt spid="141"/>
                                        </p:tgtEl>
                                      </p:cBhvr>
                                    </p:animEffect>
                                    <p:set>
                                      <p:cBhvr>
                                        <p:cTn id="46" dur="1" fill="hold">
                                          <p:stCondLst>
                                            <p:cond delay="499"/>
                                          </p:stCondLst>
                                        </p:cTn>
                                        <p:tgtEl>
                                          <p:spTgt spid="141"/>
                                        </p:tgtEl>
                                        <p:attrNameLst>
                                          <p:attrName>style.visibility</p:attrName>
                                        </p:attrNameLst>
                                      </p:cBhvr>
                                      <p:to>
                                        <p:strVal val="hidden"/>
                                      </p:to>
                                    </p:set>
                                  </p:childTnLst>
                                </p:cTn>
                              </p:par>
                              <p:par>
                                <p:cTn id="47" presetID="3" presetClass="exit" presetSubtype="10" fill="hold" nodeType="withEffect">
                                  <p:stCondLst>
                                    <p:cond delay="0"/>
                                  </p:stCondLst>
                                  <p:childTnLst>
                                    <p:animEffect transition="out" filter="blinds(horizontal)">
                                      <p:cBhvr>
                                        <p:cTn id="48" dur="500"/>
                                        <p:tgtEl>
                                          <p:spTgt spid="156"/>
                                        </p:tgtEl>
                                      </p:cBhvr>
                                    </p:animEffect>
                                    <p:set>
                                      <p:cBhvr>
                                        <p:cTn id="49" dur="1" fill="hold">
                                          <p:stCondLst>
                                            <p:cond delay="499"/>
                                          </p:stCondLst>
                                        </p:cTn>
                                        <p:tgtEl>
                                          <p:spTgt spid="156"/>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17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2" nodeType="clickEffect">
                                  <p:stCondLst>
                                    <p:cond delay="0"/>
                                  </p:stCondLst>
                                  <p:childTnLst>
                                    <p:set>
                                      <p:cBhvr>
                                        <p:cTn id="55" dur="1" fill="hold">
                                          <p:stCondLst>
                                            <p:cond delay="0"/>
                                          </p:stCondLst>
                                        </p:cTn>
                                        <p:tgtEl>
                                          <p:spTgt spid="14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156"/>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8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55" grpId="0" animBg="1"/>
      <p:bldP spid="136" grpId="0" animBg="1"/>
      <p:bldP spid="136" grpId="1" animBg="1"/>
      <p:bldP spid="141" grpId="0" animBg="1"/>
      <p:bldP spid="141" grpId="1" animBg="1"/>
      <p:bldP spid="141" grpId="2" animBg="1"/>
      <p:bldP spid="155" grpId="0" animBg="1"/>
      <p:bldP spid="155" grpId="1" animBg="1"/>
      <p:bldP spid="27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F580-1E44-BCBB-3F3B-26B54EB50CC5}"/>
              </a:ext>
            </a:extLst>
          </p:cNvPr>
          <p:cNvSpPr>
            <a:spLocks noGrp="1"/>
          </p:cNvSpPr>
          <p:nvPr>
            <p:ph type="title"/>
          </p:nvPr>
        </p:nvSpPr>
        <p:spPr/>
        <p:txBody>
          <a:bodyPr/>
          <a:lstStyle/>
          <a:p>
            <a:pPr algn="l"/>
            <a:r>
              <a:rPr lang="en-US" altLang="zh-TW" dirty="0"/>
              <a:t>System</a:t>
            </a:r>
            <a:r>
              <a:rPr lang="zh-TW" altLang="en-US" dirty="0"/>
              <a:t> </a:t>
            </a:r>
            <a:r>
              <a:rPr lang="en-US" altLang="zh-TW" dirty="0"/>
              <a:t>design-</a:t>
            </a:r>
            <a:r>
              <a:rPr lang="zh-TW" altLang="en-US" dirty="0"/>
              <a:t> </a:t>
            </a:r>
            <a:br>
              <a:rPr lang="en-US" altLang="zh-TW" dirty="0"/>
            </a:br>
            <a:r>
              <a:rPr lang="en-US" altLang="zh-TW" dirty="0"/>
              <a:t>Profiler</a:t>
            </a:r>
            <a:endParaRPr lang="en-US" dirty="0"/>
          </a:p>
        </p:txBody>
      </p:sp>
      <p:sp>
        <p:nvSpPr>
          <p:cNvPr id="4" name="Slide Number Placeholder 3">
            <a:extLst>
              <a:ext uri="{FF2B5EF4-FFF2-40B4-BE49-F238E27FC236}">
                <a16:creationId xmlns:a16="http://schemas.microsoft.com/office/drawing/2014/main" id="{8F04C790-1038-D32F-B1CF-C9B2E0F0AB69}"/>
              </a:ext>
            </a:extLst>
          </p:cNvPr>
          <p:cNvSpPr>
            <a:spLocks noGrp="1"/>
          </p:cNvSpPr>
          <p:nvPr>
            <p:ph type="sldNum" sz="quarter" idx="12"/>
          </p:nvPr>
        </p:nvSpPr>
        <p:spPr/>
        <p:txBody>
          <a:bodyPr/>
          <a:lstStyle/>
          <a:p>
            <a:fld id="{A983B212-4F1F-614E-8463-C5C3E31DC8CE}" type="slidenum">
              <a:rPr lang="en-US" smtClean="0"/>
              <a:t>24</a:t>
            </a:fld>
            <a:endParaRPr lang="en-US"/>
          </a:p>
        </p:txBody>
      </p:sp>
      <p:sp>
        <p:nvSpPr>
          <p:cNvPr id="36" name="TextBox 35">
            <a:extLst>
              <a:ext uri="{FF2B5EF4-FFF2-40B4-BE49-F238E27FC236}">
                <a16:creationId xmlns:a16="http://schemas.microsoft.com/office/drawing/2014/main" id="{760C44DA-8550-04D0-F07F-C80A99179F9E}"/>
              </a:ext>
            </a:extLst>
          </p:cNvPr>
          <p:cNvSpPr txBox="1"/>
          <p:nvPr/>
        </p:nvSpPr>
        <p:spPr>
          <a:xfrm>
            <a:off x="6649962" y="3435758"/>
            <a:ext cx="1973555" cy="307777"/>
          </a:xfrm>
          <a:prstGeom prst="rect">
            <a:avLst/>
          </a:prstGeom>
          <a:noFill/>
        </p:spPr>
        <p:txBody>
          <a:bodyPr wrap="square" rtlCol="0">
            <a:spAutoFit/>
          </a:bodyPr>
          <a:lstStyle/>
          <a:p>
            <a:r>
              <a:rPr lang="en-US" altLang="zh-TW" sz="1400" dirty="0">
                <a:solidFill>
                  <a:schemeClr val="tx2"/>
                </a:solidFill>
              </a:rPr>
              <a:t>Combine</a:t>
            </a:r>
            <a:r>
              <a:rPr lang="zh-TW" altLang="en-US" sz="1400" dirty="0">
                <a:solidFill>
                  <a:schemeClr val="tx2"/>
                </a:solidFill>
              </a:rPr>
              <a:t> </a:t>
            </a:r>
            <a:r>
              <a:rPr lang="en-US" altLang="zh-TW" sz="1400" dirty="0">
                <a:solidFill>
                  <a:schemeClr val="tx2"/>
                </a:solidFill>
              </a:rPr>
              <a:t>metrics</a:t>
            </a:r>
            <a:endParaRPr lang="en-US" sz="1400" dirty="0">
              <a:solidFill>
                <a:schemeClr val="tx2"/>
              </a:solidFill>
            </a:endParaRPr>
          </a:p>
        </p:txBody>
      </p:sp>
      <p:sp>
        <p:nvSpPr>
          <p:cNvPr id="40" name="Rounded Rectangle 39">
            <a:extLst>
              <a:ext uri="{FF2B5EF4-FFF2-40B4-BE49-F238E27FC236}">
                <a16:creationId xmlns:a16="http://schemas.microsoft.com/office/drawing/2014/main" id="{F4115AB8-EC13-DD25-B6E5-B3B39A7E5D65}"/>
              </a:ext>
            </a:extLst>
          </p:cNvPr>
          <p:cNvSpPr/>
          <p:nvPr/>
        </p:nvSpPr>
        <p:spPr>
          <a:xfrm>
            <a:off x="440785" y="3289712"/>
            <a:ext cx="1417663"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sp>
        <p:nvSpPr>
          <p:cNvPr id="55" name="Rounded Rectangle 54">
            <a:extLst>
              <a:ext uri="{FF2B5EF4-FFF2-40B4-BE49-F238E27FC236}">
                <a16:creationId xmlns:a16="http://schemas.microsoft.com/office/drawing/2014/main" id="{F1EBB66A-8523-0D77-D2E4-9727A69246BE}"/>
              </a:ext>
            </a:extLst>
          </p:cNvPr>
          <p:cNvSpPr/>
          <p:nvPr/>
        </p:nvSpPr>
        <p:spPr>
          <a:xfrm>
            <a:off x="2366007" y="1297897"/>
            <a:ext cx="1481171" cy="348146"/>
          </a:xfrm>
          <a:prstGeom prst="roundRect">
            <a:avLst/>
          </a:prstGeom>
          <a:solidFill>
            <a:schemeClr val="tx2"/>
          </a:solidFill>
          <a:ln w="38100">
            <a:solidFill>
              <a:srgbClr val="92D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chemeClr val="bg1"/>
                </a:solidFill>
              </a:rPr>
              <a:t>Nvidia-</a:t>
            </a:r>
            <a:r>
              <a:rPr lang="en-US" altLang="zh-TW" dirty="0" err="1">
                <a:solidFill>
                  <a:schemeClr val="bg1"/>
                </a:solidFill>
              </a:rPr>
              <a:t>smi</a:t>
            </a:r>
            <a:endParaRPr lang="en-US" dirty="0">
              <a:solidFill>
                <a:schemeClr val="bg1"/>
              </a:solidFill>
            </a:endParaRPr>
          </a:p>
        </p:txBody>
      </p:sp>
      <p:pic>
        <p:nvPicPr>
          <p:cNvPr id="58" name="Picture 57" descr="A green and white logo&#10;&#10;Description automatically generated">
            <a:extLst>
              <a:ext uri="{FF2B5EF4-FFF2-40B4-BE49-F238E27FC236}">
                <a16:creationId xmlns:a16="http://schemas.microsoft.com/office/drawing/2014/main" id="{BDED29DC-9D34-99C8-4CE9-F1C12EB390F2}"/>
              </a:ext>
            </a:extLst>
          </p:cNvPr>
          <p:cNvPicPr>
            <a:picLocks noChangeAspect="1"/>
          </p:cNvPicPr>
          <p:nvPr/>
        </p:nvPicPr>
        <p:blipFill>
          <a:blip r:embed="rId3"/>
          <a:stretch>
            <a:fillRect/>
          </a:stretch>
        </p:blipFill>
        <p:spPr>
          <a:xfrm>
            <a:off x="2441220" y="4120757"/>
            <a:ext cx="1261187" cy="647477"/>
          </a:xfrm>
          <a:prstGeom prst="rect">
            <a:avLst/>
          </a:prstGeom>
        </p:spPr>
      </p:pic>
      <p:pic>
        <p:nvPicPr>
          <p:cNvPr id="59" name="Picture 58">
            <a:extLst>
              <a:ext uri="{FF2B5EF4-FFF2-40B4-BE49-F238E27FC236}">
                <a16:creationId xmlns:a16="http://schemas.microsoft.com/office/drawing/2014/main" id="{9FC597C6-7C9D-441D-8E85-09D28C0A4EC1}"/>
              </a:ext>
            </a:extLst>
          </p:cNvPr>
          <p:cNvPicPr>
            <a:picLocks noChangeAspect="1"/>
          </p:cNvPicPr>
          <p:nvPr/>
        </p:nvPicPr>
        <p:blipFill>
          <a:blip r:embed="rId4"/>
          <a:stretch>
            <a:fillRect/>
          </a:stretch>
        </p:blipFill>
        <p:spPr>
          <a:xfrm>
            <a:off x="2223524" y="1733429"/>
            <a:ext cx="1924158" cy="758228"/>
          </a:xfrm>
          <a:prstGeom prst="rect">
            <a:avLst/>
          </a:prstGeom>
        </p:spPr>
      </p:pic>
      <p:sp>
        <p:nvSpPr>
          <p:cNvPr id="61" name="TextBox 60">
            <a:extLst>
              <a:ext uri="{FF2B5EF4-FFF2-40B4-BE49-F238E27FC236}">
                <a16:creationId xmlns:a16="http://schemas.microsoft.com/office/drawing/2014/main" id="{00325C6D-1341-15CC-A38A-52612A3AB6BC}"/>
              </a:ext>
            </a:extLst>
          </p:cNvPr>
          <p:cNvSpPr txBox="1"/>
          <p:nvPr/>
        </p:nvSpPr>
        <p:spPr>
          <a:xfrm>
            <a:off x="2194219" y="2444816"/>
            <a:ext cx="2890729" cy="369332"/>
          </a:xfrm>
          <a:prstGeom prst="rect">
            <a:avLst/>
          </a:prstGeom>
          <a:noFill/>
        </p:spPr>
        <p:txBody>
          <a:bodyPr wrap="square" rtlCol="0">
            <a:spAutoFit/>
          </a:bodyPr>
          <a:lstStyle/>
          <a:p>
            <a:r>
              <a:rPr lang="en-US" altLang="zh-TW" dirty="0"/>
              <a:t>Duration</a:t>
            </a:r>
            <a:r>
              <a:rPr lang="zh-TW" altLang="en-US" dirty="0"/>
              <a:t> </a:t>
            </a:r>
            <a:r>
              <a:rPr lang="en-US" altLang="zh-TW" dirty="0"/>
              <a:t>-</a:t>
            </a:r>
            <a:r>
              <a:rPr lang="zh-TW" altLang="en-US" dirty="0"/>
              <a:t> </a:t>
            </a:r>
            <a:r>
              <a:rPr lang="en-US" altLang="zh-TW" dirty="0"/>
              <a:t>100</a:t>
            </a:r>
            <a:r>
              <a:rPr lang="zh-TW" altLang="en-US" dirty="0"/>
              <a:t> </a:t>
            </a:r>
            <a:r>
              <a:rPr lang="en-US" altLang="zh-TW" dirty="0"/>
              <a:t>steps</a:t>
            </a:r>
            <a:r>
              <a:rPr lang="zh-TW" altLang="en-US" dirty="0"/>
              <a:t> </a:t>
            </a:r>
            <a:endParaRPr lang="en-US" dirty="0"/>
          </a:p>
        </p:txBody>
      </p:sp>
      <p:sp>
        <p:nvSpPr>
          <p:cNvPr id="94" name="Content Placeholder 2">
            <a:extLst>
              <a:ext uri="{FF2B5EF4-FFF2-40B4-BE49-F238E27FC236}">
                <a16:creationId xmlns:a16="http://schemas.microsoft.com/office/drawing/2014/main" id="{97327139-5813-48C3-ACE9-1FFB244E42A5}"/>
              </a:ext>
            </a:extLst>
          </p:cNvPr>
          <p:cNvSpPr txBox="1">
            <a:spLocks/>
          </p:cNvSpPr>
          <p:nvPr/>
        </p:nvSpPr>
        <p:spPr>
          <a:xfrm>
            <a:off x="5011667" y="1683685"/>
            <a:ext cx="1383014" cy="876200"/>
          </a:xfrm>
          <a:prstGeom prst="rect">
            <a:avLst/>
          </a:prstGeom>
          <a:solidFill>
            <a:schemeClr val="accent4">
              <a:lumMod val="20000"/>
              <a:lumOff val="80000"/>
            </a:schemeClr>
          </a:solidFill>
          <a:ln>
            <a:solidFill>
              <a:schemeClr val="accent4"/>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500" i="1" dirty="0" err="1"/>
              <a:t>SM_busy</a:t>
            </a:r>
            <a:endParaRPr lang="en-US" altLang="zh-TW" sz="1500" i="1" dirty="0"/>
          </a:p>
          <a:p>
            <a:pPr marL="0" indent="0">
              <a:lnSpc>
                <a:spcPct val="110000"/>
              </a:lnSpc>
              <a:spcBef>
                <a:spcPts val="0"/>
              </a:spcBef>
              <a:buNone/>
            </a:pPr>
            <a:r>
              <a:rPr lang="en-US" altLang="zh-TW" sz="1500" i="1" dirty="0" err="1"/>
              <a:t>MEM_busy</a:t>
            </a:r>
            <a:endParaRPr lang="en-US" altLang="zh-TW" sz="1500" i="1" dirty="0"/>
          </a:p>
          <a:p>
            <a:pPr marL="0" indent="0">
              <a:lnSpc>
                <a:spcPct val="110000"/>
              </a:lnSpc>
              <a:spcBef>
                <a:spcPts val="0"/>
              </a:spcBef>
              <a:buNone/>
            </a:pPr>
            <a:r>
              <a:rPr lang="en-US" altLang="zh-TW" sz="1500" i="1" dirty="0"/>
              <a:t>MEMCAP</a:t>
            </a:r>
          </a:p>
          <a:p>
            <a:pPr marL="0" indent="0">
              <a:lnSpc>
                <a:spcPct val="110000"/>
              </a:lnSpc>
              <a:spcBef>
                <a:spcPts val="0"/>
              </a:spcBef>
              <a:buNone/>
            </a:pPr>
            <a:r>
              <a:rPr lang="en-US" altLang="zh-TW" sz="1500" i="1" dirty="0" err="1"/>
              <a:t>Workload_xput</a:t>
            </a:r>
            <a:endParaRPr lang="en-US" altLang="zh-TW" sz="1500" i="1" dirty="0"/>
          </a:p>
        </p:txBody>
      </p:sp>
      <p:sp>
        <p:nvSpPr>
          <p:cNvPr id="95" name="Content Placeholder 2">
            <a:extLst>
              <a:ext uri="{FF2B5EF4-FFF2-40B4-BE49-F238E27FC236}">
                <a16:creationId xmlns:a16="http://schemas.microsoft.com/office/drawing/2014/main" id="{E0324541-FFED-44EF-AF22-75412904D856}"/>
              </a:ext>
            </a:extLst>
          </p:cNvPr>
          <p:cNvSpPr txBox="1">
            <a:spLocks/>
          </p:cNvSpPr>
          <p:nvPr/>
        </p:nvSpPr>
        <p:spPr>
          <a:xfrm>
            <a:off x="4623712" y="1325562"/>
            <a:ext cx="2218854" cy="348145"/>
          </a:xfrm>
          <a:prstGeom prst="roundRect">
            <a:avLst/>
          </a:prstGeom>
          <a:solidFill>
            <a:schemeClr val="accent4">
              <a:lumMod val="20000"/>
              <a:lumOff val="8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800" b="1" dirty="0"/>
              <a:t>System</a:t>
            </a:r>
            <a:r>
              <a:rPr lang="zh-TW" altLang="en-US" sz="1800" b="1" dirty="0"/>
              <a:t> </a:t>
            </a:r>
            <a:r>
              <a:rPr lang="en-US" altLang="zh-TW" sz="1800" b="1" dirty="0"/>
              <a:t>metrics</a:t>
            </a:r>
            <a:endParaRPr lang="en-US" sz="1800" b="1" dirty="0"/>
          </a:p>
        </p:txBody>
      </p:sp>
      <p:sp>
        <p:nvSpPr>
          <p:cNvPr id="98" name="TextBox 97">
            <a:extLst>
              <a:ext uri="{FF2B5EF4-FFF2-40B4-BE49-F238E27FC236}">
                <a16:creationId xmlns:a16="http://schemas.microsoft.com/office/drawing/2014/main" id="{DC42867A-69F0-FE39-8AFD-3CD22DDAC092}"/>
              </a:ext>
            </a:extLst>
          </p:cNvPr>
          <p:cNvSpPr txBox="1"/>
          <p:nvPr/>
        </p:nvSpPr>
        <p:spPr>
          <a:xfrm>
            <a:off x="1149616" y="5825259"/>
            <a:ext cx="3960991" cy="923330"/>
          </a:xfrm>
          <a:prstGeom prst="rect">
            <a:avLst/>
          </a:prstGeom>
          <a:noFill/>
        </p:spPr>
        <p:txBody>
          <a:bodyPr wrap="square" rtlCol="0">
            <a:spAutoFit/>
          </a:bodyPr>
          <a:lstStyle/>
          <a:p>
            <a:pPr algn="ctr"/>
            <a:r>
              <a:rPr lang="en-US" altLang="zh-TW" dirty="0"/>
              <a:t>Duration</a:t>
            </a:r>
            <a:r>
              <a:rPr lang="zh-TW" altLang="en-US" dirty="0"/>
              <a:t> </a:t>
            </a:r>
            <a:r>
              <a:rPr lang="en-US" altLang="zh-TW" dirty="0"/>
              <a:t>-</a:t>
            </a:r>
            <a:r>
              <a:rPr lang="zh-TW" altLang="en-US" dirty="0"/>
              <a:t> </a:t>
            </a:r>
            <a:br>
              <a:rPr lang="en-US" altLang="zh-TW" dirty="0"/>
            </a:br>
            <a:r>
              <a:rPr lang="en-US" altLang="zh-TW" dirty="0"/>
              <a:t>1</a:t>
            </a:r>
            <a:r>
              <a:rPr lang="zh-TW" altLang="en-US" dirty="0"/>
              <a:t> </a:t>
            </a:r>
            <a:r>
              <a:rPr lang="en-US" altLang="zh-TW" dirty="0"/>
              <a:t>forward</a:t>
            </a:r>
            <a:r>
              <a:rPr lang="zh-TW" altLang="en-US" dirty="0"/>
              <a:t> </a:t>
            </a:r>
            <a:r>
              <a:rPr lang="en-US" altLang="zh-TW" dirty="0"/>
              <a:t>+</a:t>
            </a:r>
            <a:r>
              <a:rPr lang="zh-TW" altLang="en-US" dirty="0"/>
              <a:t> </a:t>
            </a:r>
            <a:r>
              <a:rPr lang="en-US" altLang="zh-TW" dirty="0"/>
              <a:t>backward</a:t>
            </a:r>
            <a:r>
              <a:rPr lang="zh-TW" altLang="en-US" dirty="0"/>
              <a:t> </a:t>
            </a:r>
            <a:r>
              <a:rPr lang="en-US" altLang="zh-TW" dirty="0"/>
              <a:t>pass</a:t>
            </a:r>
            <a:r>
              <a:rPr lang="zh-TW" altLang="en-US" dirty="0"/>
              <a:t> </a:t>
            </a:r>
            <a:r>
              <a:rPr lang="en-US" altLang="zh-TW" dirty="0"/>
              <a:t>(train),</a:t>
            </a:r>
            <a:br>
              <a:rPr lang="en-US" altLang="zh-TW" dirty="0"/>
            </a:br>
            <a:r>
              <a:rPr lang="en-US" altLang="zh-TW" dirty="0"/>
              <a:t>1</a:t>
            </a:r>
            <a:r>
              <a:rPr lang="zh-TW" altLang="en-US" dirty="0"/>
              <a:t> </a:t>
            </a:r>
            <a:r>
              <a:rPr lang="en-US" altLang="zh-TW" dirty="0"/>
              <a:t>forward</a:t>
            </a:r>
            <a:r>
              <a:rPr lang="zh-TW" altLang="en-US" dirty="0"/>
              <a:t> </a:t>
            </a:r>
            <a:r>
              <a:rPr lang="en-US" altLang="zh-TW" dirty="0"/>
              <a:t>pass</a:t>
            </a:r>
            <a:r>
              <a:rPr lang="zh-TW" altLang="en-US" dirty="0"/>
              <a:t> </a:t>
            </a:r>
            <a:r>
              <a:rPr lang="en-US" altLang="zh-TW" dirty="0"/>
              <a:t>(inference)</a:t>
            </a:r>
            <a:endParaRPr lang="en-US" dirty="0"/>
          </a:p>
        </p:txBody>
      </p:sp>
      <p:cxnSp>
        <p:nvCxnSpPr>
          <p:cNvPr id="116" name="Elbow Connector 115">
            <a:extLst>
              <a:ext uri="{FF2B5EF4-FFF2-40B4-BE49-F238E27FC236}">
                <a16:creationId xmlns:a16="http://schemas.microsoft.com/office/drawing/2014/main" id="{1AC91C07-0A6D-DDFF-4407-7B046179E432}"/>
              </a:ext>
            </a:extLst>
          </p:cNvPr>
          <p:cNvCxnSpPr>
            <a:cxnSpLocks/>
            <a:stCxn id="40" idx="3"/>
            <a:endCxn id="59" idx="1"/>
          </p:cNvCxnSpPr>
          <p:nvPr/>
        </p:nvCxnSpPr>
        <p:spPr>
          <a:xfrm flipV="1">
            <a:off x="1858448" y="2112543"/>
            <a:ext cx="365076" cy="1477105"/>
          </a:xfrm>
          <a:prstGeom prst="bentConnector3">
            <a:avLst>
              <a:gd name="adj1" fmla="val 5888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6BDAAAA7-2C24-2871-CDA4-1B8A5E80EDBD}"/>
              </a:ext>
            </a:extLst>
          </p:cNvPr>
          <p:cNvCxnSpPr>
            <a:cxnSpLocks/>
            <a:stCxn id="40" idx="3"/>
          </p:cNvCxnSpPr>
          <p:nvPr/>
        </p:nvCxnSpPr>
        <p:spPr>
          <a:xfrm>
            <a:off x="1858448" y="3589648"/>
            <a:ext cx="429019" cy="1300571"/>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F8E8F4F4-56AF-3C43-05C0-3ED8AAF6D704}"/>
              </a:ext>
            </a:extLst>
          </p:cNvPr>
          <p:cNvPicPr>
            <a:picLocks noChangeAspect="1"/>
          </p:cNvPicPr>
          <p:nvPr/>
        </p:nvPicPr>
        <p:blipFill>
          <a:blip r:embed="rId5"/>
          <a:stretch>
            <a:fillRect/>
          </a:stretch>
        </p:blipFill>
        <p:spPr>
          <a:xfrm>
            <a:off x="2710774" y="4829136"/>
            <a:ext cx="646781" cy="869425"/>
          </a:xfrm>
          <a:prstGeom prst="rect">
            <a:avLst/>
          </a:prstGeom>
        </p:spPr>
      </p:pic>
      <p:sp>
        <p:nvSpPr>
          <p:cNvPr id="141" name="Equal 140">
            <a:extLst>
              <a:ext uri="{FF2B5EF4-FFF2-40B4-BE49-F238E27FC236}">
                <a16:creationId xmlns:a16="http://schemas.microsoft.com/office/drawing/2014/main" id="{49162830-3168-DE6B-8366-41D6C9ED06B0}"/>
              </a:ext>
            </a:extLst>
          </p:cNvPr>
          <p:cNvSpPr/>
          <p:nvPr/>
        </p:nvSpPr>
        <p:spPr>
          <a:xfrm>
            <a:off x="9900711" y="4624562"/>
            <a:ext cx="401030" cy="3651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3" name="Straight Arrow Connector 162">
            <a:extLst>
              <a:ext uri="{FF2B5EF4-FFF2-40B4-BE49-F238E27FC236}">
                <a16:creationId xmlns:a16="http://schemas.microsoft.com/office/drawing/2014/main" id="{090004B0-E6E0-4613-5848-2EA229BE31C8}"/>
              </a:ext>
            </a:extLst>
          </p:cNvPr>
          <p:cNvCxnSpPr>
            <a:cxnSpLocks/>
          </p:cNvCxnSpPr>
          <p:nvPr/>
        </p:nvCxnSpPr>
        <p:spPr>
          <a:xfrm flipV="1">
            <a:off x="4139936" y="2145252"/>
            <a:ext cx="678850" cy="233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7AE3559E-B1CE-CC23-A8F8-5CEC98457B84}"/>
              </a:ext>
            </a:extLst>
          </p:cNvPr>
          <p:cNvGrpSpPr/>
          <p:nvPr/>
        </p:nvGrpSpPr>
        <p:grpSpPr>
          <a:xfrm>
            <a:off x="4510082" y="4145631"/>
            <a:ext cx="2338719" cy="1695450"/>
            <a:chOff x="6922300" y="1151490"/>
            <a:chExt cx="2338719" cy="1695450"/>
          </a:xfrm>
        </p:grpSpPr>
        <p:sp>
          <p:nvSpPr>
            <p:cNvPr id="164" name="Content Placeholder 2">
              <a:extLst>
                <a:ext uri="{FF2B5EF4-FFF2-40B4-BE49-F238E27FC236}">
                  <a16:creationId xmlns:a16="http://schemas.microsoft.com/office/drawing/2014/main" id="{3C21E117-C9D4-BF1F-ACE8-51C1FFC1B6F6}"/>
                </a:ext>
              </a:extLst>
            </p:cNvPr>
            <p:cNvSpPr txBox="1">
              <a:spLocks/>
            </p:cNvSpPr>
            <p:nvPr/>
          </p:nvSpPr>
          <p:spPr>
            <a:xfrm>
              <a:off x="7412881" y="1486769"/>
              <a:ext cx="1357558" cy="1360171"/>
            </a:xfrm>
            <a:prstGeom prst="rect">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altLang="zh-TW" sz="1300" i="1" dirty="0" err="1">
                  <a:solidFill>
                    <a:schemeClr val="tx2"/>
                  </a:solidFill>
                </a:rPr>
                <a:t>SM_xput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endParaRPr lang="en-US" sz="1300" i="1" dirty="0">
                <a:solidFill>
                  <a:schemeClr val="tx2"/>
                </a:solidFill>
              </a:endParaRPr>
            </a:p>
          </p:txBody>
        </p:sp>
        <p:sp>
          <p:nvSpPr>
            <p:cNvPr id="165" name="Content Placeholder 2">
              <a:extLst>
                <a:ext uri="{FF2B5EF4-FFF2-40B4-BE49-F238E27FC236}">
                  <a16:creationId xmlns:a16="http://schemas.microsoft.com/office/drawing/2014/main" id="{81E8A9D1-19A2-116C-0F20-FE970A810168}"/>
                </a:ext>
              </a:extLst>
            </p:cNvPr>
            <p:cNvSpPr txBox="1">
              <a:spLocks/>
            </p:cNvSpPr>
            <p:nvPr/>
          </p:nvSpPr>
          <p:spPr>
            <a:xfrm>
              <a:off x="6922300" y="1151490"/>
              <a:ext cx="2338719" cy="348145"/>
            </a:xfrm>
            <a:prstGeom prst="flowChartAlternateProcess">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800" b="1" dirty="0">
                  <a:solidFill>
                    <a:schemeClr val="tx2"/>
                  </a:solidFill>
                </a:rPr>
                <a:t>Kernel</a:t>
              </a:r>
              <a:r>
                <a:rPr lang="zh-TW" altLang="en-US" sz="1800" b="1" dirty="0">
                  <a:solidFill>
                    <a:schemeClr val="tx2"/>
                  </a:solidFill>
                </a:rPr>
                <a:t> </a:t>
              </a:r>
              <a:r>
                <a:rPr lang="en-US" altLang="zh-TW" sz="1800" b="1" dirty="0">
                  <a:solidFill>
                    <a:schemeClr val="tx2"/>
                  </a:solidFill>
                </a:rPr>
                <a:t>metrics</a:t>
              </a:r>
              <a:endParaRPr lang="en-US" sz="1800" b="1" dirty="0">
                <a:solidFill>
                  <a:schemeClr val="tx2"/>
                </a:solidFill>
              </a:endParaRPr>
            </a:p>
          </p:txBody>
        </p:sp>
      </p:grpSp>
      <p:sp>
        <p:nvSpPr>
          <p:cNvPr id="166" name="The position data is not sufficient for accurate beam prediction">
            <a:extLst>
              <a:ext uri="{FF2B5EF4-FFF2-40B4-BE49-F238E27FC236}">
                <a16:creationId xmlns:a16="http://schemas.microsoft.com/office/drawing/2014/main" id="{45E1324D-1CFD-DF40-9227-02F289C05E3D}"/>
              </a:ext>
            </a:extLst>
          </p:cNvPr>
          <p:cNvSpPr/>
          <p:nvPr/>
        </p:nvSpPr>
        <p:spPr>
          <a:xfrm>
            <a:off x="4914763" y="108398"/>
            <a:ext cx="7134129" cy="794477"/>
          </a:xfrm>
          <a:prstGeom prst="roundRect">
            <a:avLst>
              <a:gd name="adj" fmla="val 37488"/>
            </a:avLst>
          </a:prstGeom>
          <a:noFill/>
          <a:ln w="25400">
            <a:solidFill>
              <a:schemeClr val="tx2"/>
            </a:solidFill>
            <a:prstDash val="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solidFill>
                  <a:schemeClr val="tx2"/>
                </a:solidFill>
                <a:latin typeface="+mj-lt"/>
              </a:rPr>
              <a:t>How</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generate</a:t>
            </a:r>
            <a:r>
              <a:rPr lang="zh-TW" altLang="en-US" sz="2400" dirty="0">
                <a:solidFill>
                  <a:schemeClr val="tx2"/>
                </a:solidFill>
                <a:latin typeface="+mj-lt"/>
              </a:rPr>
              <a:t> </a:t>
            </a:r>
            <a:r>
              <a:rPr lang="en-US" altLang="zh-TW" sz="2400" dirty="0">
                <a:solidFill>
                  <a:schemeClr val="tx2"/>
                </a:solidFill>
                <a:latin typeface="+mj-lt"/>
              </a:rPr>
              <a:t>individual</a:t>
            </a:r>
            <a:r>
              <a:rPr lang="zh-TW" altLang="en-US" sz="2400" dirty="0">
                <a:solidFill>
                  <a:schemeClr val="tx2"/>
                </a:solidFill>
                <a:latin typeface="+mj-lt"/>
              </a:rPr>
              <a:t> </a:t>
            </a:r>
            <a:r>
              <a:rPr lang="en-US" altLang="zh-TW" sz="2400" dirty="0">
                <a:solidFill>
                  <a:schemeClr val="tx2"/>
                </a:solidFill>
                <a:latin typeface="+mj-lt"/>
              </a:rPr>
              <a:t>workload</a:t>
            </a:r>
            <a:r>
              <a:rPr lang="zh-TW" altLang="en-US" sz="2400" dirty="0">
                <a:solidFill>
                  <a:schemeClr val="tx2"/>
                </a:solidFill>
                <a:latin typeface="+mj-lt"/>
              </a:rPr>
              <a:t> </a:t>
            </a:r>
            <a:r>
              <a:rPr lang="en-US" altLang="zh-TW" sz="2400" dirty="0">
                <a:solidFill>
                  <a:schemeClr val="tx2"/>
                </a:solidFill>
                <a:latin typeface="+mj-lt"/>
              </a:rPr>
              <a:t>profile</a:t>
            </a:r>
            <a:r>
              <a:rPr lang="zh-TW" altLang="en-US" sz="2400" dirty="0">
                <a:solidFill>
                  <a:schemeClr val="tx2"/>
                </a:solidFill>
                <a:latin typeface="+mj-lt"/>
              </a:rPr>
              <a:t> </a:t>
            </a:r>
            <a:r>
              <a:rPr lang="en-US" altLang="zh-TW" sz="2400" dirty="0">
                <a:solidFill>
                  <a:schemeClr val="tx2"/>
                </a:solidFill>
                <a:latin typeface="+mj-lt"/>
              </a:rPr>
              <a:t>and</a:t>
            </a:r>
            <a:r>
              <a:rPr lang="zh-TW" altLang="en-US" sz="2400" dirty="0">
                <a:solidFill>
                  <a:schemeClr val="tx2"/>
                </a:solidFill>
                <a:latin typeface="+mj-lt"/>
              </a:rPr>
              <a:t> </a:t>
            </a:r>
            <a:r>
              <a:rPr lang="en-US" altLang="zh-TW" sz="2400" dirty="0">
                <a:solidFill>
                  <a:schemeClr val="tx2"/>
                </a:solidFill>
                <a:latin typeface="+mj-lt"/>
              </a:rPr>
              <a:t>paired</a:t>
            </a:r>
            <a:r>
              <a:rPr lang="zh-TW" altLang="en-US" sz="2400" dirty="0">
                <a:solidFill>
                  <a:schemeClr val="tx2"/>
                </a:solidFill>
                <a:latin typeface="+mj-lt"/>
              </a:rPr>
              <a:t> </a:t>
            </a:r>
            <a:r>
              <a:rPr lang="en-US" altLang="zh-TW" sz="2400" dirty="0">
                <a:solidFill>
                  <a:schemeClr val="tx2"/>
                </a:solidFill>
                <a:latin typeface="+mj-lt"/>
              </a:rPr>
              <a:t>feature</a:t>
            </a:r>
            <a:r>
              <a:rPr lang="zh-TW" altLang="en-US" sz="2400" dirty="0">
                <a:solidFill>
                  <a:schemeClr val="tx2"/>
                </a:solidFill>
                <a:latin typeface="+mj-lt"/>
              </a:rPr>
              <a:t> </a:t>
            </a:r>
            <a:r>
              <a:rPr lang="en-US" altLang="zh-TW" sz="2400" dirty="0">
                <a:solidFill>
                  <a:schemeClr val="tx2"/>
                </a:solidFill>
                <a:latin typeface="+mj-lt"/>
              </a:rPr>
              <a:t>set?</a:t>
            </a:r>
            <a:r>
              <a:rPr lang="zh-TW" altLang="en-US" sz="2400" dirty="0">
                <a:solidFill>
                  <a:schemeClr val="tx2"/>
                </a:solidFill>
                <a:latin typeface="+mj-lt"/>
              </a:rPr>
              <a:t> </a:t>
            </a:r>
            <a:endParaRPr sz="2400" dirty="0">
              <a:solidFill>
                <a:schemeClr val="tx2"/>
              </a:solidFill>
              <a:latin typeface="+mj-lt"/>
            </a:endParaRPr>
          </a:p>
        </p:txBody>
      </p:sp>
      <p:cxnSp>
        <p:nvCxnSpPr>
          <p:cNvPr id="171" name="Straight Arrow Connector 170">
            <a:extLst>
              <a:ext uri="{FF2B5EF4-FFF2-40B4-BE49-F238E27FC236}">
                <a16:creationId xmlns:a16="http://schemas.microsoft.com/office/drawing/2014/main" id="{B46484B7-8B5F-A3CD-60F3-58D452916248}"/>
              </a:ext>
            </a:extLst>
          </p:cNvPr>
          <p:cNvCxnSpPr>
            <a:cxnSpLocks/>
          </p:cNvCxnSpPr>
          <p:nvPr/>
        </p:nvCxnSpPr>
        <p:spPr>
          <a:xfrm flipV="1">
            <a:off x="3994887" y="4937376"/>
            <a:ext cx="678850" cy="233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Triangle 197">
            <a:extLst>
              <a:ext uri="{FF2B5EF4-FFF2-40B4-BE49-F238E27FC236}">
                <a16:creationId xmlns:a16="http://schemas.microsoft.com/office/drawing/2014/main" id="{6B95AFCC-7755-E40B-D03A-906113384BBF}"/>
              </a:ext>
            </a:extLst>
          </p:cNvPr>
          <p:cNvSpPr/>
          <p:nvPr/>
        </p:nvSpPr>
        <p:spPr>
          <a:xfrm>
            <a:off x="10035026" y="2122554"/>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5AD5332-B472-1499-CE77-6F5828950F71}"/>
              </a:ext>
            </a:extLst>
          </p:cNvPr>
          <p:cNvSpPr/>
          <p:nvPr/>
        </p:nvSpPr>
        <p:spPr>
          <a:xfrm>
            <a:off x="11119293" y="2129311"/>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2">
            <a:extLst>
              <a:ext uri="{FF2B5EF4-FFF2-40B4-BE49-F238E27FC236}">
                <a16:creationId xmlns:a16="http://schemas.microsoft.com/office/drawing/2014/main" id="{F5C1B5BB-3B04-A8E9-2FA6-82B7DCC7D16A}"/>
              </a:ext>
            </a:extLst>
          </p:cNvPr>
          <p:cNvSpPr/>
          <p:nvPr/>
        </p:nvSpPr>
        <p:spPr>
          <a:xfrm>
            <a:off x="9907933" y="194382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riangle 203">
            <a:extLst>
              <a:ext uri="{FF2B5EF4-FFF2-40B4-BE49-F238E27FC236}">
                <a16:creationId xmlns:a16="http://schemas.microsoft.com/office/drawing/2014/main" id="{FD4B2914-7029-0578-C641-1C4378AFE08C}"/>
              </a:ext>
            </a:extLst>
          </p:cNvPr>
          <p:cNvSpPr/>
          <p:nvPr/>
        </p:nvSpPr>
        <p:spPr>
          <a:xfrm>
            <a:off x="6656099" y="1432032"/>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riangle 204">
            <a:extLst>
              <a:ext uri="{FF2B5EF4-FFF2-40B4-BE49-F238E27FC236}">
                <a16:creationId xmlns:a16="http://schemas.microsoft.com/office/drawing/2014/main" id="{6028C81B-A5C8-0B90-AD4F-ADBE7CDD4DB3}"/>
              </a:ext>
            </a:extLst>
          </p:cNvPr>
          <p:cNvSpPr/>
          <p:nvPr/>
        </p:nvSpPr>
        <p:spPr>
          <a:xfrm>
            <a:off x="6605233" y="4236736"/>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riangle 206">
            <a:extLst>
              <a:ext uri="{FF2B5EF4-FFF2-40B4-BE49-F238E27FC236}">
                <a16:creationId xmlns:a16="http://schemas.microsoft.com/office/drawing/2014/main" id="{4B81B910-D9E8-35A6-5F2A-2D5B2B03E74E}"/>
              </a:ext>
            </a:extLst>
          </p:cNvPr>
          <p:cNvSpPr/>
          <p:nvPr/>
        </p:nvSpPr>
        <p:spPr>
          <a:xfrm>
            <a:off x="1129493" y="306783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41ADE73-B21C-9B9C-46D4-83F58E9ACE23}"/>
              </a:ext>
            </a:extLst>
          </p:cNvPr>
          <p:cNvSpPr/>
          <p:nvPr/>
        </p:nvSpPr>
        <p:spPr>
          <a:xfrm>
            <a:off x="11013265" y="2321132"/>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821CB98B-B6F4-C32A-43DF-EDDB7A334DAD}"/>
              </a:ext>
            </a:extLst>
          </p:cNvPr>
          <p:cNvSpPr/>
          <p:nvPr/>
        </p:nvSpPr>
        <p:spPr>
          <a:xfrm>
            <a:off x="10875735" y="193223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riangle 209">
            <a:extLst>
              <a:ext uri="{FF2B5EF4-FFF2-40B4-BE49-F238E27FC236}">
                <a16:creationId xmlns:a16="http://schemas.microsoft.com/office/drawing/2014/main" id="{4EE91ED8-37A5-A09E-0FAD-F5670856E31B}"/>
              </a:ext>
            </a:extLst>
          </p:cNvPr>
          <p:cNvSpPr/>
          <p:nvPr/>
        </p:nvSpPr>
        <p:spPr>
          <a:xfrm>
            <a:off x="8640521" y="313845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riangle 210">
            <a:extLst>
              <a:ext uri="{FF2B5EF4-FFF2-40B4-BE49-F238E27FC236}">
                <a16:creationId xmlns:a16="http://schemas.microsoft.com/office/drawing/2014/main" id="{9EA2533A-28C3-8C63-5CCB-C992C21BB1FC}"/>
              </a:ext>
            </a:extLst>
          </p:cNvPr>
          <p:cNvSpPr/>
          <p:nvPr/>
        </p:nvSpPr>
        <p:spPr>
          <a:xfrm>
            <a:off x="9993134" y="234666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C8153F8-1E0B-7192-9730-B3CBA5404E65}"/>
              </a:ext>
            </a:extLst>
          </p:cNvPr>
          <p:cNvSpPr/>
          <p:nvPr/>
        </p:nvSpPr>
        <p:spPr>
          <a:xfrm>
            <a:off x="10352684" y="271141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riangle 212">
            <a:extLst>
              <a:ext uri="{FF2B5EF4-FFF2-40B4-BE49-F238E27FC236}">
                <a16:creationId xmlns:a16="http://schemas.microsoft.com/office/drawing/2014/main" id="{73CA9890-8E28-EC7F-8FBB-316EB7069D61}"/>
              </a:ext>
            </a:extLst>
          </p:cNvPr>
          <p:cNvSpPr/>
          <p:nvPr/>
        </p:nvSpPr>
        <p:spPr>
          <a:xfrm>
            <a:off x="10322197" y="2521918"/>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5C655203-4B74-1016-B1A0-C209C097FAA6}"/>
              </a:ext>
            </a:extLst>
          </p:cNvPr>
          <p:cNvSpPr/>
          <p:nvPr/>
        </p:nvSpPr>
        <p:spPr>
          <a:xfrm>
            <a:off x="8822955" y="311358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13B0902-4C99-7CC4-6039-B0891DF44297}"/>
              </a:ext>
            </a:extLst>
          </p:cNvPr>
          <p:cNvGrpSpPr/>
          <p:nvPr/>
        </p:nvGrpSpPr>
        <p:grpSpPr>
          <a:xfrm>
            <a:off x="8098672" y="976175"/>
            <a:ext cx="4093327" cy="4539629"/>
            <a:chOff x="5071904" y="1017499"/>
            <a:chExt cx="3545270" cy="3079059"/>
          </a:xfrm>
        </p:grpSpPr>
        <p:sp>
          <p:nvSpPr>
            <p:cNvPr id="173" name="Vertical Scroll 172">
              <a:extLst>
                <a:ext uri="{FF2B5EF4-FFF2-40B4-BE49-F238E27FC236}">
                  <a16:creationId xmlns:a16="http://schemas.microsoft.com/office/drawing/2014/main" id="{A968B8E4-C832-8002-62F9-B3F2018F03B2}"/>
                </a:ext>
              </a:extLst>
            </p:cNvPr>
            <p:cNvSpPr/>
            <p:nvPr/>
          </p:nvSpPr>
          <p:spPr>
            <a:xfrm>
              <a:off x="5071904" y="1017499"/>
              <a:ext cx="3545270" cy="3079059"/>
            </a:xfrm>
            <a:prstGeom prst="verticalScroll">
              <a:avLst>
                <a:gd name="adj" fmla="val 9327"/>
              </a:avLst>
            </a:prstGeom>
            <a:solidFill>
              <a:srgbClr val="BFBFB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cxnSp>
          <p:nvCxnSpPr>
            <p:cNvPr id="174" name="Straight Connector 173">
              <a:extLst>
                <a:ext uri="{FF2B5EF4-FFF2-40B4-BE49-F238E27FC236}">
                  <a16:creationId xmlns:a16="http://schemas.microsoft.com/office/drawing/2014/main" id="{DEC0CAB2-5927-330D-420C-F2C3ABA4E74C}"/>
                </a:ext>
              </a:extLst>
            </p:cNvPr>
            <p:cNvCxnSpPr>
              <a:cxnSpLocks/>
            </p:cNvCxnSpPr>
            <p:nvPr/>
          </p:nvCxnSpPr>
          <p:spPr>
            <a:xfrm flipV="1">
              <a:off x="5890670" y="1365055"/>
              <a:ext cx="0" cy="263298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1" name="Content Placeholder 2">
              <a:extLst>
                <a:ext uri="{FF2B5EF4-FFF2-40B4-BE49-F238E27FC236}">
                  <a16:creationId xmlns:a16="http://schemas.microsoft.com/office/drawing/2014/main" id="{85B69722-36D9-80C1-5019-44ADDC42565F}"/>
                </a:ext>
              </a:extLst>
            </p:cNvPr>
            <p:cNvSpPr txBox="1">
              <a:spLocks/>
            </p:cNvSpPr>
            <p:nvPr/>
          </p:nvSpPr>
          <p:spPr>
            <a:xfrm>
              <a:off x="6254864" y="1057419"/>
              <a:ext cx="1571839" cy="374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600" b="1" dirty="0"/>
                <a:t>Feature</a:t>
              </a:r>
              <a:r>
                <a:rPr lang="zh-TW" altLang="en-US" sz="1600" b="1" dirty="0"/>
                <a:t> </a:t>
              </a:r>
              <a:r>
                <a:rPr lang="en-US" altLang="zh-TW" sz="1600" b="1" dirty="0"/>
                <a:t>set</a:t>
              </a:r>
              <a:endParaRPr lang="en-US" sz="1600" b="1" dirty="0"/>
            </a:p>
          </p:txBody>
        </p:sp>
        <p:grpSp>
          <p:nvGrpSpPr>
            <p:cNvPr id="192" name="Group 191">
              <a:extLst>
                <a:ext uri="{FF2B5EF4-FFF2-40B4-BE49-F238E27FC236}">
                  <a16:creationId xmlns:a16="http://schemas.microsoft.com/office/drawing/2014/main" id="{0FFF1941-E6BF-5E52-B351-8692B4E8681B}"/>
                </a:ext>
              </a:extLst>
            </p:cNvPr>
            <p:cNvGrpSpPr/>
            <p:nvPr/>
          </p:nvGrpSpPr>
          <p:grpSpPr>
            <a:xfrm>
              <a:off x="5927387" y="2763559"/>
              <a:ext cx="2160337" cy="1208657"/>
              <a:chOff x="5927387" y="2763559"/>
              <a:chExt cx="2160337" cy="1208657"/>
            </a:xfrm>
          </p:grpSpPr>
          <p:sp>
            <p:nvSpPr>
              <p:cNvPr id="196" name="Content Placeholder 2">
                <a:extLst>
                  <a:ext uri="{FF2B5EF4-FFF2-40B4-BE49-F238E27FC236}">
                    <a16:creationId xmlns:a16="http://schemas.microsoft.com/office/drawing/2014/main" id="{73AEF4A0-F26E-5CDC-6A95-45905C03905A}"/>
                  </a:ext>
                </a:extLst>
              </p:cNvPr>
              <p:cNvSpPr txBox="1">
                <a:spLocks/>
              </p:cNvSpPr>
              <p:nvPr/>
            </p:nvSpPr>
            <p:spPr>
              <a:xfrm>
                <a:off x="5971229" y="2999835"/>
                <a:ext cx="2100636" cy="972381"/>
              </a:xfrm>
              <a:prstGeom prst="rect">
                <a:avLst/>
              </a:prstGeom>
              <a:solidFill>
                <a:schemeClr val="accent6">
                  <a:lumMod val="40000"/>
                  <a:lumOff val="60000"/>
                </a:schemeClr>
              </a:solidFill>
              <a:ln>
                <a:solidFill>
                  <a:schemeClr val="accent4"/>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400" i="1" dirty="0" err="1">
                    <a:solidFill>
                      <a:schemeClr val="tx2"/>
                    </a:solidFill>
                  </a:rPr>
                  <a:t>SM_xput</a:t>
                </a:r>
                <a:r>
                  <a:rPr lang="zh-TW" altLang="en-US" sz="1400" i="1" dirty="0">
                    <a:solidFill>
                      <a:schemeClr val="tx2"/>
                    </a:solidFill>
                  </a:rPr>
                  <a:t>        </a:t>
                </a:r>
                <a:r>
                  <a:rPr lang="en-US" altLang="zh-TW" sz="1400" i="1" dirty="0">
                    <a:solidFill>
                      <a:schemeClr val="tx2"/>
                    </a:solidFill>
                  </a:rPr>
                  <a:t>+</a:t>
                </a:r>
                <a:r>
                  <a:rPr lang="zh-TW" altLang="en-US" sz="1400" i="1" dirty="0">
                    <a:solidFill>
                      <a:schemeClr val="tx2"/>
                    </a:solidFill>
                  </a:rPr>
                  <a:t>     </a:t>
                </a:r>
                <a:r>
                  <a:rPr lang="en-US" altLang="zh-TW" sz="1400" i="1" dirty="0" err="1">
                    <a:solidFill>
                      <a:schemeClr val="tx2"/>
                    </a:solidFill>
                  </a:rPr>
                  <a:t>SM_xput</a:t>
                </a:r>
                <a:endParaRPr lang="en-US" altLang="zh-TW" sz="14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Sharedmem</a:t>
                </a:r>
                <a:endParaRPr lang="en-US" sz="1300" i="1" dirty="0">
                  <a:solidFill>
                    <a:schemeClr val="tx2"/>
                  </a:solidFill>
                </a:endParaRPr>
              </a:p>
            </p:txBody>
          </p:sp>
          <p:sp>
            <p:nvSpPr>
              <p:cNvPr id="197" name="Content Placeholder 2">
                <a:extLst>
                  <a:ext uri="{FF2B5EF4-FFF2-40B4-BE49-F238E27FC236}">
                    <a16:creationId xmlns:a16="http://schemas.microsoft.com/office/drawing/2014/main" id="{DF355FE2-C181-6550-2639-CA412EDB5A86}"/>
                  </a:ext>
                </a:extLst>
              </p:cNvPr>
              <p:cNvSpPr txBox="1">
                <a:spLocks/>
              </p:cNvSpPr>
              <p:nvPr/>
            </p:nvSpPr>
            <p:spPr>
              <a:xfrm>
                <a:off x="5927387" y="2763559"/>
                <a:ext cx="2160337" cy="229613"/>
              </a:xfrm>
              <a:prstGeom prst="flowChartAlternateProcess">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500" b="1" dirty="0">
                    <a:solidFill>
                      <a:schemeClr val="tx2"/>
                    </a:solidFill>
                  </a:rPr>
                  <a:t>Kernel</a:t>
                </a:r>
                <a:r>
                  <a:rPr lang="zh-TW" altLang="en-US" sz="1500" b="1" dirty="0">
                    <a:solidFill>
                      <a:schemeClr val="tx2"/>
                    </a:solidFill>
                  </a:rPr>
                  <a:t> </a:t>
                </a:r>
                <a:r>
                  <a:rPr lang="en-US" altLang="zh-TW" sz="1500" b="1" dirty="0">
                    <a:solidFill>
                      <a:schemeClr val="tx2"/>
                    </a:solidFill>
                  </a:rPr>
                  <a:t>metrics</a:t>
                </a:r>
                <a:endParaRPr lang="en-US" sz="1500" b="1" dirty="0">
                  <a:solidFill>
                    <a:schemeClr val="tx2"/>
                  </a:solidFill>
                </a:endParaRPr>
              </a:p>
            </p:txBody>
          </p:sp>
        </p:grpSp>
        <p:grpSp>
          <p:nvGrpSpPr>
            <p:cNvPr id="193" name="Group 192">
              <a:extLst>
                <a:ext uri="{FF2B5EF4-FFF2-40B4-BE49-F238E27FC236}">
                  <a16:creationId xmlns:a16="http://schemas.microsoft.com/office/drawing/2014/main" id="{76408FFD-B1EA-121A-4107-B7289D4C17CB}"/>
                </a:ext>
              </a:extLst>
            </p:cNvPr>
            <p:cNvGrpSpPr/>
            <p:nvPr/>
          </p:nvGrpSpPr>
          <p:grpSpPr>
            <a:xfrm>
              <a:off x="6010389" y="1411316"/>
              <a:ext cx="2077335" cy="1223598"/>
              <a:chOff x="6010389" y="1411316"/>
              <a:chExt cx="2077335" cy="1223598"/>
            </a:xfrm>
          </p:grpSpPr>
          <p:sp>
            <p:nvSpPr>
              <p:cNvPr id="194" name="Content Placeholder 2">
                <a:extLst>
                  <a:ext uri="{FF2B5EF4-FFF2-40B4-BE49-F238E27FC236}">
                    <a16:creationId xmlns:a16="http://schemas.microsoft.com/office/drawing/2014/main" id="{81FC8441-D3C8-8A59-A5E3-8FBFD71DFFAA}"/>
                  </a:ext>
                </a:extLst>
              </p:cNvPr>
              <p:cNvSpPr txBox="1">
                <a:spLocks/>
              </p:cNvSpPr>
              <p:nvPr/>
            </p:nvSpPr>
            <p:spPr>
              <a:xfrm>
                <a:off x="6029957" y="1644702"/>
                <a:ext cx="2049547" cy="990212"/>
              </a:xfrm>
              <a:prstGeom prst="rect">
                <a:avLst/>
              </a:prstGeom>
              <a:solidFill>
                <a:schemeClr val="accent4">
                  <a:lumMod val="20000"/>
                  <a:lumOff val="8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300" i="1" dirty="0" err="1"/>
                  <a:t>SM_busy</a:t>
                </a:r>
                <a:r>
                  <a:rPr lang="zh-TW" altLang="en-US" sz="1300" i="1" dirty="0"/>
                  <a:t>       </a:t>
                </a:r>
                <a:r>
                  <a:rPr lang="en-US" altLang="zh-TW" sz="1300" i="1" dirty="0"/>
                  <a:t>+</a:t>
                </a:r>
                <a:r>
                  <a:rPr lang="zh-TW" altLang="en-US" sz="1300" i="1" dirty="0"/>
                  <a:t>      </a:t>
                </a:r>
                <a:r>
                  <a:rPr lang="en-US" altLang="zh-TW" sz="1300" i="1" dirty="0" err="1"/>
                  <a:t>SM_busy</a:t>
                </a:r>
                <a:endParaRPr lang="en-US" altLang="zh-TW" sz="1300" i="1" dirty="0"/>
              </a:p>
              <a:p>
                <a:pPr marL="0" indent="0">
                  <a:lnSpc>
                    <a:spcPct val="110000"/>
                  </a:lnSpc>
                  <a:spcBef>
                    <a:spcPts val="0"/>
                  </a:spcBef>
                  <a:buNone/>
                </a:pPr>
                <a:r>
                  <a:rPr lang="en-US" altLang="zh-TW" sz="1300" i="1" dirty="0" err="1"/>
                  <a:t>MEM_busy</a:t>
                </a:r>
                <a:r>
                  <a:rPr lang="zh-TW" altLang="en-US" sz="1300" i="1" dirty="0"/>
                  <a:t>。</a:t>
                </a:r>
                <a:r>
                  <a:rPr lang="en-US" altLang="zh-TW" sz="1300" i="1" dirty="0"/>
                  <a:t>+</a:t>
                </a:r>
                <a:r>
                  <a:rPr lang="zh-TW" altLang="en-US" sz="1300" i="1" dirty="0"/>
                  <a:t>    </a:t>
                </a:r>
                <a:r>
                  <a:rPr lang="en-US" altLang="zh-TW" sz="1300" i="1" dirty="0" err="1"/>
                  <a:t>MEM_busy</a:t>
                </a:r>
                <a:endParaRPr lang="en-US" altLang="zh-TW" sz="1300" i="1" dirty="0"/>
              </a:p>
              <a:p>
                <a:pPr marL="0" indent="0">
                  <a:lnSpc>
                    <a:spcPct val="110000"/>
                  </a:lnSpc>
                  <a:spcBef>
                    <a:spcPts val="0"/>
                  </a:spcBef>
                  <a:buNone/>
                </a:pPr>
                <a:r>
                  <a:rPr lang="en-US" altLang="zh-TW" sz="1300" i="1" dirty="0"/>
                  <a:t>MEMCAP</a:t>
                </a:r>
                <a:r>
                  <a:rPr lang="zh-TW" altLang="en-US" sz="1300" i="1" dirty="0"/>
                  <a:t> 。 </a:t>
                </a:r>
                <a:r>
                  <a:rPr lang="en-US" altLang="zh-TW" sz="1300" i="1" dirty="0"/>
                  <a:t>+</a:t>
                </a:r>
                <a:r>
                  <a:rPr lang="zh-TW" altLang="en-US" sz="1300" i="1" dirty="0"/>
                  <a:t>    </a:t>
                </a:r>
                <a:r>
                  <a:rPr lang="en-US" altLang="zh-TW" sz="1300" i="1" dirty="0"/>
                  <a:t>MEMCAP</a:t>
                </a:r>
              </a:p>
              <a:p>
                <a:pPr marL="0" indent="0">
                  <a:lnSpc>
                    <a:spcPct val="110000"/>
                  </a:lnSpc>
                  <a:spcBef>
                    <a:spcPts val="0"/>
                  </a:spcBef>
                  <a:buNone/>
                </a:pPr>
                <a:r>
                  <a:rPr lang="en-US" altLang="zh-TW" sz="1300" i="1" dirty="0" err="1"/>
                  <a:t>Workload_xput</a:t>
                </a:r>
                <a:r>
                  <a:rPr lang="zh-TW" altLang="en-US" sz="1300" i="1" dirty="0"/>
                  <a:t> 。 </a:t>
                </a:r>
                <a:r>
                  <a:rPr lang="en-US" altLang="zh-TW" sz="1300" i="1" dirty="0"/>
                  <a:t>+</a:t>
                </a:r>
                <a:r>
                  <a:rPr lang="zh-TW" altLang="en-US" sz="1300" i="1" dirty="0"/>
                  <a:t> </a:t>
                </a:r>
                <a:r>
                  <a:rPr lang="en-US" altLang="zh-TW" sz="1300" i="1" dirty="0" err="1"/>
                  <a:t>Workload_xput</a:t>
                </a:r>
                <a:endParaRPr lang="en-US" altLang="zh-TW" sz="1300" i="1" dirty="0"/>
              </a:p>
            </p:txBody>
          </p:sp>
          <p:sp>
            <p:nvSpPr>
              <p:cNvPr id="195" name="Content Placeholder 2">
                <a:extLst>
                  <a:ext uri="{FF2B5EF4-FFF2-40B4-BE49-F238E27FC236}">
                    <a16:creationId xmlns:a16="http://schemas.microsoft.com/office/drawing/2014/main" id="{5E13CEA3-4DB0-C0EB-B375-8DCFC44354E3}"/>
                  </a:ext>
                </a:extLst>
              </p:cNvPr>
              <p:cNvSpPr txBox="1">
                <a:spLocks/>
              </p:cNvSpPr>
              <p:nvPr/>
            </p:nvSpPr>
            <p:spPr>
              <a:xfrm>
                <a:off x="6010389" y="1411316"/>
                <a:ext cx="2077335" cy="239138"/>
              </a:xfrm>
              <a:prstGeom prst="roundRect">
                <a:avLst/>
              </a:prstGeom>
              <a:solidFill>
                <a:schemeClr val="accent4">
                  <a:lumMod val="20000"/>
                  <a:lumOff val="80000"/>
                </a:schemeClr>
              </a:solidFill>
              <a:ln>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600" b="1" dirty="0"/>
                  <a:t>System</a:t>
                </a:r>
                <a:r>
                  <a:rPr lang="zh-TW" altLang="en-US" sz="1600" b="1" dirty="0"/>
                  <a:t> </a:t>
                </a:r>
                <a:r>
                  <a:rPr lang="en-US" altLang="zh-TW" sz="1600" b="1" dirty="0"/>
                  <a:t>metrics</a:t>
                </a:r>
                <a:endParaRPr lang="en-US" sz="1600" b="1" dirty="0"/>
              </a:p>
            </p:txBody>
          </p:sp>
        </p:grpSp>
      </p:grpSp>
      <p:grpSp>
        <p:nvGrpSpPr>
          <p:cNvPr id="231" name="Group 230">
            <a:extLst>
              <a:ext uri="{FF2B5EF4-FFF2-40B4-BE49-F238E27FC236}">
                <a16:creationId xmlns:a16="http://schemas.microsoft.com/office/drawing/2014/main" id="{C578FDC1-FDD2-B866-1B2A-AA5C1367860A}"/>
              </a:ext>
            </a:extLst>
          </p:cNvPr>
          <p:cNvGrpSpPr/>
          <p:nvPr/>
        </p:nvGrpSpPr>
        <p:grpSpPr>
          <a:xfrm>
            <a:off x="10109292" y="3928586"/>
            <a:ext cx="451697" cy="1256754"/>
            <a:chOff x="9954057" y="5520877"/>
            <a:chExt cx="451697" cy="1256754"/>
          </a:xfrm>
        </p:grpSpPr>
        <p:sp>
          <p:nvSpPr>
            <p:cNvPr id="220" name="Oval 219">
              <a:extLst>
                <a:ext uri="{FF2B5EF4-FFF2-40B4-BE49-F238E27FC236}">
                  <a16:creationId xmlns:a16="http://schemas.microsoft.com/office/drawing/2014/main" id="{0129D7DE-12D5-23B1-E6B4-4572332EE25D}"/>
                </a:ext>
              </a:extLst>
            </p:cNvPr>
            <p:cNvSpPr/>
            <p:nvPr/>
          </p:nvSpPr>
          <p:spPr>
            <a:xfrm>
              <a:off x="10241272" y="573665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riangle 221">
              <a:extLst>
                <a:ext uri="{FF2B5EF4-FFF2-40B4-BE49-F238E27FC236}">
                  <a16:creationId xmlns:a16="http://schemas.microsoft.com/office/drawing/2014/main" id="{458FD46C-C72E-1225-7502-912FCD02E2C6}"/>
                </a:ext>
              </a:extLst>
            </p:cNvPr>
            <p:cNvSpPr/>
            <p:nvPr/>
          </p:nvSpPr>
          <p:spPr>
            <a:xfrm>
              <a:off x="9954057" y="636837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3C85716-420E-B996-0B4C-0C6FFCC7BA83}"/>
                </a:ext>
              </a:extLst>
            </p:cNvPr>
            <p:cNvSpPr/>
            <p:nvPr/>
          </p:nvSpPr>
          <p:spPr>
            <a:xfrm>
              <a:off x="10268224" y="636837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riangle 222">
              <a:extLst>
                <a:ext uri="{FF2B5EF4-FFF2-40B4-BE49-F238E27FC236}">
                  <a16:creationId xmlns:a16="http://schemas.microsoft.com/office/drawing/2014/main" id="{6AFD80B4-13DD-ECF5-FDB9-3F089FDD7990}"/>
                </a:ext>
              </a:extLst>
            </p:cNvPr>
            <p:cNvSpPr/>
            <p:nvPr/>
          </p:nvSpPr>
          <p:spPr>
            <a:xfrm>
              <a:off x="9963684" y="6594623"/>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riangle 214">
              <a:extLst>
                <a:ext uri="{FF2B5EF4-FFF2-40B4-BE49-F238E27FC236}">
                  <a16:creationId xmlns:a16="http://schemas.microsoft.com/office/drawing/2014/main" id="{8CA151C5-0E5D-4114-6DB0-F64ED11AB1E8}"/>
                </a:ext>
              </a:extLst>
            </p:cNvPr>
            <p:cNvSpPr/>
            <p:nvPr/>
          </p:nvSpPr>
          <p:spPr>
            <a:xfrm>
              <a:off x="9958014" y="5557175"/>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86314EEC-E464-2D86-FAFF-1B2CD4B7DF91}"/>
                </a:ext>
              </a:extLst>
            </p:cNvPr>
            <p:cNvSpPr/>
            <p:nvPr/>
          </p:nvSpPr>
          <p:spPr>
            <a:xfrm>
              <a:off x="10238527" y="552087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riangle 216">
              <a:extLst>
                <a:ext uri="{FF2B5EF4-FFF2-40B4-BE49-F238E27FC236}">
                  <a16:creationId xmlns:a16="http://schemas.microsoft.com/office/drawing/2014/main" id="{E49B2BC3-09C0-60A0-3F31-882CF64E4021}"/>
                </a:ext>
              </a:extLst>
            </p:cNvPr>
            <p:cNvSpPr/>
            <p:nvPr/>
          </p:nvSpPr>
          <p:spPr>
            <a:xfrm>
              <a:off x="9954057" y="5760574"/>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riangle 218">
              <a:extLst>
                <a:ext uri="{FF2B5EF4-FFF2-40B4-BE49-F238E27FC236}">
                  <a16:creationId xmlns:a16="http://schemas.microsoft.com/office/drawing/2014/main" id="{77F610DC-90F9-DB8D-D571-1FBFF10E906C}"/>
                </a:ext>
              </a:extLst>
            </p:cNvPr>
            <p:cNvSpPr/>
            <p:nvPr/>
          </p:nvSpPr>
          <p:spPr>
            <a:xfrm>
              <a:off x="9960759" y="594931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riangle 220">
              <a:extLst>
                <a:ext uri="{FF2B5EF4-FFF2-40B4-BE49-F238E27FC236}">
                  <a16:creationId xmlns:a16="http://schemas.microsoft.com/office/drawing/2014/main" id="{B5523608-EA70-EFB1-E030-BB5ACCC3496F}"/>
                </a:ext>
              </a:extLst>
            </p:cNvPr>
            <p:cNvSpPr/>
            <p:nvPr/>
          </p:nvSpPr>
          <p:spPr>
            <a:xfrm>
              <a:off x="9956369" y="616487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DDABCB59-057E-15F7-42C9-2E16D34057AC}"/>
                </a:ext>
              </a:extLst>
            </p:cNvPr>
            <p:cNvSpPr/>
            <p:nvPr/>
          </p:nvSpPr>
          <p:spPr>
            <a:xfrm>
              <a:off x="10258933" y="6170871"/>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823C08D-A586-F2C2-849E-FE3B791209B2}"/>
                </a:ext>
              </a:extLst>
            </p:cNvPr>
            <p:cNvSpPr/>
            <p:nvPr/>
          </p:nvSpPr>
          <p:spPr>
            <a:xfrm>
              <a:off x="10268224" y="660253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B516ADD-059F-0104-46CB-BF67AF7E9008}"/>
                </a:ext>
              </a:extLst>
            </p:cNvPr>
            <p:cNvSpPr/>
            <p:nvPr/>
          </p:nvSpPr>
          <p:spPr>
            <a:xfrm>
              <a:off x="10241272" y="5952516"/>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Triangle 244">
            <a:extLst>
              <a:ext uri="{FF2B5EF4-FFF2-40B4-BE49-F238E27FC236}">
                <a16:creationId xmlns:a16="http://schemas.microsoft.com/office/drawing/2014/main" id="{3F2A8C6D-6611-568F-4E2F-4D8066089D48}"/>
              </a:ext>
            </a:extLst>
          </p:cNvPr>
          <p:cNvSpPr/>
          <p:nvPr/>
        </p:nvSpPr>
        <p:spPr>
          <a:xfrm>
            <a:off x="10137655" y="1972576"/>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val 245">
            <a:extLst>
              <a:ext uri="{FF2B5EF4-FFF2-40B4-BE49-F238E27FC236}">
                <a16:creationId xmlns:a16="http://schemas.microsoft.com/office/drawing/2014/main" id="{9E3AB3B6-3E7B-A3F2-06A2-61B22AAB6767}"/>
              </a:ext>
            </a:extLst>
          </p:cNvPr>
          <p:cNvSpPr/>
          <p:nvPr/>
        </p:nvSpPr>
        <p:spPr>
          <a:xfrm>
            <a:off x="10482933" y="1954048"/>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riangle 246">
            <a:extLst>
              <a:ext uri="{FF2B5EF4-FFF2-40B4-BE49-F238E27FC236}">
                <a16:creationId xmlns:a16="http://schemas.microsoft.com/office/drawing/2014/main" id="{14656CB0-518D-A2DA-80E0-3A1D4C0A250F}"/>
              </a:ext>
            </a:extLst>
          </p:cNvPr>
          <p:cNvSpPr/>
          <p:nvPr/>
        </p:nvSpPr>
        <p:spPr>
          <a:xfrm>
            <a:off x="10171636" y="219751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Oval 247">
            <a:extLst>
              <a:ext uri="{FF2B5EF4-FFF2-40B4-BE49-F238E27FC236}">
                <a16:creationId xmlns:a16="http://schemas.microsoft.com/office/drawing/2014/main" id="{E7B928DB-6347-72B6-2EC3-0BE486506611}"/>
              </a:ext>
            </a:extLst>
          </p:cNvPr>
          <p:cNvSpPr/>
          <p:nvPr/>
        </p:nvSpPr>
        <p:spPr>
          <a:xfrm>
            <a:off x="10472004" y="218004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riangle 248">
            <a:extLst>
              <a:ext uri="{FF2B5EF4-FFF2-40B4-BE49-F238E27FC236}">
                <a16:creationId xmlns:a16="http://schemas.microsoft.com/office/drawing/2014/main" id="{82DC2BE8-EBAE-D117-B6FF-9FEB469F3730}"/>
              </a:ext>
            </a:extLst>
          </p:cNvPr>
          <p:cNvSpPr/>
          <p:nvPr/>
        </p:nvSpPr>
        <p:spPr>
          <a:xfrm>
            <a:off x="10166931" y="2393772"/>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Oval 249">
            <a:extLst>
              <a:ext uri="{FF2B5EF4-FFF2-40B4-BE49-F238E27FC236}">
                <a16:creationId xmlns:a16="http://schemas.microsoft.com/office/drawing/2014/main" id="{E8A7909E-DF14-297D-C7C9-5C30CD23B43B}"/>
              </a:ext>
            </a:extLst>
          </p:cNvPr>
          <p:cNvSpPr/>
          <p:nvPr/>
        </p:nvSpPr>
        <p:spPr>
          <a:xfrm>
            <a:off x="10468705" y="240512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riangle 250">
            <a:extLst>
              <a:ext uri="{FF2B5EF4-FFF2-40B4-BE49-F238E27FC236}">
                <a16:creationId xmlns:a16="http://schemas.microsoft.com/office/drawing/2014/main" id="{90422FFF-B07B-CA0C-F0BD-8AD0A05DBEA3}"/>
              </a:ext>
            </a:extLst>
          </p:cNvPr>
          <p:cNvSpPr/>
          <p:nvPr/>
        </p:nvSpPr>
        <p:spPr>
          <a:xfrm>
            <a:off x="10530608" y="262755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Oval 251">
            <a:extLst>
              <a:ext uri="{FF2B5EF4-FFF2-40B4-BE49-F238E27FC236}">
                <a16:creationId xmlns:a16="http://schemas.microsoft.com/office/drawing/2014/main" id="{0F7C4E11-F28E-B743-089B-842C93359B22}"/>
              </a:ext>
            </a:extLst>
          </p:cNvPr>
          <p:cNvSpPr/>
          <p:nvPr/>
        </p:nvSpPr>
        <p:spPr>
          <a:xfrm>
            <a:off x="10530608" y="2859366"/>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4" name="Elbow Connector 253">
            <a:extLst>
              <a:ext uri="{FF2B5EF4-FFF2-40B4-BE49-F238E27FC236}">
                <a16:creationId xmlns:a16="http://schemas.microsoft.com/office/drawing/2014/main" id="{D8C6CBBB-81CF-580F-C05B-831384995D37}"/>
              </a:ext>
            </a:extLst>
          </p:cNvPr>
          <p:cNvCxnSpPr>
            <a:cxnSpLocks/>
            <a:stCxn id="95" idx="3"/>
            <a:endCxn id="173" idx="1"/>
          </p:cNvCxnSpPr>
          <p:nvPr/>
        </p:nvCxnSpPr>
        <p:spPr>
          <a:xfrm>
            <a:off x="6842566" y="1499635"/>
            <a:ext cx="1637891" cy="1746356"/>
          </a:xfrm>
          <a:prstGeom prst="bentConnector5">
            <a:avLst>
              <a:gd name="adj1" fmla="val 38345"/>
              <a:gd name="adj2" fmla="val 99596"/>
              <a:gd name="adj3" fmla="val 7655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641D2455-687D-2966-4012-609CF3D211D6}"/>
              </a:ext>
            </a:extLst>
          </p:cNvPr>
          <p:cNvCxnSpPr>
            <a:cxnSpLocks/>
            <a:stCxn id="165" idx="3"/>
            <a:endCxn id="173" idx="1"/>
          </p:cNvCxnSpPr>
          <p:nvPr/>
        </p:nvCxnSpPr>
        <p:spPr>
          <a:xfrm flipV="1">
            <a:off x="6848801" y="3245990"/>
            <a:ext cx="1631656" cy="1073714"/>
          </a:xfrm>
          <a:prstGeom prst="bentConnector5">
            <a:avLst>
              <a:gd name="adj1" fmla="val 38301"/>
              <a:gd name="adj2" fmla="val -360"/>
              <a:gd name="adj3" fmla="val 39863"/>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5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55" grpId="0" animBg="1"/>
      <p:bldP spid="141" grpId="2" animBg="1"/>
      <p:bldP spid="198" grpId="0" animBg="1"/>
      <p:bldP spid="199" grpId="0" animBg="1"/>
      <p:bldP spid="203" grpId="0" animBg="1"/>
      <p:bldP spid="204" grpId="0" animBg="1"/>
      <p:bldP spid="205" grpId="0" animBg="1"/>
      <p:bldP spid="208" grpId="0" animBg="1"/>
      <p:bldP spid="209" grpId="0" animBg="1"/>
      <p:bldP spid="210" grpId="0" animBg="1"/>
      <p:bldP spid="211" grpId="0" animBg="1"/>
      <p:bldP spid="212" grpId="0" animBg="1"/>
      <p:bldP spid="213" grpId="0" animBg="1"/>
      <p:bldP spid="214" grpId="0" animBg="1"/>
      <p:bldP spid="245" grpId="0" animBg="1"/>
      <p:bldP spid="246" grpId="0" animBg="1"/>
      <p:bldP spid="247" grpId="0" animBg="1"/>
      <p:bldP spid="248" grpId="0" animBg="1"/>
      <p:bldP spid="249" grpId="0" animBg="1"/>
      <p:bldP spid="250" grpId="0" animBg="1"/>
      <p:bldP spid="251" grpId="0" animBg="1"/>
      <p:bldP spid="25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BB61-F8BF-B39B-B623-2235C31E0D54}"/>
              </a:ext>
            </a:extLst>
          </p:cNvPr>
          <p:cNvSpPr>
            <a:spLocks noGrp="1"/>
          </p:cNvSpPr>
          <p:nvPr>
            <p:ph type="title"/>
          </p:nvPr>
        </p:nvSpPr>
        <p:spPr/>
        <p:txBody>
          <a:bodyPr/>
          <a:lstStyle/>
          <a:p>
            <a:r>
              <a:rPr lang="en-US" altLang="zh-TW" dirty="0"/>
              <a:t>System</a:t>
            </a:r>
            <a:r>
              <a:rPr lang="zh-TW" altLang="en-US" dirty="0"/>
              <a:t> </a:t>
            </a:r>
            <a:r>
              <a:rPr lang="en-US" altLang="zh-TW" dirty="0"/>
              <a:t>design of KACE</a:t>
            </a:r>
            <a:endParaRPr lang="en-US" dirty="0"/>
          </a:p>
        </p:txBody>
      </p:sp>
      <p:sp>
        <p:nvSpPr>
          <p:cNvPr id="8" name="Content Placeholder 2">
            <a:extLst>
              <a:ext uri="{FF2B5EF4-FFF2-40B4-BE49-F238E27FC236}">
                <a16:creationId xmlns:a16="http://schemas.microsoft.com/office/drawing/2014/main" id="{2726525F-557C-5F9C-ABED-9841870F7DB8}"/>
              </a:ext>
            </a:extLst>
          </p:cNvPr>
          <p:cNvSpPr txBox="1">
            <a:spLocks/>
          </p:cNvSpPr>
          <p:nvPr/>
        </p:nvSpPr>
        <p:spPr>
          <a:xfrm>
            <a:off x="6437531" y="1782925"/>
            <a:ext cx="5774635" cy="4990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Offline</a:t>
            </a:r>
            <a:r>
              <a:rPr lang="zh-TW" altLang="en-US" dirty="0"/>
              <a:t> </a:t>
            </a:r>
            <a:r>
              <a:rPr lang="en-US" altLang="zh-TW" dirty="0"/>
              <a:t>training</a:t>
            </a:r>
          </a:p>
          <a:p>
            <a:pPr lvl="1"/>
            <a:r>
              <a:rPr lang="en-US" altLang="zh-TW" dirty="0"/>
              <a:t>Profile</a:t>
            </a:r>
            <a:r>
              <a:rPr lang="zh-TW" altLang="en-US" dirty="0"/>
              <a:t> </a:t>
            </a:r>
            <a:r>
              <a:rPr lang="en-US" altLang="zh-TW" dirty="0"/>
              <a:t>workload</a:t>
            </a:r>
            <a:r>
              <a:rPr lang="zh-TW" altLang="en-US" dirty="0"/>
              <a:t> </a:t>
            </a:r>
            <a:r>
              <a:rPr lang="en-US" altLang="zh-TW" dirty="0"/>
              <a:t>features</a:t>
            </a:r>
          </a:p>
          <a:p>
            <a:pPr lvl="1"/>
            <a:r>
              <a:rPr lang="en-US" altLang="zh-TW" dirty="0"/>
              <a:t>Model</a:t>
            </a:r>
            <a:r>
              <a:rPr lang="zh-TW" altLang="en-US" dirty="0"/>
              <a:t> </a:t>
            </a:r>
            <a:r>
              <a:rPr lang="en-US" altLang="zh-TW" dirty="0"/>
              <a:t>training</a:t>
            </a:r>
          </a:p>
          <a:p>
            <a:pPr lvl="1"/>
            <a:endParaRPr lang="en-US" altLang="zh-TW" dirty="0"/>
          </a:p>
          <a:p>
            <a:pPr lvl="1"/>
            <a:endParaRPr lang="en-US" altLang="zh-TW" dirty="0"/>
          </a:p>
          <a:p>
            <a:pPr marL="457200" lvl="1" indent="0">
              <a:buNone/>
            </a:pPr>
            <a:endParaRPr lang="en-US" altLang="zh-TW" dirty="0"/>
          </a:p>
          <a:p>
            <a:r>
              <a:rPr lang="en-US" altLang="zh-TW" dirty="0"/>
              <a:t>Online</a:t>
            </a:r>
            <a:r>
              <a:rPr lang="zh-TW" altLang="en-US" dirty="0"/>
              <a:t> </a:t>
            </a:r>
            <a:r>
              <a:rPr lang="en-US" altLang="zh-TW" dirty="0"/>
              <a:t>predictions</a:t>
            </a:r>
          </a:p>
          <a:p>
            <a:pPr lvl="1"/>
            <a:r>
              <a:rPr lang="en-US" altLang="zh-TW" dirty="0"/>
              <a:t>Combine</a:t>
            </a:r>
            <a:r>
              <a:rPr lang="zh-TW" altLang="en-US" dirty="0"/>
              <a:t> </a:t>
            </a:r>
            <a:r>
              <a:rPr lang="en-US" altLang="zh-TW" dirty="0"/>
              <a:t>target</a:t>
            </a:r>
            <a:r>
              <a:rPr lang="zh-TW" altLang="en-US" dirty="0"/>
              <a:t> </a:t>
            </a:r>
            <a:r>
              <a:rPr lang="en-US" altLang="zh-TW" dirty="0"/>
              <a:t>and</a:t>
            </a:r>
            <a:r>
              <a:rPr lang="zh-TW" altLang="en-US" dirty="0"/>
              <a:t> </a:t>
            </a:r>
            <a:r>
              <a:rPr lang="en-US" altLang="zh-TW" dirty="0"/>
              <a:t>candidate</a:t>
            </a:r>
            <a:r>
              <a:rPr lang="zh-TW" altLang="en-US" dirty="0"/>
              <a:t> </a:t>
            </a:r>
            <a:r>
              <a:rPr lang="en-US" altLang="zh-TW" dirty="0"/>
              <a:t>features</a:t>
            </a:r>
          </a:p>
          <a:p>
            <a:pPr lvl="1"/>
            <a:r>
              <a:rPr lang="en-US" altLang="zh-TW" dirty="0"/>
              <a:t>Predicts</a:t>
            </a:r>
            <a:r>
              <a:rPr lang="zh-TW" altLang="en-US" dirty="0"/>
              <a:t> </a:t>
            </a:r>
            <a:r>
              <a:rPr lang="en-US" altLang="zh-TW" dirty="0"/>
              <a:t>workload</a:t>
            </a:r>
            <a:r>
              <a:rPr lang="zh-TW" altLang="en-US" dirty="0"/>
              <a:t> </a:t>
            </a:r>
            <a:r>
              <a:rPr lang="en-US" altLang="zh-TW" dirty="0"/>
              <a:t>pairs</a:t>
            </a:r>
            <a:r>
              <a:rPr lang="zh-TW" altLang="en-US" dirty="0"/>
              <a:t> </a:t>
            </a:r>
            <a:r>
              <a:rPr lang="en-US" altLang="zh-TW" dirty="0"/>
              <a:t>with</a:t>
            </a:r>
            <a:r>
              <a:rPr lang="zh-TW" altLang="en-US" dirty="0"/>
              <a:t> </a:t>
            </a:r>
            <a:r>
              <a:rPr lang="en-US" altLang="zh-TW" dirty="0"/>
              <a:t>highest</a:t>
            </a:r>
            <a:r>
              <a:rPr lang="zh-TW" altLang="en-US" dirty="0"/>
              <a:t> </a:t>
            </a:r>
            <a:r>
              <a:rPr lang="en-US" altLang="zh-TW" dirty="0"/>
              <a:t>throughput</a:t>
            </a:r>
            <a:r>
              <a:rPr lang="zh-TW" altLang="en-US" dirty="0"/>
              <a:t> </a:t>
            </a:r>
            <a:r>
              <a:rPr lang="en-US" altLang="zh-TW" dirty="0"/>
              <a:t>sum</a:t>
            </a:r>
          </a:p>
          <a:p>
            <a:endParaRPr lang="en-US" dirty="0"/>
          </a:p>
        </p:txBody>
      </p:sp>
      <p:sp>
        <p:nvSpPr>
          <p:cNvPr id="9" name="Slide Number Placeholder 8">
            <a:extLst>
              <a:ext uri="{FF2B5EF4-FFF2-40B4-BE49-F238E27FC236}">
                <a16:creationId xmlns:a16="http://schemas.microsoft.com/office/drawing/2014/main" id="{6540D3FA-D03C-25DA-F9FA-97916C005FB2}"/>
              </a:ext>
            </a:extLst>
          </p:cNvPr>
          <p:cNvSpPr>
            <a:spLocks noGrp="1"/>
          </p:cNvSpPr>
          <p:nvPr>
            <p:ph type="sldNum" sz="quarter" idx="12"/>
          </p:nvPr>
        </p:nvSpPr>
        <p:spPr/>
        <p:txBody>
          <a:bodyPr/>
          <a:lstStyle/>
          <a:p>
            <a:fld id="{A983B212-4F1F-614E-8463-C5C3E31DC8CE}" type="slidenum">
              <a:rPr lang="en-US" smtClean="0"/>
              <a:t>25</a:t>
            </a:fld>
            <a:endParaRPr lang="en-US"/>
          </a:p>
        </p:txBody>
      </p:sp>
      <p:sp>
        <p:nvSpPr>
          <p:cNvPr id="11" name="Content Placeholder 10">
            <a:extLst>
              <a:ext uri="{FF2B5EF4-FFF2-40B4-BE49-F238E27FC236}">
                <a16:creationId xmlns:a16="http://schemas.microsoft.com/office/drawing/2014/main" id="{1C795E91-B577-1D97-4CD7-7E8799018233}"/>
              </a:ext>
            </a:extLst>
          </p:cNvPr>
          <p:cNvSpPr>
            <a:spLocks noGrp="1"/>
          </p:cNvSpPr>
          <p:nvPr>
            <p:ph idx="1"/>
          </p:nvPr>
        </p:nvSpPr>
        <p:spPr>
          <a:xfrm>
            <a:off x="3127368" y="6310475"/>
            <a:ext cx="5426766" cy="4351338"/>
          </a:xfrm>
        </p:spPr>
        <p:txBody>
          <a:bodyPr/>
          <a:lstStyle/>
          <a:p>
            <a:endParaRPr lang="en-US" dirty="0"/>
          </a:p>
        </p:txBody>
      </p:sp>
      <p:pic>
        <p:nvPicPr>
          <p:cNvPr id="12" name="Content Placeholder 4">
            <a:extLst>
              <a:ext uri="{FF2B5EF4-FFF2-40B4-BE49-F238E27FC236}">
                <a16:creationId xmlns:a16="http://schemas.microsoft.com/office/drawing/2014/main" id="{E1DB6B7D-1161-A69E-567B-A7AD985DF2C4}"/>
              </a:ext>
            </a:extLst>
          </p:cNvPr>
          <p:cNvPicPr>
            <a:picLocks noChangeAspect="1"/>
          </p:cNvPicPr>
          <p:nvPr/>
        </p:nvPicPr>
        <p:blipFill>
          <a:blip r:embed="rId3"/>
          <a:stretch>
            <a:fillRect/>
          </a:stretch>
        </p:blipFill>
        <p:spPr>
          <a:xfrm>
            <a:off x="320573" y="2166027"/>
            <a:ext cx="5684804" cy="2645922"/>
          </a:xfrm>
          <a:prstGeom prst="rect">
            <a:avLst/>
          </a:prstGeom>
        </p:spPr>
      </p:pic>
    </p:spTree>
    <p:extLst>
      <p:ext uri="{BB962C8B-B14F-4D97-AF65-F5344CB8AC3E}">
        <p14:creationId xmlns:p14="http://schemas.microsoft.com/office/powerpoint/2010/main" val="993426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8D665C-6F48-8C2D-FFF6-F46210131EAE}"/>
              </a:ext>
            </a:extLst>
          </p:cNvPr>
          <p:cNvSpPr>
            <a:spLocks noGrp="1"/>
          </p:cNvSpPr>
          <p:nvPr>
            <p:ph idx="1"/>
          </p:nvPr>
        </p:nvSpPr>
        <p:spPr>
          <a:xfrm>
            <a:off x="6264968" y="882843"/>
            <a:ext cx="5666682" cy="5923445"/>
          </a:xfrm>
        </p:spPr>
        <p:txBody>
          <a:bodyPr>
            <a:normAutofit/>
          </a:bodyPr>
          <a:lstStyle/>
          <a:p>
            <a:r>
              <a:rPr lang="en-US" altLang="zh-TW" dirty="0"/>
              <a:t>Profile</a:t>
            </a:r>
            <a:r>
              <a:rPr lang="zh-TW" altLang="en-US" dirty="0"/>
              <a:t> </a:t>
            </a:r>
            <a:r>
              <a:rPr lang="en-US" altLang="zh-TW" b="1" dirty="0"/>
              <a:t>individual</a:t>
            </a:r>
            <a:r>
              <a:rPr lang="zh-TW" altLang="en-US" b="1" dirty="0"/>
              <a:t> </a:t>
            </a:r>
            <a:r>
              <a:rPr lang="en-US" altLang="zh-TW" dirty="0"/>
              <a:t>workloads.</a:t>
            </a:r>
            <a:r>
              <a:rPr lang="zh-TW" altLang="en-US" dirty="0"/>
              <a:t> </a:t>
            </a:r>
            <a:endParaRPr lang="en-US" altLang="zh-TW" dirty="0"/>
          </a:p>
          <a:p>
            <a:r>
              <a:rPr lang="en-US" altLang="zh-TW" dirty="0"/>
              <a:t>GPU</a:t>
            </a:r>
            <a:r>
              <a:rPr lang="zh-TW" altLang="en-US" dirty="0"/>
              <a:t> </a:t>
            </a:r>
            <a:r>
              <a:rPr lang="en-US" altLang="zh-TW" dirty="0"/>
              <a:t>system</a:t>
            </a:r>
            <a:r>
              <a:rPr lang="zh-TW" altLang="en-US" dirty="0"/>
              <a:t> </a:t>
            </a:r>
            <a:r>
              <a:rPr lang="en-US" altLang="zh-TW" dirty="0"/>
              <a:t>metrics</a:t>
            </a:r>
            <a:r>
              <a:rPr lang="zh-TW" altLang="en-US" dirty="0"/>
              <a:t> </a:t>
            </a:r>
            <a:r>
              <a:rPr lang="en-US" altLang="zh-TW" dirty="0"/>
              <a:t>(</a:t>
            </a:r>
            <a:r>
              <a:rPr lang="en-US" altLang="zh-TW" i="1" dirty="0" err="1"/>
              <a:t>nvidia-smi</a:t>
            </a:r>
            <a:r>
              <a:rPr lang="en-US" altLang="zh-TW" dirty="0"/>
              <a:t>)</a:t>
            </a:r>
          </a:p>
          <a:p>
            <a:pPr lvl="1"/>
            <a:r>
              <a:rPr lang="en-US" altLang="zh-TW" dirty="0"/>
              <a:t>Quick</a:t>
            </a:r>
            <a:r>
              <a:rPr lang="zh-TW" altLang="en-US" dirty="0"/>
              <a:t> </a:t>
            </a:r>
            <a:r>
              <a:rPr lang="en-US" altLang="zh-TW" dirty="0"/>
              <a:t>overview,</a:t>
            </a:r>
            <a:r>
              <a:rPr lang="zh-TW" altLang="en-US" dirty="0"/>
              <a:t> </a:t>
            </a:r>
            <a:r>
              <a:rPr lang="en-US" altLang="zh-TW" dirty="0"/>
              <a:t>not</a:t>
            </a:r>
            <a:r>
              <a:rPr lang="zh-TW" altLang="en-US" dirty="0"/>
              <a:t> </a:t>
            </a:r>
            <a:r>
              <a:rPr lang="en-US" altLang="zh-TW" dirty="0"/>
              <a:t>kernel-specific</a:t>
            </a:r>
          </a:p>
          <a:p>
            <a:pPr lvl="1"/>
            <a:r>
              <a:rPr lang="en-US" altLang="zh-TW" dirty="0"/>
              <a:t>Utilization</a:t>
            </a:r>
            <a:r>
              <a:rPr lang="zh-TW" altLang="en-US" dirty="0"/>
              <a:t> </a:t>
            </a:r>
            <a:r>
              <a:rPr lang="en-US" altLang="zh-TW" dirty="0"/>
              <a:t>(SM</a:t>
            </a:r>
            <a:r>
              <a:rPr lang="zh-TW" altLang="en-US" dirty="0"/>
              <a:t> </a:t>
            </a:r>
            <a:r>
              <a:rPr lang="en-US" altLang="zh-TW" dirty="0"/>
              <a:t>busy</a:t>
            </a:r>
            <a:r>
              <a:rPr lang="zh-TW" altLang="en-US" dirty="0"/>
              <a:t> </a:t>
            </a:r>
            <a:r>
              <a:rPr lang="en-US" altLang="zh-TW" dirty="0"/>
              <a:t>rate)</a:t>
            </a:r>
          </a:p>
          <a:p>
            <a:pPr lvl="1"/>
            <a:r>
              <a:rPr lang="en-US" altLang="zh-TW" dirty="0"/>
              <a:t>Memory</a:t>
            </a:r>
            <a:r>
              <a:rPr lang="zh-TW" altLang="en-US" dirty="0"/>
              <a:t> </a:t>
            </a:r>
            <a:r>
              <a:rPr lang="en-US" altLang="zh-TW" dirty="0"/>
              <a:t>busy</a:t>
            </a:r>
            <a:r>
              <a:rPr lang="zh-TW" altLang="en-US" dirty="0"/>
              <a:t> </a:t>
            </a:r>
            <a:r>
              <a:rPr lang="en-US" altLang="zh-TW" dirty="0"/>
              <a:t>rate</a:t>
            </a:r>
          </a:p>
          <a:p>
            <a:pPr lvl="1"/>
            <a:r>
              <a:rPr lang="en-US" altLang="zh-TW" dirty="0"/>
              <a:t>Memory</a:t>
            </a:r>
            <a:r>
              <a:rPr lang="zh-TW" altLang="en-US" dirty="0"/>
              <a:t> </a:t>
            </a:r>
            <a:r>
              <a:rPr lang="en-US" altLang="zh-TW" dirty="0"/>
              <a:t>capacity</a:t>
            </a:r>
          </a:p>
          <a:p>
            <a:r>
              <a:rPr lang="en-US" altLang="zh-TW" dirty="0"/>
              <a:t>Kernel</a:t>
            </a:r>
            <a:r>
              <a:rPr lang="zh-TW" altLang="en-US" dirty="0"/>
              <a:t> </a:t>
            </a:r>
            <a:r>
              <a:rPr lang="en-US" altLang="zh-TW" dirty="0"/>
              <a:t>metrics</a:t>
            </a:r>
            <a:r>
              <a:rPr lang="zh-TW" altLang="en-US" dirty="0"/>
              <a:t> </a:t>
            </a:r>
            <a:r>
              <a:rPr lang="en-US" altLang="zh-TW" dirty="0"/>
              <a:t>(</a:t>
            </a:r>
            <a:r>
              <a:rPr lang="en-US" altLang="zh-TW" i="1" dirty="0" err="1"/>
              <a:t>Nsight</a:t>
            </a:r>
            <a:r>
              <a:rPr lang="zh-TW" altLang="en-US" i="1" dirty="0"/>
              <a:t> </a:t>
            </a:r>
            <a:r>
              <a:rPr lang="en-US" altLang="zh-TW" i="1" dirty="0"/>
              <a:t>Compute</a:t>
            </a:r>
            <a:r>
              <a:rPr lang="en-US" altLang="zh-TW" dirty="0"/>
              <a:t>)</a:t>
            </a:r>
          </a:p>
          <a:p>
            <a:pPr lvl="1"/>
            <a:r>
              <a:rPr lang="en-US" altLang="zh-TW" dirty="0"/>
              <a:t>Fine-grained</a:t>
            </a:r>
            <a:r>
              <a:rPr lang="zh-TW" altLang="en-US" dirty="0"/>
              <a:t> </a:t>
            </a:r>
            <a:r>
              <a:rPr lang="en-US" altLang="zh-TW" dirty="0"/>
              <a:t>profile,</a:t>
            </a:r>
            <a:r>
              <a:rPr lang="zh-TW" altLang="en-US" dirty="0"/>
              <a:t> </a:t>
            </a:r>
            <a:r>
              <a:rPr lang="en-US" altLang="zh-TW" dirty="0"/>
              <a:t>requires</a:t>
            </a:r>
            <a:r>
              <a:rPr lang="zh-TW" altLang="en-US" dirty="0"/>
              <a:t> </a:t>
            </a:r>
            <a:r>
              <a:rPr lang="en-US" altLang="zh-TW" dirty="0"/>
              <a:t>profile</a:t>
            </a:r>
            <a:r>
              <a:rPr lang="zh-TW" altLang="en-US" dirty="0"/>
              <a:t> </a:t>
            </a:r>
            <a:r>
              <a:rPr lang="en-US" altLang="zh-TW" dirty="0"/>
              <a:t>tool</a:t>
            </a:r>
          </a:p>
          <a:p>
            <a:pPr lvl="1"/>
            <a:r>
              <a:rPr lang="en-US" altLang="zh-TW" dirty="0"/>
              <a:t>Memory</a:t>
            </a:r>
            <a:r>
              <a:rPr lang="zh-TW" altLang="en-US" dirty="0"/>
              <a:t> </a:t>
            </a:r>
            <a:r>
              <a:rPr lang="en-US" altLang="zh-TW" dirty="0"/>
              <a:t>throughput</a:t>
            </a:r>
          </a:p>
          <a:p>
            <a:pPr lvl="1"/>
            <a:r>
              <a:rPr lang="en-US" altLang="zh-TW" dirty="0"/>
              <a:t>Dram</a:t>
            </a:r>
            <a:r>
              <a:rPr lang="zh-TW" altLang="en-US" dirty="0"/>
              <a:t> </a:t>
            </a:r>
            <a:r>
              <a:rPr lang="en-US" altLang="zh-TW" dirty="0"/>
              <a:t>throughput</a:t>
            </a:r>
          </a:p>
          <a:p>
            <a:pPr lvl="1"/>
            <a:r>
              <a:rPr lang="en-US" altLang="zh-TW" dirty="0"/>
              <a:t>Num</a:t>
            </a:r>
            <a:r>
              <a:rPr lang="zh-TW" altLang="en-US" dirty="0"/>
              <a:t> </a:t>
            </a:r>
            <a:r>
              <a:rPr lang="en-US" altLang="zh-TW" dirty="0"/>
              <a:t>of</a:t>
            </a:r>
            <a:r>
              <a:rPr lang="zh-TW" altLang="en-US" dirty="0"/>
              <a:t> </a:t>
            </a:r>
            <a:r>
              <a:rPr lang="en-US" altLang="zh-TW" dirty="0"/>
              <a:t>Threads</a:t>
            </a:r>
            <a:r>
              <a:rPr lang="zh-TW" altLang="en-US" dirty="0"/>
              <a:t> </a:t>
            </a:r>
            <a:endParaRPr lang="en-US" altLang="zh-TW" dirty="0"/>
          </a:p>
          <a:p>
            <a:pPr lvl="1"/>
            <a:r>
              <a:rPr lang="en-US" altLang="zh-TW" dirty="0"/>
              <a:t>Num</a:t>
            </a:r>
            <a:r>
              <a:rPr lang="zh-TW" altLang="en-US" dirty="0"/>
              <a:t> </a:t>
            </a:r>
            <a:r>
              <a:rPr lang="en-US" altLang="zh-TW" dirty="0"/>
              <a:t>of</a:t>
            </a:r>
            <a:r>
              <a:rPr lang="zh-TW" altLang="en-US" dirty="0"/>
              <a:t> </a:t>
            </a:r>
            <a:r>
              <a:rPr lang="en-US" altLang="zh-TW" dirty="0"/>
              <a:t>Registers</a:t>
            </a:r>
          </a:p>
          <a:p>
            <a:pPr lvl="1"/>
            <a:r>
              <a:rPr lang="en-US" altLang="zh-TW" dirty="0"/>
              <a:t>Shared</a:t>
            </a:r>
            <a:r>
              <a:rPr lang="zh-TW" altLang="en-US" dirty="0"/>
              <a:t> </a:t>
            </a:r>
            <a:r>
              <a:rPr lang="en-US" altLang="zh-TW" dirty="0"/>
              <a:t>memory</a:t>
            </a:r>
          </a:p>
          <a:p>
            <a:r>
              <a:rPr lang="en-US" altLang="zh-TW" dirty="0"/>
              <a:t>Individual</a:t>
            </a:r>
            <a:r>
              <a:rPr lang="zh-TW" altLang="en-US" dirty="0"/>
              <a:t> </a:t>
            </a:r>
            <a:r>
              <a:rPr lang="en-US" altLang="zh-TW" dirty="0"/>
              <a:t>workload</a:t>
            </a:r>
            <a:r>
              <a:rPr lang="zh-TW" altLang="en-US" dirty="0"/>
              <a:t> </a:t>
            </a:r>
            <a:r>
              <a:rPr lang="en-US" altLang="zh-TW" dirty="0"/>
              <a:t>throughput</a:t>
            </a:r>
          </a:p>
          <a:p>
            <a:pPr lvl="1"/>
            <a:endParaRPr lang="en-US" altLang="zh-TW" dirty="0"/>
          </a:p>
          <a:p>
            <a:pPr lvl="1"/>
            <a:endParaRPr lang="en-US" altLang="zh-TW" dirty="0"/>
          </a:p>
          <a:p>
            <a:pPr lvl="1"/>
            <a:endParaRPr lang="en-US" dirty="0"/>
          </a:p>
        </p:txBody>
      </p:sp>
      <p:sp>
        <p:nvSpPr>
          <p:cNvPr id="4" name="Title 1">
            <a:extLst>
              <a:ext uri="{FF2B5EF4-FFF2-40B4-BE49-F238E27FC236}">
                <a16:creationId xmlns:a16="http://schemas.microsoft.com/office/drawing/2014/main" id="{D3CD2C94-9F92-A7D3-2486-D55B4533764C}"/>
              </a:ext>
            </a:extLst>
          </p:cNvPr>
          <p:cNvSpPr txBox="1">
            <a:spLocks/>
          </p:cNvSpPr>
          <p:nvPr/>
        </p:nvSpPr>
        <p:spPr>
          <a:xfrm>
            <a:off x="0" y="88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r>
              <a:rPr lang="en-US" altLang="zh-TW" dirty="0"/>
              <a:t>System</a:t>
            </a:r>
            <a:r>
              <a:rPr lang="zh-TW" altLang="en-US" dirty="0"/>
              <a:t> </a:t>
            </a:r>
            <a:r>
              <a:rPr lang="en-US" altLang="zh-TW" dirty="0"/>
              <a:t>design</a:t>
            </a:r>
            <a:r>
              <a:rPr lang="zh-TW" altLang="en-US" dirty="0"/>
              <a:t> </a:t>
            </a:r>
            <a:r>
              <a:rPr lang="en-US" altLang="zh-TW" dirty="0"/>
              <a:t>-</a:t>
            </a:r>
            <a:r>
              <a:rPr lang="zh-TW" altLang="en-US" dirty="0"/>
              <a:t> </a:t>
            </a:r>
            <a:r>
              <a:rPr lang="en-US" altLang="zh-TW" dirty="0"/>
              <a:t>Profiler</a:t>
            </a:r>
            <a:endParaRPr lang="en-US" dirty="0"/>
          </a:p>
        </p:txBody>
      </p:sp>
      <p:pic>
        <p:nvPicPr>
          <p:cNvPr id="5" name="Content Placeholder 4">
            <a:extLst>
              <a:ext uri="{FF2B5EF4-FFF2-40B4-BE49-F238E27FC236}">
                <a16:creationId xmlns:a16="http://schemas.microsoft.com/office/drawing/2014/main" id="{2F8A5C3B-ADF5-5836-8092-0B87ED58DC2C}"/>
              </a:ext>
            </a:extLst>
          </p:cNvPr>
          <p:cNvPicPr>
            <a:picLocks noChangeAspect="1"/>
          </p:cNvPicPr>
          <p:nvPr/>
        </p:nvPicPr>
        <p:blipFill>
          <a:blip r:embed="rId3"/>
          <a:stretch>
            <a:fillRect/>
          </a:stretch>
        </p:blipFill>
        <p:spPr>
          <a:xfrm>
            <a:off x="327703" y="2169345"/>
            <a:ext cx="5599331" cy="2606140"/>
          </a:xfrm>
          <a:prstGeom prst="rect">
            <a:avLst/>
          </a:prstGeom>
        </p:spPr>
      </p:pic>
      <p:sp>
        <p:nvSpPr>
          <p:cNvPr id="6" name="Rectangle 5">
            <a:extLst>
              <a:ext uri="{FF2B5EF4-FFF2-40B4-BE49-F238E27FC236}">
                <a16:creationId xmlns:a16="http://schemas.microsoft.com/office/drawing/2014/main" id="{E3F9DF56-59BE-EEAE-9873-EFB591494710}"/>
              </a:ext>
            </a:extLst>
          </p:cNvPr>
          <p:cNvSpPr/>
          <p:nvPr/>
        </p:nvSpPr>
        <p:spPr>
          <a:xfrm>
            <a:off x="4144617" y="2169345"/>
            <a:ext cx="1043609" cy="144849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A43178-3C8C-DB10-4B0A-A7130E6A3EEF}"/>
              </a:ext>
            </a:extLst>
          </p:cNvPr>
          <p:cNvSpPr/>
          <p:nvPr/>
        </p:nvSpPr>
        <p:spPr>
          <a:xfrm>
            <a:off x="2965174" y="3697357"/>
            <a:ext cx="3130826" cy="107812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34F03F1-E7D1-B78B-EB24-1980CA4A46F3}"/>
              </a:ext>
            </a:extLst>
          </p:cNvPr>
          <p:cNvSpPr/>
          <p:nvPr/>
        </p:nvSpPr>
        <p:spPr>
          <a:xfrm>
            <a:off x="172278" y="4041648"/>
            <a:ext cx="2792896" cy="107812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7952925-E23F-1A73-4214-BFD0CA46D053}"/>
              </a:ext>
            </a:extLst>
          </p:cNvPr>
          <p:cNvSpPr/>
          <p:nvPr/>
        </p:nvSpPr>
        <p:spPr>
          <a:xfrm>
            <a:off x="395764" y="3647485"/>
            <a:ext cx="884871" cy="394163"/>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937DB01B-C18D-7EB9-8497-EDFBC420480E}"/>
              </a:ext>
            </a:extLst>
          </p:cNvPr>
          <p:cNvSpPr>
            <a:spLocks noGrp="1"/>
          </p:cNvSpPr>
          <p:nvPr>
            <p:ph type="sldNum" sz="quarter" idx="12"/>
          </p:nvPr>
        </p:nvSpPr>
        <p:spPr/>
        <p:txBody>
          <a:bodyPr/>
          <a:lstStyle/>
          <a:p>
            <a:fld id="{A983B212-4F1F-614E-8463-C5C3E31DC8CE}" type="slidenum">
              <a:rPr lang="en-US" smtClean="0"/>
              <a:t>26</a:t>
            </a:fld>
            <a:endParaRPr lang="en-US"/>
          </a:p>
        </p:txBody>
      </p:sp>
    </p:spTree>
    <p:extLst>
      <p:ext uri="{BB962C8B-B14F-4D97-AF65-F5344CB8AC3E}">
        <p14:creationId xmlns:p14="http://schemas.microsoft.com/office/powerpoint/2010/main" val="3554207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E19AB7E-9B42-D0C0-FF6D-35B7FB3F332A}"/>
              </a:ext>
            </a:extLst>
          </p:cNvPr>
          <p:cNvPicPr>
            <a:picLocks noChangeAspect="1"/>
          </p:cNvPicPr>
          <p:nvPr/>
        </p:nvPicPr>
        <p:blipFill>
          <a:blip r:embed="rId3"/>
          <a:stretch>
            <a:fillRect/>
          </a:stretch>
        </p:blipFill>
        <p:spPr>
          <a:xfrm>
            <a:off x="6493079" y="3111900"/>
            <a:ext cx="5035042" cy="693350"/>
          </a:xfrm>
          <a:prstGeom prst="rect">
            <a:avLst/>
          </a:prstGeom>
        </p:spPr>
      </p:pic>
      <p:pic>
        <p:nvPicPr>
          <p:cNvPr id="25" name="Content Placeholder 4">
            <a:extLst>
              <a:ext uri="{FF2B5EF4-FFF2-40B4-BE49-F238E27FC236}">
                <a16:creationId xmlns:a16="http://schemas.microsoft.com/office/drawing/2014/main" id="{331075D5-930A-1082-3462-9CEAF8DD69EB}"/>
              </a:ext>
            </a:extLst>
          </p:cNvPr>
          <p:cNvPicPr>
            <a:picLocks noChangeAspect="1"/>
          </p:cNvPicPr>
          <p:nvPr/>
        </p:nvPicPr>
        <p:blipFill>
          <a:blip r:embed="rId4"/>
          <a:stretch>
            <a:fillRect/>
          </a:stretch>
        </p:blipFill>
        <p:spPr>
          <a:xfrm>
            <a:off x="327703" y="2169345"/>
            <a:ext cx="5599331" cy="2606140"/>
          </a:xfrm>
          <a:prstGeom prst="rect">
            <a:avLst/>
          </a:prstGeom>
        </p:spPr>
      </p:pic>
      <p:sp>
        <p:nvSpPr>
          <p:cNvPr id="3" name="Content Placeholder 2">
            <a:extLst>
              <a:ext uri="{FF2B5EF4-FFF2-40B4-BE49-F238E27FC236}">
                <a16:creationId xmlns:a16="http://schemas.microsoft.com/office/drawing/2014/main" id="{3BBB1A76-1EAB-FC96-72D9-804B486DC1DB}"/>
              </a:ext>
            </a:extLst>
          </p:cNvPr>
          <p:cNvSpPr>
            <a:spLocks noGrp="1"/>
          </p:cNvSpPr>
          <p:nvPr>
            <p:ph idx="1"/>
          </p:nvPr>
        </p:nvSpPr>
        <p:spPr>
          <a:xfrm>
            <a:off x="6182285" y="1600200"/>
            <a:ext cx="5413225" cy="4586702"/>
          </a:xfrm>
        </p:spPr>
        <p:txBody>
          <a:bodyPr/>
          <a:lstStyle/>
          <a:p>
            <a:endParaRPr lang="en-US" altLang="zh-TW" dirty="0"/>
          </a:p>
          <a:p>
            <a:r>
              <a:rPr lang="en-US" altLang="zh-TW" dirty="0"/>
              <a:t>Train</a:t>
            </a:r>
            <a:r>
              <a:rPr lang="zh-TW" altLang="en-US" dirty="0"/>
              <a:t> </a:t>
            </a:r>
            <a:r>
              <a:rPr lang="en-US" altLang="zh-TW" dirty="0"/>
              <a:t>regression</a:t>
            </a:r>
            <a:r>
              <a:rPr lang="zh-TW" altLang="en-US" dirty="0"/>
              <a:t> </a:t>
            </a:r>
            <a:r>
              <a:rPr lang="en-US" altLang="zh-TW" dirty="0"/>
              <a:t>model</a:t>
            </a:r>
            <a:r>
              <a:rPr lang="zh-TW" altLang="en-US" dirty="0"/>
              <a:t> </a:t>
            </a:r>
            <a:r>
              <a:rPr lang="en-US" altLang="zh-TW" dirty="0"/>
              <a:t>to</a:t>
            </a:r>
            <a:r>
              <a:rPr lang="zh-TW" altLang="en-US" dirty="0"/>
              <a:t> </a:t>
            </a:r>
            <a:r>
              <a:rPr lang="en-US" altLang="zh-TW" dirty="0"/>
              <a:t>predict</a:t>
            </a:r>
            <a:r>
              <a:rPr lang="zh-TW" altLang="en-US" dirty="0"/>
              <a:t> </a:t>
            </a:r>
            <a:r>
              <a:rPr lang="en-US" altLang="zh-TW" dirty="0"/>
              <a:t>the</a:t>
            </a:r>
            <a:r>
              <a:rPr lang="zh-TW" altLang="en-US" dirty="0"/>
              <a:t> </a:t>
            </a:r>
            <a:r>
              <a:rPr lang="en-US" altLang="zh-TW" b="1" dirty="0" err="1"/>
              <a:t>colocated</a:t>
            </a:r>
            <a:r>
              <a:rPr lang="zh-TW" altLang="en-US" b="1" dirty="0"/>
              <a:t> </a:t>
            </a:r>
            <a:r>
              <a:rPr lang="en-US" altLang="zh-TW" b="1" dirty="0"/>
              <a:t>throughput</a:t>
            </a:r>
            <a:r>
              <a:rPr lang="zh-TW" altLang="en-US" b="1" dirty="0"/>
              <a:t> </a:t>
            </a:r>
            <a:r>
              <a:rPr lang="en-US" altLang="zh-TW" b="1" dirty="0"/>
              <a:t>sum</a:t>
            </a:r>
          </a:p>
        </p:txBody>
      </p:sp>
      <p:sp>
        <p:nvSpPr>
          <p:cNvPr id="5" name="Title 1">
            <a:extLst>
              <a:ext uri="{FF2B5EF4-FFF2-40B4-BE49-F238E27FC236}">
                <a16:creationId xmlns:a16="http://schemas.microsoft.com/office/drawing/2014/main" id="{D5F6DF91-8A55-58FA-6752-DC539933A8FA}"/>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r>
              <a:rPr lang="en-US" altLang="zh-TW" dirty="0"/>
              <a:t>System</a:t>
            </a:r>
            <a:r>
              <a:rPr lang="zh-TW" altLang="en-US" dirty="0"/>
              <a:t> </a:t>
            </a:r>
            <a:r>
              <a:rPr lang="en-US" altLang="zh-TW" dirty="0"/>
              <a:t>design</a:t>
            </a:r>
            <a:r>
              <a:rPr lang="zh-TW" altLang="en-US" dirty="0"/>
              <a:t> </a:t>
            </a:r>
            <a:r>
              <a:rPr lang="en-US" altLang="zh-TW" dirty="0"/>
              <a:t>–</a:t>
            </a:r>
            <a:r>
              <a:rPr lang="zh-TW" altLang="en-US" dirty="0"/>
              <a:t> </a:t>
            </a:r>
            <a:r>
              <a:rPr lang="en-US" altLang="zh-TW" dirty="0"/>
              <a:t>Trainer</a:t>
            </a:r>
            <a:endParaRPr lang="en-US" dirty="0"/>
          </a:p>
        </p:txBody>
      </p:sp>
      <p:sp>
        <p:nvSpPr>
          <p:cNvPr id="6" name="Rectangle 5">
            <a:extLst>
              <a:ext uri="{FF2B5EF4-FFF2-40B4-BE49-F238E27FC236}">
                <a16:creationId xmlns:a16="http://schemas.microsoft.com/office/drawing/2014/main" id="{796AEC22-7696-94F3-3C9A-335655E71B6F}"/>
              </a:ext>
            </a:extLst>
          </p:cNvPr>
          <p:cNvSpPr/>
          <p:nvPr/>
        </p:nvSpPr>
        <p:spPr>
          <a:xfrm>
            <a:off x="327702" y="2169345"/>
            <a:ext cx="3836793" cy="99129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44B4F03-1A5F-05FE-F9B2-A342E9C05D60}"/>
              </a:ext>
            </a:extLst>
          </p:cNvPr>
          <p:cNvSpPr/>
          <p:nvPr/>
        </p:nvSpPr>
        <p:spPr>
          <a:xfrm>
            <a:off x="2965174" y="3697357"/>
            <a:ext cx="3130826" cy="1078128"/>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F74F8DC-F6FF-DF18-5A68-D901545C4618}"/>
              </a:ext>
            </a:extLst>
          </p:cNvPr>
          <p:cNvSpPr/>
          <p:nvPr/>
        </p:nvSpPr>
        <p:spPr>
          <a:xfrm>
            <a:off x="172278" y="3660705"/>
            <a:ext cx="3130826" cy="1459071"/>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BB3442-6D39-DB38-D405-F0DA9DC2E7EC}"/>
              </a:ext>
            </a:extLst>
          </p:cNvPr>
          <p:cNvSpPr/>
          <p:nvPr/>
        </p:nvSpPr>
        <p:spPr>
          <a:xfrm>
            <a:off x="327701" y="3160644"/>
            <a:ext cx="4012097" cy="50006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C114272-43C1-906A-A51A-DD1D8A5B3838}"/>
              </a:ext>
            </a:extLst>
          </p:cNvPr>
          <p:cNvSpPr txBox="1"/>
          <p:nvPr/>
        </p:nvSpPr>
        <p:spPr>
          <a:xfrm>
            <a:off x="7721599" y="4796135"/>
            <a:ext cx="4298123" cy="1477328"/>
          </a:xfrm>
          <a:prstGeom prst="rect">
            <a:avLst/>
          </a:prstGeom>
          <a:noFill/>
        </p:spPr>
        <p:txBody>
          <a:bodyPr wrap="square">
            <a:spAutoFit/>
          </a:bodyPr>
          <a:lstStyle/>
          <a:p>
            <a:r>
              <a:rPr lang="en-US" altLang="zh-TW" dirty="0">
                <a:solidFill>
                  <a:schemeClr val="tx2"/>
                </a:solidFill>
              </a:rPr>
              <a:t>Aggregate</a:t>
            </a:r>
            <a:r>
              <a:rPr lang="zh-TW" altLang="en-US" dirty="0">
                <a:solidFill>
                  <a:schemeClr val="tx2"/>
                </a:solidFill>
              </a:rPr>
              <a:t> </a:t>
            </a:r>
            <a:r>
              <a:rPr lang="en-US" altLang="zh-TW" dirty="0">
                <a:solidFill>
                  <a:schemeClr val="tx2"/>
                </a:solidFill>
              </a:rPr>
              <a:t>features</a:t>
            </a:r>
            <a:r>
              <a:rPr lang="zh-TW" altLang="en-US" dirty="0">
                <a:solidFill>
                  <a:schemeClr val="tx2"/>
                </a:solidFill>
              </a:rPr>
              <a:t> </a:t>
            </a:r>
            <a:r>
              <a:rPr lang="en-US" altLang="zh-TW" dirty="0">
                <a:solidFill>
                  <a:schemeClr val="tx2"/>
                </a:solidFill>
              </a:rPr>
              <a:t>of</a:t>
            </a:r>
            <a:r>
              <a:rPr lang="zh-TW" altLang="en-US" dirty="0">
                <a:solidFill>
                  <a:schemeClr val="tx2"/>
                </a:solidFill>
              </a:rPr>
              <a:t> </a:t>
            </a:r>
            <a:r>
              <a:rPr lang="en-US" altLang="zh-TW" dirty="0">
                <a:solidFill>
                  <a:schemeClr val="tx2"/>
                </a:solidFill>
              </a:rPr>
              <a:t>two</a:t>
            </a:r>
            <a:r>
              <a:rPr lang="zh-TW" altLang="en-US" dirty="0">
                <a:solidFill>
                  <a:schemeClr val="tx2"/>
                </a:solidFill>
              </a:rPr>
              <a:t> </a:t>
            </a:r>
            <a:r>
              <a:rPr lang="en-US" altLang="zh-TW" dirty="0">
                <a:solidFill>
                  <a:schemeClr val="tx2"/>
                </a:solidFill>
              </a:rPr>
              <a:t>workloads</a:t>
            </a:r>
          </a:p>
          <a:p>
            <a:pPr marL="285750" indent="-285750">
              <a:buFont typeface="Arial" panose="020B0604020202020204" pitchFamily="34" charset="0"/>
              <a:buChar char="•"/>
            </a:pPr>
            <a:r>
              <a:rPr lang="en-US" altLang="zh-TW" dirty="0">
                <a:solidFill>
                  <a:schemeClr val="tx2"/>
                </a:solidFill>
              </a:rPr>
              <a:t>sum</a:t>
            </a:r>
            <a:r>
              <a:rPr lang="zh-TW" altLang="en-US" dirty="0">
                <a:solidFill>
                  <a:schemeClr val="tx2"/>
                </a:solidFill>
              </a:rPr>
              <a:t> </a:t>
            </a:r>
            <a:r>
              <a:rPr lang="en-US" altLang="zh-TW" dirty="0">
                <a:solidFill>
                  <a:schemeClr val="tx2"/>
                </a:solidFill>
              </a:rPr>
              <a:t>–</a:t>
            </a:r>
            <a:r>
              <a:rPr lang="zh-TW" altLang="en-US" dirty="0">
                <a:solidFill>
                  <a:schemeClr val="tx2"/>
                </a:solidFill>
              </a:rPr>
              <a:t> </a:t>
            </a:r>
            <a:r>
              <a:rPr lang="en-US" altLang="zh-TW" dirty="0">
                <a:solidFill>
                  <a:schemeClr val="tx2"/>
                </a:solidFill>
              </a:rPr>
              <a:t>metrics</a:t>
            </a:r>
            <a:r>
              <a:rPr lang="zh-TW" altLang="en-US" dirty="0">
                <a:solidFill>
                  <a:schemeClr val="tx2"/>
                </a:solidFill>
              </a:rPr>
              <a:t> </a:t>
            </a:r>
            <a:r>
              <a:rPr lang="en-US" altLang="zh-TW" dirty="0">
                <a:solidFill>
                  <a:schemeClr val="tx2"/>
                </a:solidFill>
              </a:rPr>
              <a:t>with</a:t>
            </a:r>
            <a:r>
              <a:rPr lang="zh-TW" altLang="en-US" dirty="0">
                <a:solidFill>
                  <a:schemeClr val="tx2"/>
                </a:solidFill>
              </a:rPr>
              <a:t> </a:t>
            </a:r>
            <a:r>
              <a:rPr lang="en-US" altLang="zh-TW" dirty="0">
                <a:solidFill>
                  <a:schemeClr val="tx2"/>
                </a:solidFill>
              </a:rPr>
              <a:t>absolute</a:t>
            </a:r>
            <a:r>
              <a:rPr lang="zh-TW" altLang="en-US" dirty="0">
                <a:solidFill>
                  <a:schemeClr val="tx2"/>
                </a:solidFill>
              </a:rPr>
              <a:t> </a:t>
            </a:r>
            <a:r>
              <a:rPr lang="en-US" altLang="zh-TW" dirty="0">
                <a:solidFill>
                  <a:schemeClr val="tx2"/>
                </a:solidFill>
              </a:rPr>
              <a:t>value, e.g.  Number</a:t>
            </a:r>
            <a:r>
              <a:rPr lang="zh-TW" altLang="en-US" dirty="0">
                <a:solidFill>
                  <a:schemeClr val="tx2"/>
                </a:solidFill>
              </a:rPr>
              <a:t> </a:t>
            </a:r>
            <a:r>
              <a:rPr lang="en-US" altLang="zh-TW" dirty="0">
                <a:solidFill>
                  <a:schemeClr val="tx2"/>
                </a:solidFill>
              </a:rPr>
              <a:t>of</a:t>
            </a:r>
            <a:r>
              <a:rPr lang="zh-TW" altLang="en-US" dirty="0">
                <a:solidFill>
                  <a:schemeClr val="tx2"/>
                </a:solidFill>
              </a:rPr>
              <a:t> </a:t>
            </a:r>
            <a:r>
              <a:rPr lang="en-US" altLang="zh-TW" dirty="0">
                <a:solidFill>
                  <a:schemeClr val="tx2"/>
                </a:solidFill>
              </a:rPr>
              <a:t>threads</a:t>
            </a:r>
          </a:p>
          <a:p>
            <a:pPr marL="285750" indent="-285750">
              <a:buFont typeface="Arial" panose="020B0604020202020204" pitchFamily="34" charset="0"/>
              <a:buChar char="•"/>
            </a:pPr>
            <a:r>
              <a:rPr lang="en-US" altLang="zh-TW" dirty="0">
                <a:solidFill>
                  <a:schemeClr val="tx2"/>
                </a:solidFill>
              </a:rPr>
              <a:t>average</a:t>
            </a:r>
            <a:r>
              <a:rPr lang="zh-TW" altLang="en-US" dirty="0">
                <a:solidFill>
                  <a:schemeClr val="tx2"/>
                </a:solidFill>
              </a:rPr>
              <a:t> </a:t>
            </a:r>
            <a:r>
              <a:rPr lang="en-US" altLang="zh-TW" dirty="0">
                <a:solidFill>
                  <a:schemeClr val="tx2"/>
                </a:solidFill>
              </a:rPr>
              <a:t>–</a:t>
            </a:r>
            <a:r>
              <a:rPr lang="zh-TW" altLang="en-US" dirty="0">
                <a:solidFill>
                  <a:schemeClr val="tx2"/>
                </a:solidFill>
              </a:rPr>
              <a:t> </a:t>
            </a:r>
            <a:r>
              <a:rPr lang="en-US" altLang="zh-TW" dirty="0">
                <a:solidFill>
                  <a:schemeClr val="tx2"/>
                </a:solidFill>
              </a:rPr>
              <a:t>metrics</a:t>
            </a:r>
            <a:r>
              <a:rPr lang="zh-TW" altLang="en-US" dirty="0">
                <a:solidFill>
                  <a:schemeClr val="tx2"/>
                </a:solidFill>
              </a:rPr>
              <a:t> </a:t>
            </a:r>
            <a:r>
              <a:rPr lang="en-US" altLang="zh-TW" dirty="0">
                <a:solidFill>
                  <a:schemeClr val="tx2"/>
                </a:solidFill>
              </a:rPr>
              <a:t>with</a:t>
            </a:r>
            <a:r>
              <a:rPr lang="zh-TW" altLang="en-US" dirty="0">
                <a:solidFill>
                  <a:schemeClr val="tx2"/>
                </a:solidFill>
              </a:rPr>
              <a:t> </a:t>
            </a:r>
            <a:r>
              <a:rPr lang="en-US" altLang="zh-TW" dirty="0">
                <a:solidFill>
                  <a:schemeClr val="tx2"/>
                </a:solidFill>
              </a:rPr>
              <a:t>%, </a:t>
            </a:r>
            <a:r>
              <a:rPr lang="zh-TW" altLang="en-US" dirty="0">
                <a:solidFill>
                  <a:schemeClr val="tx2"/>
                </a:solidFill>
              </a:rPr>
              <a:t>            </a:t>
            </a:r>
            <a:r>
              <a:rPr lang="en-US" altLang="zh-TW" dirty="0">
                <a:solidFill>
                  <a:schemeClr val="tx2"/>
                </a:solidFill>
              </a:rPr>
              <a:t>e.g. SM busy rate</a:t>
            </a:r>
          </a:p>
        </p:txBody>
      </p:sp>
      <p:sp>
        <p:nvSpPr>
          <p:cNvPr id="13" name="TextBox 12">
            <a:extLst>
              <a:ext uri="{FF2B5EF4-FFF2-40B4-BE49-F238E27FC236}">
                <a16:creationId xmlns:a16="http://schemas.microsoft.com/office/drawing/2014/main" id="{9BCE0FBA-088C-31F1-B6BD-F5DA56B50548}"/>
              </a:ext>
            </a:extLst>
          </p:cNvPr>
          <p:cNvSpPr txBox="1"/>
          <p:nvPr/>
        </p:nvSpPr>
        <p:spPr>
          <a:xfrm>
            <a:off x="10322875" y="3250927"/>
            <a:ext cx="385449" cy="446430"/>
          </a:xfrm>
          <a:prstGeom prst="rect">
            <a:avLst/>
          </a:prstGeom>
          <a:noFill/>
          <a:ln w="28575">
            <a:solidFill>
              <a:srgbClr val="FF0000"/>
            </a:solidFill>
          </a:ln>
        </p:spPr>
        <p:txBody>
          <a:bodyPr wrap="square" rtlCol="0">
            <a:spAutoFit/>
          </a:bodyPr>
          <a:lstStyle/>
          <a:p>
            <a:endParaRPr lang="en-US" dirty="0"/>
          </a:p>
        </p:txBody>
      </p:sp>
      <p:sp>
        <p:nvSpPr>
          <p:cNvPr id="23" name="Slide Number Placeholder 22">
            <a:extLst>
              <a:ext uri="{FF2B5EF4-FFF2-40B4-BE49-F238E27FC236}">
                <a16:creationId xmlns:a16="http://schemas.microsoft.com/office/drawing/2014/main" id="{666E9247-F986-286E-7B62-B4E00A30F79B}"/>
              </a:ext>
            </a:extLst>
          </p:cNvPr>
          <p:cNvSpPr>
            <a:spLocks noGrp="1"/>
          </p:cNvSpPr>
          <p:nvPr>
            <p:ph type="sldNum" sz="quarter" idx="12"/>
          </p:nvPr>
        </p:nvSpPr>
        <p:spPr/>
        <p:txBody>
          <a:bodyPr/>
          <a:lstStyle/>
          <a:p>
            <a:fld id="{A983B212-4F1F-614E-8463-C5C3E31DC8CE}" type="slidenum">
              <a:rPr lang="en-US" smtClean="0"/>
              <a:t>27</a:t>
            </a:fld>
            <a:endParaRPr lang="en-US"/>
          </a:p>
        </p:txBody>
      </p:sp>
      <p:cxnSp>
        <p:nvCxnSpPr>
          <p:cNvPr id="15" name="Straight Arrow Connector 14">
            <a:extLst>
              <a:ext uri="{FF2B5EF4-FFF2-40B4-BE49-F238E27FC236}">
                <a16:creationId xmlns:a16="http://schemas.microsoft.com/office/drawing/2014/main" id="{DCD01534-FCEF-42D5-8BE5-C61D3B11FB3D}"/>
              </a:ext>
            </a:extLst>
          </p:cNvPr>
          <p:cNvCxnSpPr>
            <a:cxnSpLocks/>
          </p:cNvCxnSpPr>
          <p:nvPr/>
        </p:nvCxnSpPr>
        <p:spPr>
          <a:xfrm>
            <a:off x="10515600" y="3697357"/>
            <a:ext cx="0" cy="93261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84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353D5-5521-D7F1-061F-1BD162608925}"/>
              </a:ext>
            </a:extLst>
          </p:cNvPr>
          <p:cNvSpPr>
            <a:spLocks noGrp="1"/>
          </p:cNvSpPr>
          <p:nvPr>
            <p:ph type="title"/>
          </p:nvPr>
        </p:nvSpPr>
        <p:spPr/>
        <p:txBody>
          <a:bodyPr/>
          <a:lstStyle/>
          <a:p>
            <a:r>
              <a:rPr lang="en-US" altLang="zh-TW" dirty="0"/>
              <a:t>System</a:t>
            </a:r>
            <a:r>
              <a:rPr lang="zh-TW" altLang="en-US" dirty="0"/>
              <a:t> </a:t>
            </a:r>
            <a:r>
              <a:rPr lang="en-US" altLang="zh-TW" dirty="0"/>
              <a:t>design</a:t>
            </a:r>
            <a:r>
              <a:rPr lang="zh-TW" altLang="en-US" dirty="0"/>
              <a:t> </a:t>
            </a:r>
            <a:r>
              <a:rPr lang="en-US" altLang="zh-TW" dirty="0"/>
              <a:t>–</a:t>
            </a:r>
            <a:r>
              <a:rPr lang="zh-TW" altLang="en-US" dirty="0"/>
              <a:t> </a:t>
            </a:r>
            <a:r>
              <a:rPr lang="en-US" altLang="zh-TW" dirty="0"/>
              <a:t>Predictor</a:t>
            </a:r>
            <a:endParaRPr lang="en-US" dirty="0"/>
          </a:p>
        </p:txBody>
      </p:sp>
      <p:sp>
        <p:nvSpPr>
          <p:cNvPr id="3" name="Content Placeholder 2">
            <a:extLst>
              <a:ext uri="{FF2B5EF4-FFF2-40B4-BE49-F238E27FC236}">
                <a16:creationId xmlns:a16="http://schemas.microsoft.com/office/drawing/2014/main" id="{0F0C702B-6271-A0D0-014C-33B24805BE4E}"/>
              </a:ext>
            </a:extLst>
          </p:cNvPr>
          <p:cNvSpPr>
            <a:spLocks noGrp="1"/>
          </p:cNvSpPr>
          <p:nvPr>
            <p:ph idx="1"/>
          </p:nvPr>
        </p:nvSpPr>
        <p:spPr>
          <a:xfrm>
            <a:off x="6244799" y="1588053"/>
            <a:ext cx="5208392" cy="4606580"/>
          </a:xfrm>
        </p:spPr>
        <p:txBody>
          <a:bodyPr/>
          <a:lstStyle/>
          <a:p>
            <a:r>
              <a:rPr lang="en-US" altLang="zh-TW" dirty="0"/>
              <a:t>Extract</a:t>
            </a:r>
            <a:r>
              <a:rPr lang="zh-TW" altLang="en-US" dirty="0"/>
              <a:t> </a:t>
            </a:r>
            <a:r>
              <a:rPr lang="en-US" altLang="zh-TW" dirty="0"/>
              <a:t>from test set</a:t>
            </a:r>
            <a:r>
              <a:rPr lang="zh-TW" altLang="en-US" dirty="0"/>
              <a:t> </a:t>
            </a:r>
            <a:r>
              <a:rPr lang="en-US" altLang="zh-TW" dirty="0"/>
              <a:t>with</a:t>
            </a:r>
            <a:r>
              <a:rPr lang="zh-TW" altLang="en-US" dirty="0"/>
              <a:t> </a:t>
            </a:r>
            <a:r>
              <a:rPr lang="en-US" altLang="zh-TW" dirty="0"/>
              <a:t>all</a:t>
            </a:r>
            <a:r>
              <a:rPr lang="zh-TW" altLang="en-US" dirty="0"/>
              <a:t> </a:t>
            </a:r>
            <a:r>
              <a:rPr lang="en-US" altLang="zh-TW" dirty="0"/>
              <a:t>target</a:t>
            </a:r>
            <a:r>
              <a:rPr lang="zh-TW" altLang="en-US" dirty="0"/>
              <a:t> </a:t>
            </a:r>
            <a:r>
              <a:rPr lang="en-US" altLang="zh-TW" dirty="0"/>
              <a:t>workload</a:t>
            </a:r>
            <a:r>
              <a:rPr lang="zh-TW" altLang="en-US" dirty="0"/>
              <a:t> </a:t>
            </a:r>
            <a:r>
              <a:rPr lang="en-US" altLang="zh-TW" dirty="0"/>
              <a:t>combinations</a:t>
            </a:r>
          </a:p>
          <a:p>
            <a:r>
              <a:rPr lang="en-US" altLang="zh-TW" dirty="0"/>
              <a:t>Use</a:t>
            </a:r>
            <a:r>
              <a:rPr lang="zh-TW" altLang="en-US" dirty="0"/>
              <a:t> </a:t>
            </a:r>
            <a:r>
              <a:rPr lang="en-US" altLang="zh-TW" dirty="0"/>
              <a:t>trained</a:t>
            </a:r>
            <a:r>
              <a:rPr lang="zh-TW" altLang="en-US" dirty="0"/>
              <a:t> </a:t>
            </a:r>
            <a:r>
              <a:rPr lang="en-US" altLang="zh-TW" dirty="0"/>
              <a:t>model</a:t>
            </a:r>
            <a:r>
              <a:rPr lang="zh-TW" altLang="en-US" dirty="0"/>
              <a:t> </a:t>
            </a:r>
            <a:r>
              <a:rPr lang="en-US" altLang="zh-TW" dirty="0"/>
              <a:t>to</a:t>
            </a:r>
            <a:r>
              <a:rPr lang="zh-TW" altLang="en-US" dirty="0"/>
              <a:t> </a:t>
            </a:r>
            <a:r>
              <a:rPr lang="en-US" altLang="zh-TW" dirty="0"/>
              <a:t>predict</a:t>
            </a:r>
            <a:r>
              <a:rPr lang="zh-TW" altLang="en-US" dirty="0"/>
              <a:t> </a:t>
            </a:r>
            <a:r>
              <a:rPr lang="en-US" altLang="zh-TW" dirty="0"/>
              <a:t>the</a:t>
            </a:r>
            <a:r>
              <a:rPr lang="zh-TW" altLang="en-US" dirty="0"/>
              <a:t> </a:t>
            </a:r>
            <a:r>
              <a:rPr lang="en-US" altLang="zh-TW" dirty="0" err="1"/>
              <a:t>colocated</a:t>
            </a:r>
            <a:r>
              <a:rPr lang="zh-TW" altLang="en-US" dirty="0"/>
              <a:t> </a:t>
            </a:r>
            <a:r>
              <a:rPr lang="en-US" altLang="zh-TW" dirty="0"/>
              <a:t>pair</a:t>
            </a:r>
            <a:r>
              <a:rPr lang="zh-TW" altLang="en-US" dirty="0"/>
              <a:t> </a:t>
            </a:r>
            <a:r>
              <a:rPr lang="en-US" altLang="zh-TW" dirty="0"/>
              <a:t>with</a:t>
            </a:r>
            <a:r>
              <a:rPr lang="zh-TW" altLang="en-US" dirty="0"/>
              <a:t> </a:t>
            </a:r>
            <a:r>
              <a:rPr lang="en-US" altLang="zh-TW" b="1" dirty="0"/>
              <a:t>maximum</a:t>
            </a:r>
            <a:r>
              <a:rPr lang="zh-TW" altLang="en-US" b="1" dirty="0"/>
              <a:t> </a:t>
            </a:r>
            <a:r>
              <a:rPr lang="en-US" altLang="zh-TW" b="1" dirty="0"/>
              <a:t>throughput</a:t>
            </a:r>
            <a:r>
              <a:rPr lang="zh-TW" altLang="en-US" b="1" dirty="0"/>
              <a:t> </a:t>
            </a:r>
            <a:r>
              <a:rPr lang="en-US" altLang="zh-TW" b="1" dirty="0"/>
              <a:t>sum</a:t>
            </a:r>
          </a:p>
          <a:p>
            <a:r>
              <a:rPr lang="en-US" altLang="zh-TW" dirty="0"/>
              <a:t>Execute</a:t>
            </a:r>
            <a:r>
              <a:rPr lang="zh-TW" altLang="en-US" dirty="0"/>
              <a:t> </a:t>
            </a:r>
            <a:r>
              <a:rPr lang="en-US" altLang="zh-TW" dirty="0"/>
              <a:t>predicted</a:t>
            </a:r>
            <a:r>
              <a:rPr lang="zh-TW" altLang="en-US" dirty="0"/>
              <a:t> </a:t>
            </a:r>
            <a:r>
              <a:rPr lang="en-US" altLang="zh-TW" dirty="0"/>
              <a:t>pair</a:t>
            </a:r>
            <a:r>
              <a:rPr lang="zh-TW" altLang="en-US" dirty="0"/>
              <a:t> </a:t>
            </a:r>
            <a:r>
              <a:rPr lang="en-US" altLang="zh-TW" dirty="0"/>
              <a:t>on</a:t>
            </a:r>
            <a:r>
              <a:rPr lang="zh-TW" altLang="en-US" dirty="0"/>
              <a:t> </a:t>
            </a:r>
            <a:r>
              <a:rPr lang="en-US" altLang="zh-TW" dirty="0"/>
              <a:t>GPU</a:t>
            </a:r>
            <a:endParaRPr lang="en-US" dirty="0"/>
          </a:p>
        </p:txBody>
      </p:sp>
      <p:pic>
        <p:nvPicPr>
          <p:cNvPr id="5" name="Content Placeholder 4">
            <a:extLst>
              <a:ext uri="{FF2B5EF4-FFF2-40B4-BE49-F238E27FC236}">
                <a16:creationId xmlns:a16="http://schemas.microsoft.com/office/drawing/2014/main" id="{F95D4007-AEA1-64FD-1789-12980D9D4F86}"/>
              </a:ext>
            </a:extLst>
          </p:cNvPr>
          <p:cNvPicPr>
            <a:picLocks noChangeAspect="1"/>
          </p:cNvPicPr>
          <p:nvPr/>
        </p:nvPicPr>
        <p:blipFill>
          <a:blip r:embed="rId3"/>
          <a:stretch>
            <a:fillRect/>
          </a:stretch>
        </p:blipFill>
        <p:spPr>
          <a:xfrm>
            <a:off x="208434" y="2278676"/>
            <a:ext cx="5599331" cy="2606140"/>
          </a:xfrm>
          <a:prstGeom prst="rect">
            <a:avLst/>
          </a:prstGeom>
        </p:spPr>
      </p:pic>
      <p:sp>
        <p:nvSpPr>
          <p:cNvPr id="6" name="Rectangle 5">
            <a:extLst>
              <a:ext uri="{FF2B5EF4-FFF2-40B4-BE49-F238E27FC236}">
                <a16:creationId xmlns:a16="http://schemas.microsoft.com/office/drawing/2014/main" id="{F45D7AF5-3AE2-455A-14F8-103E233921F8}"/>
              </a:ext>
            </a:extLst>
          </p:cNvPr>
          <p:cNvSpPr/>
          <p:nvPr/>
        </p:nvSpPr>
        <p:spPr>
          <a:xfrm>
            <a:off x="208434" y="2278676"/>
            <a:ext cx="5208392" cy="142862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016B302-65FF-58F3-9118-7B78C356A785}"/>
              </a:ext>
            </a:extLst>
          </p:cNvPr>
          <p:cNvSpPr/>
          <p:nvPr/>
        </p:nvSpPr>
        <p:spPr>
          <a:xfrm>
            <a:off x="1308366" y="3707295"/>
            <a:ext cx="1279122" cy="453051"/>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a:extLst>
              <a:ext uri="{FF2B5EF4-FFF2-40B4-BE49-F238E27FC236}">
                <a16:creationId xmlns:a16="http://schemas.microsoft.com/office/drawing/2014/main" id="{FDF8D652-06FA-3552-2A27-60DC1B23D9E4}"/>
              </a:ext>
            </a:extLst>
          </p:cNvPr>
          <p:cNvSpPr>
            <a:spLocks noGrp="1"/>
          </p:cNvSpPr>
          <p:nvPr>
            <p:ph type="sldNum" sz="quarter" idx="12"/>
          </p:nvPr>
        </p:nvSpPr>
        <p:spPr/>
        <p:txBody>
          <a:bodyPr/>
          <a:lstStyle/>
          <a:p>
            <a:fld id="{A983B212-4F1F-614E-8463-C5C3E31DC8CE}" type="slidenum">
              <a:rPr lang="en-US" smtClean="0"/>
              <a:t>28</a:t>
            </a:fld>
            <a:endParaRPr lang="en-US"/>
          </a:p>
        </p:txBody>
      </p:sp>
      <p:pic>
        <p:nvPicPr>
          <p:cNvPr id="16" name="Picture 15">
            <a:extLst>
              <a:ext uri="{FF2B5EF4-FFF2-40B4-BE49-F238E27FC236}">
                <a16:creationId xmlns:a16="http://schemas.microsoft.com/office/drawing/2014/main" id="{3723F657-74C0-D7F8-4679-FB979F28F968}"/>
              </a:ext>
            </a:extLst>
          </p:cNvPr>
          <p:cNvPicPr>
            <a:picLocks noChangeAspect="1"/>
          </p:cNvPicPr>
          <p:nvPr/>
        </p:nvPicPr>
        <p:blipFill>
          <a:blip r:embed="rId4"/>
          <a:stretch>
            <a:fillRect/>
          </a:stretch>
        </p:blipFill>
        <p:spPr>
          <a:xfrm>
            <a:off x="350138" y="5260454"/>
            <a:ext cx="5597064" cy="577475"/>
          </a:xfrm>
          <a:prstGeom prst="rect">
            <a:avLst/>
          </a:prstGeom>
        </p:spPr>
      </p:pic>
      <p:pic>
        <p:nvPicPr>
          <p:cNvPr id="17" name="Picture 16">
            <a:extLst>
              <a:ext uri="{FF2B5EF4-FFF2-40B4-BE49-F238E27FC236}">
                <a16:creationId xmlns:a16="http://schemas.microsoft.com/office/drawing/2014/main" id="{4ED9DF53-5F31-09DD-A9CB-9942D07E3834}"/>
              </a:ext>
            </a:extLst>
          </p:cNvPr>
          <p:cNvPicPr>
            <a:picLocks noChangeAspect="1"/>
          </p:cNvPicPr>
          <p:nvPr/>
        </p:nvPicPr>
        <p:blipFill>
          <a:blip r:embed="rId5"/>
          <a:stretch>
            <a:fillRect/>
          </a:stretch>
        </p:blipFill>
        <p:spPr>
          <a:xfrm>
            <a:off x="1474088" y="5837311"/>
            <a:ext cx="3384128" cy="519038"/>
          </a:xfrm>
          <a:prstGeom prst="rect">
            <a:avLst/>
          </a:prstGeom>
        </p:spPr>
      </p:pic>
      <p:sp>
        <p:nvSpPr>
          <p:cNvPr id="18" name="TextBox 17">
            <a:extLst>
              <a:ext uri="{FF2B5EF4-FFF2-40B4-BE49-F238E27FC236}">
                <a16:creationId xmlns:a16="http://schemas.microsoft.com/office/drawing/2014/main" id="{755778E7-3BF6-938F-AC3A-045A476B2216}"/>
              </a:ext>
            </a:extLst>
          </p:cNvPr>
          <p:cNvSpPr txBox="1"/>
          <p:nvPr/>
        </p:nvSpPr>
        <p:spPr>
          <a:xfrm>
            <a:off x="2763221" y="4277478"/>
            <a:ext cx="640379" cy="507343"/>
          </a:xfrm>
          <a:prstGeom prst="rect">
            <a:avLst/>
          </a:prstGeom>
          <a:noFill/>
          <a:ln w="28575">
            <a:solidFill>
              <a:srgbClr val="FF0000"/>
            </a:solidFill>
          </a:ln>
        </p:spPr>
        <p:txBody>
          <a:bodyPr wrap="square" rtlCol="0">
            <a:spAutoFit/>
          </a:bodyPr>
          <a:lstStyle/>
          <a:p>
            <a:endParaRPr lang="en-US" dirty="0"/>
          </a:p>
        </p:txBody>
      </p:sp>
      <p:cxnSp>
        <p:nvCxnSpPr>
          <p:cNvPr id="19" name="Straight Arrow Connector 18">
            <a:extLst>
              <a:ext uri="{FF2B5EF4-FFF2-40B4-BE49-F238E27FC236}">
                <a16:creationId xmlns:a16="http://schemas.microsoft.com/office/drawing/2014/main" id="{1F3FD737-9B62-C1E2-A8E5-0424CF78ADA0}"/>
              </a:ext>
            </a:extLst>
          </p:cNvPr>
          <p:cNvCxnSpPr>
            <a:cxnSpLocks/>
          </p:cNvCxnSpPr>
          <p:nvPr/>
        </p:nvCxnSpPr>
        <p:spPr>
          <a:xfrm>
            <a:off x="3048000" y="4817611"/>
            <a:ext cx="0" cy="53739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FCEB186-E32F-3B6C-0B6D-4058EC6162FD}"/>
              </a:ext>
            </a:extLst>
          </p:cNvPr>
          <p:cNvSpPr/>
          <p:nvPr/>
        </p:nvSpPr>
        <p:spPr>
          <a:xfrm>
            <a:off x="208434" y="5355002"/>
            <a:ext cx="5887566" cy="100134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CE8388C-FA22-CB22-BA7E-0938DD7C2979}"/>
              </a:ext>
            </a:extLst>
          </p:cNvPr>
          <p:cNvGrpSpPr/>
          <p:nvPr/>
        </p:nvGrpSpPr>
        <p:grpSpPr>
          <a:xfrm>
            <a:off x="6782130" y="5365110"/>
            <a:ext cx="4133730" cy="750572"/>
            <a:chOff x="6813671" y="4457700"/>
            <a:chExt cx="4133730" cy="750572"/>
          </a:xfrm>
        </p:grpSpPr>
        <p:pic>
          <p:nvPicPr>
            <p:cNvPr id="13" name="Picture 12">
              <a:extLst>
                <a:ext uri="{FF2B5EF4-FFF2-40B4-BE49-F238E27FC236}">
                  <a16:creationId xmlns:a16="http://schemas.microsoft.com/office/drawing/2014/main" id="{E0C662BA-ADE3-0D4F-86AA-FC0512E16113}"/>
                </a:ext>
              </a:extLst>
            </p:cNvPr>
            <p:cNvPicPr>
              <a:picLocks noChangeAspect="1"/>
            </p:cNvPicPr>
            <p:nvPr/>
          </p:nvPicPr>
          <p:blipFill>
            <a:blip r:embed="rId6"/>
            <a:stretch>
              <a:fillRect/>
            </a:stretch>
          </p:blipFill>
          <p:spPr>
            <a:xfrm>
              <a:off x="6813671" y="4561355"/>
              <a:ext cx="3891456" cy="646917"/>
            </a:xfrm>
            <a:prstGeom prst="rect">
              <a:avLst/>
            </a:prstGeom>
          </p:spPr>
        </p:pic>
        <p:sp>
          <p:nvSpPr>
            <p:cNvPr id="23" name="Rectangle 22">
              <a:extLst>
                <a:ext uri="{FF2B5EF4-FFF2-40B4-BE49-F238E27FC236}">
                  <a16:creationId xmlns:a16="http://schemas.microsoft.com/office/drawing/2014/main" id="{BDB9D650-B510-A7DE-DB4C-CD88F6DCB7FD}"/>
                </a:ext>
              </a:extLst>
            </p:cNvPr>
            <p:cNvSpPr/>
            <p:nvPr/>
          </p:nvSpPr>
          <p:spPr>
            <a:xfrm>
              <a:off x="6813671" y="4457700"/>
              <a:ext cx="4133730" cy="75057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a:extLst>
              <a:ext uri="{FF2B5EF4-FFF2-40B4-BE49-F238E27FC236}">
                <a16:creationId xmlns:a16="http://schemas.microsoft.com/office/drawing/2014/main" id="{9070BEAD-2702-5F93-D68E-E6EA4EEB1078}"/>
              </a:ext>
            </a:extLst>
          </p:cNvPr>
          <p:cNvSpPr/>
          <p:nvPr/>
        </p:nvSpPr>
        <p:spPr>
          <a:xfrm>
            <a:off x="5740400" y="4508500"/>
            <a:ext cx="2971800" cy="838200"/>
          </a:xfrm>
          <a:custGeom>
            <a:avLst/>
            <a:gdLst>
              <a:gd name="connsiteX0" fmla="*/ 0 w 2971800"/>
              <a:gd name="connsiteY0" fmla="*/ 0 h 838200"/>
              <a:gd name="connsiteX1" fmla="*/ 2971800 w 2971800"/>
              <a:gd name="connsiteY1" fmla="*/ 0 h 838200"/>
              <a:gd name="connsiteX2" fmla="*/ 2971800 w 2971800"/>
              <a:gd name="connsiteY2" fmla="*/ 139700 h 838200"/>
              <a:gd name="connsiteX3" fmla="*/ 2971800 w 2971800"/>
              <a:gd name="connsiteY3" fmla="*/ 838200 h 838200"/>
            </a:gdLst>
            <a:ahLst/>
            <a:cxnLst>
              <a:cxn ang="0">
                <a:pos x="connsiteX0" y="connsiteY0"/>
              </a:cxn>
              <a:cxn ang="0">
                <a:pos x="connsiteX1" y="connsiteY1"/>
              </a:cxn>
              <a:cxn ang="0">
                <a:pos x="connsiteX2" y="connsiteY2"/>
              </a:cxn>
              <a:cxn ang="0">
                <a:pos x="connsiteX3" y="connsiteY3"/>
              </a:cxn>
            </a:cxnLst>
            <a:rect l="l" t="t" r="r" b="b"/>
            <a:pathLst>
              <a:path w="2971800" h="838200">
                <a:moveTo>
                  <a:pt x="0" y="0"/>
                </a:moveTo>
                <a:lnTo>
                  <a:pt x="2971800" y="0"/>
                </a:lnTo>
                <a:lnTo>
                  <a:pt x="2971800" y="139700"/>
                </a:lnTo>
                <a:lnTo>
                  <a:pt x="2971800" y="838200"/>
                </a:lnTo>
              </a:path>
            </a:pathLst>
          </a:custGeom>
          <a:noFill/>
          <a:ln w="25400">
            <a:solidFill>
              <a:schemeClr val="tx2"/>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FB9756A-FDDE-B3A5-ACC6-0EDA35DD1A40}"/>
              </a:ext>
            </a:extLst>
          </p:cNvPr>
          <p:cNvSpPr txBox="1"/>
          <p:nvPr/>
        </p:nvSpPr>
        <p:spPr>
          <a:xfrm>
            <a:off x="5209832" y="4254828"/>
            <a:ext cx="597934" cy="507343"/>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23457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6D41-29CA-65F0-9256-0F579CFD4D31}"/>
              </a:ext>
            </a:extLst>
          </p:cNvPr>
          <p:cNvSpPr>
            <a:spLocks noGrp="1"/>
          </p:cNvSpPr>
          <p:nvPr>
            <p:ph type="title"/>
          </p:nvPr>
        </p:nvSpPr>
        <p:spPr>
          <a:xfrm>
            <a:off x="0" y="0"/>
            <a:ext cx="12287020" cy="1325563"/>
          </a:xfrm>
        </p:spPr>
        <p:txBody>
          <a:bodyPr/>
          <a:lstStyle/>
          <a:p>
            <a:r>
              <a:rPr lang="en-US" altLang="zh-TW" dirty="0"/>
              <a:t>Evaluation</a:t>
            </a:r>
            <a:r>
              <a:rPr lang="zh-TW" altLang="en-US" dirty="0"/>
              <a:t> </a:t>
            </a:r>
            <a:r>
              <a:rPr lang="en-US" altLang="zh-TW" dirty="0"/>
              <a:t>-</a:t>
            </a:r>
            <a:r>
              <a:rPr lang="zh-TW" altLang="en-US" dirty="0"/>
              <a:t> </a:t>
            </a:r>
            <a:r>
              <a:rPr lang="en-US" altLang="zh-TW" dirty="0"/>
              <a:t>Workload</a:t>
            </a:r>
            <a:r>
              <a:rPr lang="zh-TW" altLang="en-US" dirty="0"/>
              <a:t> </a:t>
            </a:r>
            <a:r>
              <a:rPr lang="en-US" altLang="zh-TW" dirty="0"/>
              <a:t>colocation</a:t>
            </a:r>
            <a:r>
              <a:rPr lang="zh-TW" altLang="en-US" dirty="0"/>
              <a:t> </a:t>
            </a:r>
            <a:r>
              <a:rPr lang="en-US" altLang="zh-TW" dirty="0"/>
              <a:t>with</a:t>
            </a:r>
            <a:r>
              <a:rPr lang="zh-TW" altLang="en-US" dirty="0"/>
              <a:t> </a:t>
            </a:r>
            <a:r>
              <a:rPr lang="en-US" altLang="zh-TW" dirty="0"/>
              <a:t>tested</a:t>
            </a:r>
            <a:r>
              <a:rPr lang="zh-TW" altLang="en-US" dirty="0"/>
              <a:t> </a:t>
            </a:r>
            <a:r>
              <a:rPr lang="en-US" altLang="zh-TW" dirty="0"/>
              <a:t>ML</a:t>
            </a:r>
            <a:r>
              <a:rPr lang="zh-TW" altLang="en-US" dirty="0"/>
              <a:t> </a:t>
            </a:r>
            <a:r>
              <a:rPr lang="en-US" altLang="zh-TW" dirty="0"/>
              <a:t>models</a:t>
            </a:r>
            <a:endParaRPr lang="en-US" dirty="0"/>
          </a:p>
        </p:txBody>
      </p:sp>
      <p:sp>
        <p:nvSpPr>
          <p:cNvPr id="6" name="Content Placeholder 5">
            <a:extLst>
              <a:ext uri="{FF2B5EF4-FFF2-40B4-BE49-F238E27FC236}">
                <a16:creationId xmlns:a16="http://schemas.microsoft.com/office/drawing/2014/main" id="{13F044E3-DDA8-398C-1538-87F6EEB11519}"/>
              </a:ext>
            </a:extLst>
          </p:cNvPr>
          <p:cNvSpPr>
            <a:spLocks noGrp="1"/>
          </p:cNvSpPr>
          <p:nvPr>
            <p:ph idx="1"/>
          </p:nvPr>
        </p:nvSpPr>
        <p:spPr>
          <a:xfrm>
            <a:off x="517292" y="3883031"/>
            <a:ext cx="12417427" cy="1927966"/>
          </a:xfrm>
        </p:spPr>
        <p:txBody>
          <a:bodyPr>
            <a:normAutofit/>
          </a:bodyPr>
          <a:lstStyle/>
          <a:p>
            <a:r>
              <a:rPr lang="en-US" altLang="zh-TW" dirty="0"/>
              <a:t>RF requires grid search for better performance</a:t>
            </a:r>
          </a:p>
          <a:p>
            <a:r>
              <a:rPr lang="en-US" altLang="zh-TW" dirty="0" err="1"/>
              <a:t>AutoML</a:t>
            </a:r>
            <a:r>
              <a:rPr lang="en-US" altLang="zh-TW" dirty="0"/>
              <a:t> </a:t>
            </a:r>
            <a:r>
              <a:rPr lang="en-US" dirty="0"/>
              <a:t>analyze a set of regression and NN models within time budget</a:t>
            </a:r>
            <a:endParaRPr lang="en-US" altLang="zh-TW" dirty="0"/>
          </a:p>
          <a:p>
            <a:r>
              <a:rPr lang="en-US" altLang="zh-TW" dirty="0"/>
              <a:t>NN updates model parameters with back propagation</a:t>
            </a:r>
          </a:p>
          <a:p>
            <a:r>
              <a:rPr lang="en-US" altLang="zh-TW" dirty="0"/>
              <a:t>LR</a:t>
            </a:r>
            <a:r>
              <a:rPr lang="zh-TW" altLang="en-US" dirty="0"/>
              <a:t> </a:t>
            </a:r>
            <a:r>
              <a:rPr lang="en-US" altLang="zh-TW" dirty="0"/>
              <a:t>requires</a:t>
            </a:r>
            <a:r>
              <a:rPr lang="zh-TW" altLang="en-US" dirty="0"/>
              <a:t> </a:t>
            </a:r>
            <a:r>
              <a:rPr lang="en-US" altLang="zh-TW" dirty="0"/>
              <a:t>least</a:t>
            </a:r>
            <a:r>
              <a:rPr lang="zh-TW" altLang="en-US" dirty="0"/>
              <a:t> </a:t>
            </a:r>
            <a:r>
              <a:rPr lang="en-US" altLang="zh-TW" dirty="0"/>
              <a:t>training</a:t>
            </a:r>
            <a:r>
              <a:rPr lang="zh-TW" altLang="en-US" dirty="0"/>
              <a:t> </a:t>
            </a:r>
            <a:r>
              <a:rPr lang="en-US" altLang="zh-TW" dirty="0"/>
              <a:t>time</a:t>
            </a:r>
            <a:r>
              <a:rPr lang="zh-TW" altLang="en-US" dirty="0"/>
              <a:t> </a:t>
            </a:r>
            <a:r>
              <a:rPr lang="en-US" altLang="zh-TW" dirty="0"/>
              <a:t>without</a:t>
            </a:r>
            <a:r>
              <a:rPr lang="zh-TW" altLang="en-US" dirty="0"/>
              <a:t> </a:t>
            </a:r>
            <a:r>
              <a:rPr lang="en-US" altLang="zh-TW" dirty="0"/>
              <a:t>parameter</a:t>
            </a:r>
            <a:r>
              <a:rPr lang="zh-TW" altLang="en-US" dirty="0"/>
              <a:t> </a:t>
            </a:r>
            <a:r>
              <a:rPr lang="en-US" altLang="zh-TW" dirty="0"/>
              <a:t>searches</a:t>
            </a:r>
          </a:p>
          <a:p>
            <a:endParaRPr lang="en-US" altLang="zh-TW" dirty="0"/>
          </a:p>
          <a:p>
            <a:pPr marL="0" indent="0">
              <a:buNone/>
            </a:pPr>
            <a:endParaRPr lang="en-US" dirty="0"/>
          </a:p>
          <a:p>
            <a:endParaRPr lang="en-US" dirty="0"/>
          </a:p>
        </p:txBody>
      </p:sp>
      <p:pic>
        <p:nvPicPr>
          <p:cNvPr id="9" name="Picture 8">
            <a:extLst>
              <a:ext uri="{FF2B5EF4-FFF2-40B4-BE49-F238E27FC236}">
                <a16:creationId xmlns:a16="http://schemas.microsoft.com/office/drawing/2014/main" id="{0EE8C11D-B5ED-3909-D610-C44A787A3A03}"/>
              </a:ext>
            </a:extLst>
          </p:cNvPr>
          <p:cNvPicPr>
            <a:picLocks noChangeAspect="1"/>
          </p:cNvPicPr>
          <p:nvPr/>
        </p:nvPicPr>
        <p:blipFill rotWithShape="1">
          <a:blip r:embed="rId3"/>
          <a:srcRect t="50000"/>
          <a:stretch/>
        </p:blipFill>
        <p:spPr>
          <a:xfrm>
            <a:off x="3155951" y="1497203"/>
            <a:ext cx="5654674" cy="2258057"/>
          </a:xfrm>
          <a:prstGeom prst="rect">
            <a:avLst/>
          </a:prstGeom>
        </p:spPr>
      </p:pic>
      <p:cxnSp>
        <p:nvCxnSpPr>
          <p:cNvPr id="10" name="Straight Arrow Connector 9">
            <a:extLst>
              <a:ext uri="{FF2B5EF4-FFF2-40B4-BE49-F238E27FC236}">
                <a16:creationId xmlns:a16="http://schemas.microsoft.com/office/drawing/2014/main" id="{F11DD0D0-4D14-745F-5578-93572630D254}"/>
              </a:ext>
            </a:extLst>
          </p:cNvPr>
          <p:cNvCxnSpPr>
            <a:cxnSpLocks/>
          </p:cNvCxnSpPr>
          <p:nvPr/>
        </p:nvCxnSpPr>
        <p:spPr>
          <a:xfrm>
            <a:off x="7538510" y="2071252"/>
            <a:ext cx="0" cy="110995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06BD07-55A1-B7A1-837E-0ACE86BB78AF}"/>
              </a:ext>
            </a:extLst>
          </p:cNvPr>
          <p:cNvSpPr txBox="1"/>
          <p:nvPr/>
        </p:nvSpPr>
        <p:spPr>
          <a:xfrm>
            <a:off x="7492878" y="2431339"/>
            <a:ext cx="705085" cy="369332"/>
          </a:xfrm>
          <a:prstGeom prst="rect">
            <a:avLst/>
          </a:prstGeom>
          <a:noFill/>
        </p:spPr>
        <p:txBody>
          <a:bodyPr wrap="square" rtlCol="0">
            <a:spAutoFit/>
          </a:bodyPr>
          <a:lstStyle/>
          <a:p>
            <a:r>
              <a:rPr lang="en-US" altLang="zh-TW" dirty="0">
                <a:solidFill>
                  <a:schemeClr val="accent2"/>
                </a:solidFill>
              </a:rPr>
              <a:t>10s</a:t>
            </a:r>
            <a:endParaRPr lang="en-US" dirty="0">
              <a:solidFill>
                <a:schemeClr val="accent2"/>
              </a:solidFill>
            </a:endParaRPr>
          </a:p>
        </p:txBody>
      </p:sp>
      <p:cxnSp>
        <p:nvCxnSpPr>
          <p:cNvPr id="12" name="Straight Arrow Connector 11">
            <a:extLst>
              <a:ext uri="{FF2B5EF4-FFF2-40B4-BE49-F238E27FC236}">
                <a16:creationId xmlns:a16="http://schemas.microsoft.com/office/drawing/2014/main" id="{2BC4FA73-4466-269A-579C-F5D66B13B667}"/>
              </a:ext>
            </a:extLst>
          </p:cNvPr>
          <p:cNvCxnSpPr>
            <a:cxnSpLocks/>
          </p:cNvCxnSpPr>
          <p:nvPr/>
        </p:nvCxnSpPr>
        <p:spPr>
          <a:xfrm>
            <a:off x="8610600" y="1751797"/>
            <a:ext cx="0" cy="137953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EAD6EA-E6F1-D78D-26B9-07170A1F5158}"/>
              </a:ext>
            </a:extLst>
          </p:cNvPr>
          <p:cNvSpPr txBox="1"/>
          <p:nvPr/>
        </p:nvSpPr>
        <p:spPr>
          <a:xfrm>
            <a:off x="8730791" y="2417317"/>
            <a:ext cx="592186" cy="369332"/>
          </a:xfrm>
          <a:prstGeom prst="rect">
            <a:avLst/>
          </a:prstGeom>
          <a:noFill/>
        </p:spPr>
        <p:txBody>
          <a:bodyPr wrap="square" rtlCol="0">
            <a:spAutoFit/>
          </a:bodyPr>
          <a:lstStyle/>
          <a:p>
            <a:r>
              <a:rPr lang="en-US" altLang="zh-TW" dirty="0">
                <a:solidFill>
                  <a:srgbClr val="FF0000"/>
                </a:solidFill>
              </a:rPr>
              <a:t>60s</a:t>
            </a:r>
            <a:endParaRPr lang="en-US" dirty="0">
              <a:solidFill>
                <a:srgbClr val="FF0000"/>
              </a:solidFill>
            </a:endParaRPr>
          </a:p>
        </p:txBody>
      </p:sp>
      <p:sp>
        <p:nvSpPr>
          <p:cNvPr id="15" name="The position data is not sufficient for accurate beam prediction">
            <a:extLst>
              <a:ext uri="{FF2B5EF4-FFF2-40B4-BE49-F238E27FC236}">
                <a16:creationId xmlns:a16="http://schemas.microsoft.com/office/drawing/2014/main" id="{08CD1B11-344B-B899-5036-B4FC17A5A696}"/>
              </a:ext>
            </a:extLst>
          </p:cNvPr>
          <p:cNvSpPr/>
          <p:nvPr/>
        </p:nvSpPr>
        <p:spPr>
          <a:xfrm>
            <a:off x="1710546" y="5905299"/>
            <a:ext cx="8128780" cy="588964"/>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We select Linear Regression for its accuracy</a:t>
            </a:r>
            <a:r>
              <a:rPr lang="zh-TW" altLang="en-US" sz="2000" dirty="0">
                <a:latin typeface="+mj-lt"/>
              </a:rPr>
              <a:t> </a:t>
            </a:r>
            <a:r>
              <a:rPr lang="en-US" altLang="zh-TW" sz="2000" dirty="0">
                <a:latin typeface="+mj-lt"/>
              </a:rPr>
              <a:t>and fast training</a:t>
            </a:r>
            <a:r>
              <a:rPr lang="zh-TW" altLang="en-US" sz="2000" dirty="0">
                <a:latin typeface="+mj-lt"/>
              </a:rPr>
              <a:t> </a:t>
            </a:r>
            <a:r>
              <a:rPr lang="en-US" altLang="zh-TW" sz="2000" dirty="0">
                <a:latin typeface="+mj-lt"/>
              </a:rPr>
              <a:t>time</a:t>
            </a:r>
            <a:endParaRPr sz="2000" dirty="0">
              <a:latin typeface="+mj-lt"/>
            </a:endParaRPr>
          </a:p>
        </p:txBody>
      </p:sp>
      <p:pic>
        <p:nvPicPr>
          <p:cNvPr id="16" name="Picture 15">
            <a:extLst>
              <a:ext uri="{FF2B5EF4-FFF2-40B4-BE49-F238E27FC236}">
                <a16:creationId xmlns:a16="http://schemas.microsoft.com/office/drawing/2014/main" id="{BC1C8050-48C3-1DA0-3E35-92D40E3609DF}"/>
              </a:ext>
            </a:extLst>
          </p:cNvPr>
          <p:cNvPicPr>
            <a:picLocks noChangeAspect="1"/>
          </p:cNvPicPr>
          <p:nvPr/>
        </p:nvPicPr>
        <p:blipFill>
          <a:blip r:embed="rId4"/>
          <a:stretch>
            <a:fillRect/>
          </a:stretch>
        </p:blipFill>
        <p:spPr>
          <a:xfrm>
            <a:off x="3683000" y="1300669"/>
            <a:ext cx="4927600" cy="254000"/>
          </a:xfrm>
          <a:prstGeom prst="rect">
            <a:avLst/>
          </a:prstGeom>
        </p:spPr>
      </p:pic>
      <p:sp>
        <p:nvSpPr>
          <p:cNvPr id="17" name="Slide Number Placeholder 16">
            <a:extLst>
              <a:ext uri="{FF2B5EF4-FFF2-40B4-BE49-F238E27FC236}">
                <a16:creationId xmlns:a16="http://schemas.microsoft.com/office/drawing/2014/main" id="{41676C09-C251-6734-679C-7DDBD63C23CD}"/>
              </a:ext>
            </a:extLst>
          </p:cNvPr>
          <p:cNvSpPr>
            <a:spLocks noGrp="1"/>
          </p:cNvSpPr>
          <p:nvPr>
            <p:ph type="sldNum" sz="quarter" idx="12"/>
          </p:nvPr>
        </p:nvSpPr>
        <p:spPr/>
        <p:txBody>
          <a:bodyPr/>
          <a:lstStyle/>
          <a:p>
            <a:fld id="{A983B212-4F1F-614E-8463-C5C3E31DC8CE}" type="slidenum">
              <a:rPr lang="en-US" smtClean="0"/>
              <a:t>29</a:t>
            </a:fld>
            <a:endParaRPr lang="en-US"/>
          </a:p>
        </p:txBody>
      </p:sp>
    </p:spTree>
    <p:extLst>
      <p:ext uri="{BB962C8B-B14F-4D97-AF65-F5344CB8AC3E}">
        <p14:creationId xmlns:p14="http://schemas.microsoft.com/office/powerpoint/2010/main" val="213471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492E4B-1E72-9BF8-8541-BD6BB11C462C}"/>
              </a:ext>
            </a:extLst>
          </p:cNvPr>
          <p:cNvSpPr txBox="1">
            <a:spLocks/>
          </p:cNvSpPr>
          <p:nvPr/>
        </p:nvSpPr>
        <p:spPr>
          <a:xfrm>
            <a:off x="0" y="0"/>
            <a:ext cx="12192000" cy="12593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500" dirty="0">
                <a:solidFill>
                  <a:schemeClr val="bg1">
                    <a:lumMod val="50000"/>
                  </a:schemeClr>
                </a:solidFill>
                <a:sym typeface="Gill Sans SemiBold"/>
              </a:rPr>
              <a:t>GPUs are underutilized in Datacenter</a:t>
            </a:r>
            <a:r>
              <a:rPr lang="zh-TW" altLang="en-US" sz="3500" dirty="0">
                <a:solidFill>
                  <a:schemeClr val="bg1">
                    <a:lumMod val="50000"/>
                  </a:schemeClr>
                </a:solidFill>
                <a:sym typeface="Gill Sans SemiBold"/>
              </a:rPr>
              <a:t> </a:t>
            </a:r>
            <a:endParaRPr lang="en-US" sz="3500" dirty="0">
              <a:solidFill>
                <a:schemeClr val="bg1">
                  <a:lumMod val="50000"/>
                </a:schemeClr>
              </a:solidFill>
            </a:endParaRPr>
          </a:p>
        </p:txBody>
      </p:sp>
      <p:sp>
        <p:nvSpPr>
          <p:cNvPr id="7" name="The position data is not sufficient for accurate beam prediction">
            <a:extLst>
              <a:ext uri="{FF2B5EF4-FFF2-40B4-BE49-F238E27FC236}">
                <a16:creationId xmlns:a16="http://schemas.microsoft.com/office/drawing/2014/main" id="{C85692B0-21C5-032C-4752-DA3A2E005A10}"/>
              </a:ext>
            </a:extLst>
          </p:cNvPr>
          <p:cNvSpPr/>
          <p:nvPr/>
        </p:nvSpPr>
        <p:spPr>
          <a:xfrm>
            <a:off x="3407641" y="5362782"/>
            <a:ext cx="5376718" cy="54109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latin typeface="+mj-lt"/>
              </a:rPr>
              <a:t>How</a:t>
            </a:r>
            <a:r>
              <a:rPr lang="zh-TW" altLang="en-US" sz="2400" dirty="0">
                <a:latin typeface="+mj-lt"/>
              </a:rPr>
              <a:t> </a:t>
            </a:r>
            <a:r>
              <a:rPr lang="en-US" altLang="zh-TW" sz="2400" dirty="0">
                <a:latin typeface="+mj-lt"/>
              </a:rPr>
              <a:t>to</a:t>
            </a:r>
            <a:r>
              <a:rPr lang="zh-TW" altLang="en-US" sz="2400" dirty="0">
                <a:latin typeface="+mj-lt"/>
              </a:rPr>
              <a:t> </a:t>
            </a:r>
            <a:r>
              <a:rPr lang="en-US" altLang="zh-TW" sz="2400" dirty="0">
                <a:latin typeface="+mj-lt"/>
              </a:rPr>
              <a:t>increase GPU</a:t>
            </a:r>
            <a:r>
              <a:rPr lang="zh-TW" altLang="en-US" sz="2400" dirty="0">
                <a:latin typeface="+mj-lt"/>
              </a:rPr>
              <a:t> </a:t>
            </a:r>
            <a:r>
              <a:rPr lang="en-US" altLang="zh-TW" sz="2400" dirty="0">
                <a:latin typeface="+mj-lt"/>
              </a:rPr>
              <a:t>utilization?</a:t>
            </a:r>
            <a:r>
              <a:rPr lang="zh-TW" altLang="en-US" sz="2400" dirty="0">
                <a:latin typeface="+mj-lt"/>
              </a:rPr>
              <a:t> </a:t>
            </a:r>
            <a:endParaRPr sz="2400" dirty="0">
              <a:latin typeface="+mj-lt"/>
            </a:endParaRPr>
          </a:p>
        </p:txBody>
      </p:sp>
      <p:pic>
        <p:nvPicPr>
          <p:cNvPr id="8" name="Picture 7">
            <a:extLst>
              <a:ext uri="{FF2B5EF4-FFF2-40B4-BE49-F238E27FC236}">
                <a16:creationId xmlns:a16="http://schemas.microsoft.com/office/drawing/2014/main" id="{D99D6407-535F-FDFA-CDC1-676FD145F087}"/>
              </a:ext>
            </a:extLst>
          </p:cNvPr>
          <p:cNvPicPr>
            <a:picLocks noChangeAspect="1"/>
          </p:cNvPicPr>
          <p:nvPr/>
        </p:nvPicPr>
        <p:blipFill>
          <a:blip r:embed="rId3"/>
          <a:stretch>
            <a:fillRect/>
          </a:stretch>
        </p:blipFill>
        <p:spPr>
          <a:xfrm>
            <a:off x="5555852" y="1387061"/>
            <a:ext cx="6109495" cy="1460500"/>
          </a:xfrm>
          <a:prstGeom prst="rect">
            <a:avLst/>
          </a:prstGeom>
          <a:ln w="25400">
            <a:solidFill>
              <a:schemeClr val="tx2"/>
            </a:solidFill>
          </a:ln>
        </p:spPr>
      </p:pic>
      <p:pic>
        <p:nvPicPr>
          <p:cNvPr id="12" name="Picture 11">
            <a:extLst>
              <a:ext uri="{FF2B5EF4-FFF2-40B4-BE49-F238E27FC236}">
                <a16:creationId xmlns:a16="http://schemas.microsoft.com/office/drawing/2014/main" id="{9A066730-4E36-502F-E2F3-13BBD6E6B323}"/>
              </a:ext>
            </a:extLst>
          </p:cNvPr>
          <p:cNvPicPr>
            <a:picLocks noChangeAspect="1"/>
          </p:cNvPicPr>
          <p:nvPr/>
        </p:nvPicPr>
        <p:blipFill rotWithShape="1">
          <a:blip r:embed="rId4"/>
          <a:srcRect r="3657"/>
          <a:stretch/>
        </p:blipFill>
        <p:spPr>
          <a:xfrm>
            <a:off x="5791808" y="3072105"/>
            <a:ext cx="5508663" cy="1460500"/>
          </a:xfrm>
          <a:prstGeom prst="rect">
            <a:avLst/>
          </a:prstGeom>
          <a:ln w="25400">
            <a:solidFill>
              <a:schemeClr val="tx2"/>
            </a:solidFill>
          </a:ln>
        </p:spPr>
      </p:pic>
      <p:sp>
        <p:nvSpPr>
          <p:cNvPr id="3" name="TextBox 2">
            <a:extLst>
              <a:ext uri="{FF2B5EF4-FFF2-40B4-BE49-F238E27FC236}">
                <a16:creationId xmlns:a16="http://schemas.microsoft.com/office/drawing/2014/main" id="{8947598B-457A-8A6F-FF97-24EF93388ACE}"/>
              </a:ext>
            </a:extLst>
          </p:cNvPr>
          <p:cNvSpPr txBox="1"/>
          <p:nvPr/>
        </p:nvSpPr>
        <p:spPr>
          <a:xfrm>
            <a:off x="967339" y="6442995"/>
            <a:ext cx="10386461" cy="253916"/>
          </a:xfrm>
          <a:prstGeom prst="rect">
            <a:avLst/>
          </a:prstGeom>
          <a:noFill/>
        </p:spPr>
        <p:txBody>
          <a:bodyPr wrap="square" rtlCol="0">
            <a:spAutoFit/>
          </a:bodyPr>
          <a:lstStyle/>
          <a:p>
            <a:r>
              <a:rPr lang="en-US" altLang="zh-TW" sz="1050" dirty="0">
                <a:solidFill>
                  <a:schemeClr val="tx2"/>
                </a:solidFill>
              </a:rPr>
              <a:t>Sources:</a:t>
            </a:r>
            <a:r>
              <a:rPr lang="zh-TW" altLang="en-US" sz="1050" dirty="0">
                <a:solidFill>
                  <a:schemeClr val="tx2"/>
                </a:solidFill>
              </a:rPr>
              <a:t> </a:t>
            </a:r>
            <a:r>
              <a:rPr lang="en-US" sz="1050" dirty="0">
                <a:solidFill>
                  <a:schemeClr val="tx2"/>
                </a:solidFill>
              </a:rPr>
              <a:t>https://</a:t>
            </a:r>
            <a:r>
              <a:rPr lang="en-US" sz="1050" dirty="0" err="1">
                <a:solidFill>
                  <a:schemeClr val="tx2"/>
                </a:solidFill>
              </a:rPr>
              <a:t>www.theregister.com</a:t>
            </a:r>
            <a:r>
              <a:rPr lang="en-US" sz="1050" dirty="0">
                <a:solidFill>
                  <a:schemeClr val="tx2"/>
                </a:solidFill>
              </a:rPr>
              <a:t>/2024/01/15/</a:t>
            </a:r>
            <a:r>
              <a:rPr lang="en-US" sz="1050" dirty="0" err="1">
                <a:solidFill>
                  <a:schemeClr val="tx2"/>
                </a:solidFill>
              </a:rPr>
              <a:t>cloud_providers_gpu_analysis</a:t>
            </a:r>
            <a:r>
              <a:rPr lang="en-US" sz="1050" dirty="0">
                <a:solidFill>
                  <a:schemeClr val="tx2"/>
                </a:solidFill>
              </a:rPr>
              <a:t>/</a:t>
            </a:r>
            <a:endParaRPr lang="en-US" sz="1400" dirty="0">
              <a:solidFill>
                <a:schemeClr val="tx2"/>
              </a:solidFill>
              <a:latin typeface="Gill Sans MT" panose="020B0502020104020203" pitchFamily="34" charset="77"/>
            </a:endParaRPr>
          </a:p>
        </p:txBody>
      </p:sp>
      <p:sp>
        <p:nvSpPr>
          <p:cNvPr id="6" name="Slide Number Placeholder 5">
            <a:extLst>
              <a:ext uri="{FF2B5EF4-FFF2-40B4-BE49-F238E27FC236}">
                <a16:creationId xmlns:a16="http://schemas.microsoft.com/office/drawing/2014/main" id="{C1C844C0-4031-0731-4CA0-E771C7DF18D1}"/>
              </a:ext>
            </a:extLst>
          </p:cNvPr>
          <p:cNvSpPr>
            <a:spLocks noGrp="1"/>
          </p:cNvSpPr>
          <p:nvPr>
            <p:ph type="sldNum" sz="quarter" idx="12"/>
          </p:nvPr>
        </p:nvSpPr>
        <p:spPr/>
        <p:txBody>
          <a:bodyPr/>
          <a:lstStyle/>
          <a:p>
            <a:fld id="{A983B212-4F1F-614E-8463-C5C3E31DC8CE}" type="slidenum">
              <a:rPr lang="en-US" smtClean="0"/>
              <a:t>3</a:t>
            </a:fld>
            <a:endParaRPr lang="en-US"/>
          </a:p>
        </p:txBody>
      </p:sp>
      <p:pic>
        <p:nvPicPr>
          <p:cNvPr id="2" name="Picture 1" descr="A car driving on a highway&#10;&#10;Description automatically generated">
            <a:extLst>
              <a:ext uri="{FF2B5EF4-FFF2-40B4-BE49-F238E27FC236}">
                <a16:creationId xmlns:a16="http://schemas.microsoft.com/office/drawing/2014/main" id="{DC283405-BB8D-A9C0-B90B-EED79AEB653C}"/>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03620" y="2938390"/>
            <a:ext cx="2756980" cy="1542596"/>
          </a:xfrm>
          <a:prstGeom prst="rect">
            <a:avLst/>
          </a:prstGeom>
        </p:spPr>
      </p:pic>
      <p:pic>
        <p:nvPicPr>
          <p:cNvPr id="5" name="Picture 4" descr="A close-up of a blue background&#10;&#10;Description automatically generated">
            <a:extLst>
              <a:ext uri="{FF2B5EF4-FFF2-40B4-BE49-F238E27FC236}">
                <a16:creationId xmlns:a16="http://schemas.microsoft.com/office/drawing/2014/main" id="{5C5D3DE0-0370-77AA-EEFF-92920D47777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45681" y="1184492"/>
            <a:ext cx="2795955" cy="1542596"/>
          </a:xfrm>
          <a:prstGeom prst="rect">
            <a:avLst/>
          </a:prstGeom>
        </p:spPr>
      </p:pic>
      <p:sp>
        <p:nvSpPr>
          <p:cNvPr id="10" name="Up Arrow 9">
            <a:extLst>
              <a:ext uri="{FF2B5EF4-FFF2-40B4-BE49-F238E27FC236}">
                <a16:creationId xmlns:a16="http://schemas.microsoft.com/office/drawing/2014/main" id="{90A34B89-8942-7E69-3487-E89F1AD399CD}"/>
              </a:ext>
            </a:extLst>
          </p:cNvPr>
          <p:cNvSpPr/>
          <p:nvPr/>
        </p:nvSpPr>
        <p:spPr>
          <a:xfrm>
            <a:off x="3822464" y="3899966"/>
            <a:ext cx="271604" cy="556783"/>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6CDB80FE-C2D5-509C-6D5A-5A0F230338C7}"/>
              </a:ext>
            </a:extLst>
          </p:cNvPr>
          <p:cNvSpPr/>
          <p:nvPr/>
        </p:nvSpPr>
        <p:spPr>
          <a:xfrm>
            <a:off x="4175092" y="3616387"/>
            <a:ext cx="271604" cy="864599"/>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a16="http://schemas.microsoft.com/office/drawing/2014/main" id="{554708DC-2374-A603-58A0-78488B21ADA0}"/>
              </a:ext>
            </a:extLst>
          </p:cNvPr>
          <p:cNvSpPr/>
          <p:nvPr/>
        </p:nvSpPr>
        <p:spPr>
          <a:xfrm>
            <a:off x="4527720" y="3221649"/>
            <a:ext cx="271604" cy="1259337"/>
          </a:xfrm>
          <a:prstGeom prst="up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a16="http://schemas.microsoft.com/office/drawing/2014/main" id="{0D36917C-EA42-DB4B-FD1F-EBD06BA96A94}"/>
              </a:ext>
            </a:extLst>
          </p:cNvPr>
          <p:cNvSpPr/>
          <p:nvPr/>
        </p:nvSpPr>
        <p:spPr>
          <a:xfrm rot="10800000">
            <a:off x="10792058" y="3972851"/>
            <a:ext cx="271604" cy="556783"/>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Up Arrow 14">
            <a:extLst>
              <a:ext uri="{FF2B5EF4-FFF2-40B4-BE49-F238E27FC236}">
                <a16:creationId xmlns:a16="http://schemas.microsoft.com/office/drawing/2014/main" id="{151D1696-3F8B-D69E-E0B7-5AC4E3C5AD72}"/>
              </a:ext>
            </a:extLst>
          </p:cNvPr>
          <p:cNvSpPr/>
          <p:nvPr/>
        </p:nvSpPr>
        <p:spPr>
          <a:xfrm rot="10800000">
            <a:off x="11218956" y="3658352"/>
            <a:ext cx="271604" cy="864599"/>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a:extLst>
              <a:ext uri="{FF2B5EF4-FFF2-40B4-BE49-F238E27FC236}">
                <a16:creationId xmlns:a16="http://schemas.microsoft.com/office/drawing/2014/main" id="{48E64452-E2AB-5664-3537-C2F44370A8C8}"/>
              </a:ext>
            </a:extLst>
          </p:cNvPr>
          <p:cNvSpPr/>
          <p:nvPr/>
        </p:nvSpPr>
        <p:spPr>
          <a:xfrm rot="10800000">
            <a:off x="11665347" y="3270297"/>
            <a:ext cx="271604" cy="1259337"/>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215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P spid="15"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152FED-ADA9-6819-CE8E-E94C13D629FA}"/>
              </a:ext>
            </a:extLst>
          </p:cNvPr>
          <p:cNvSpPr>
            <a:spLocks noGrp="1"/>
          </p:cNvSpPr>
          <p:nvPr>
            <p:ph idx="1"/>
          </p:nvPr>
        </p:nvSpPr>
        <p:spPr>
          <a:xfrm>
            <a:off x="711200" y="1838325"/>
            <a:ext cx="10515600" cy="4351338"/>
          </a:xfrm>
        </p:spPr>
        <p:txBody>
          <a:bodyPr/>
          <a:lstStyle/>
          <a:p>
            <a:r>
              <a:rPr lang="en-US" altLang="zh-TW" dirty="0"/>
              <a:t>Baseline</a:t>
            </a:r>
            <a:r>
              <a:rPr lang="zh-TW" altLang="en-US" dirty="0"/>
              <a:t> </a:t>
            </a:r>
            <a:r>
              <a:rPr lang="en-US" altLang="zh-TW" dirty="0"/>
              <a:t>policies</a:t>
            </a:r>
            <a:r>
              <a:rPr lang="zh-TW" altLang="en-US" dirty="0"/>
              <a:t> </a:t>
            </a:r>
            <a:r>
              <a:rPr lang="en-US" altLang="zh-TW" dirty="0"/>
              <a:t>for</a:t>
            </a:r>
            <a:r>
              <a:rPr lang="zh-TW" altLang="en-US" dirty="0"/>
              <a:t> </a:t>
            </a:r>
            <a:r>
              <a:rPr lang="en-US" altLang="zh-TW" dirty="0"/>
              <a:t>workload</a:t>
            </a:r>
            <a:r>
              <a:rPr lang="zh-TW" altLang="en-US" dirty="0"/>
              <a:t> </a:t>
            </a:r>
            <a:r>
              <a:rPr lang="en-US" altLang="zh-TW" dirty="0"/>
              <a:t>colocations</a:t>
            </a:r>
          </a:p>
          <a:p>
            <a:pPr lvl="1"/>
            <a:r>
              <a:rPr lang="en-US" altLang="zh-TW" dirty="0"/>
              <a:t>Oracle</a:t>
            </a:r>
            <a:r>
              <a:rPr lang="zh-TW" altLang="en-US" dirty="0"/>
              <a:t> </a:t>
            </a:r>
            <a:r>
              <a:rPr lang="en-US" altLang="zh-TW" dirty="0"/>
              <a:t>–</a:t>
            </a:r>
            <a:r>
              <a:rPr lang="zh-TW" altLang="en-US" dirty="0"/>
              <a:t> </a:t>
            </a:r>
            <a:r>
              <a:rPr lang="en-US" altLang="zh-TW" dirty="0"/>
              <a:t>Impractical,</a:t>
            </a:r>
            <a:r>
              <a:rPr lang="zh-TW" altLang="en-US" dirty="0"/>
              <a:t> </a:t>
            </a:r>
            <a:r>
              <a:rPr lang="en-US" altLang="zh-TW" dirty="0"/>
              <a:t>optimal</a:t>
            </a:r>
            <a:r>
              <a:rPr lang="zh-TW" altLang="en-US" dirty="0"/>
              <a:t> </a:t>
            </a:r>
            <a:r>
              <a:rPr lang="en-US" altLang="zh-TW" dirty="0"/>
              <a:t>policy</a:t>
            </a:r>
            <a:r>
              <a:rPr lang="zh-TW" altLang="en-US" dirty="0"/>
              <a:t> </a:t>
            </a:r>
            <a:r>
              <a:rPr lang="en-US" altLang="zh-TW" dirty="0"/>
              <a:t>that</a:t>
            </a:r>
            <a:r>
              <a:rPr lang="zh-TW" altLang="en-US" dirty="0"/>
              <a:t> </a:t>
            </a:r>
            <a:r>
              <a:rPr lang="en-US" altLang="zh-TW" dirty="0"/>
              <a:t>selects</a:t>
            </a:r>
            <a:r>
              <a:rPr lang="zh-TW" altLang="en-US" dirty="0"/>
              <a:t> </a:t>
            </a:r>
            <a:r>
              <a:rPr lang="en-US" altLang="zh-TW" dirty="0"/>
              <a:t>workload</a:t>
            </a:r>
            <a:r>
              <a:rPr lang="zh-TW" altLang="en-US" dirty="0"/>
              <a:t> </a:t>
            </a:r>
            <a:r>
              <a:rPr lang="en-US" altLang="zh-TW" dirty="0"/>
              <a:t>pair</a:t>
            </a:r>
            <a:r>
              <a:rPr lang="zh-TW" altLang="en-US" dirty="0"/>
              <a:t> </a:t>
            </a:r>
            <a:r>
              <a:rPr lang="en-US" altLang="zh-TW" dirty="0"/>
              <a:t>with</a:t>
            </a:r>
            <a:r>
              <a:rPr lang="zh-TW" altLang="en-US" dirty="0"/>
              <a:t> </a:t>
            </a:r>
            <a:r>
              <a:rPr lang="en-US" altLang="zh-TW" dirty="0"/>
              <a:t>highest</a:t>
            </a:r>
            <a:r>
              <a:rPr lang="zh-TW" altLang="en-US" dirty="0"/>
              <a:t> </a:t>
            </a:r>
            <a:r>
              <a:rPr lang="en-US" altLang="zh-TW" dirty="0"/>
              <a:t>throughput</a:t>
            </a:r>
            <a:r>
              <a:rPr lang="zh-TW" altLang="en-US" dirty="0"/>
              <a:t> </a:t>
            </a:r>
            <a:r>
              <a:rPr lang="en-US" altLang="zh-TW" dirty="0"/>
              <a:t>sum</a:t>
            </a:r>
          </a:p>
          <a:p>
            <a:pPr lvl="1"/>
            <a:r>
              <a:rPr lang="en-US" altLang="zh-TW" dirty="0"/>
              <a:t>Xu</a:t>
            </a:r>
            <a:r>
              <a:rPr lang="zh-TW" altLang="en-US" dirty="0"/>
              <a:t> </a:t>
            </a:r>
            <a:r>
              <a:rPr lang="en-US" altLang="zh-TW" dirty="0"/>
              <a:t>et</a:t>
            </a:r>
            <a:r>
              <a:rPr lang="zh-TW" altLang="en-US" dirty="0"/>
              <a:t> </a:t>
            </a:r>
            <a:r>
              <a:rPr lang="en-US" altLang="zh-TW" dirty="0"/>
              <a:t>al</a:t>
            </a:r>
            <a:r>
              <a:rPr lang="zh-TW" altLang="en-US" dirty="0"/>
              <a:t> </a:t>
            </a:r>
            <a:r>
              <a:rPr lang="en-US" altLang="zh-TW" dirty="0"/>
              <a:t>–</a:t>
            </a:r>
            <a:r>
              <a:rPr lang="zh-TW" altLang="en-US" dirty="0"/>
              <a:t> </a:t>
            </a:r>
            <a:r>
              <a:rPr lang="en-US" altLang="zh-TW" dirty="0"/>
              <a:t>Predicts</a:t>
            </a:r>
            <a:r>
              <a:rPr lang="zh-TW" altLang="en-US" dirty="0"/>
              <a:t> </a:t>
            </a:r>
            <a:r>
              <a:rPr lang="en-US" altLang="zh-TW" dirty="0"/>
              <a:t>colocation</a:t>
            </a:r>
            <a:r>
              <a:rPr lang="zh-TW" altLang="en-US" dirty="0"/>
              <a:t> </a:t>
            </a:r>
            <a:r>
              <a:rPr lang="en-US" altLang="zh-TW" dirty="0"/>
              <a:t>under</a:t>
            </a:r>
            <a:r>
              <a:rPr lang="zh-TW" altLang="en-US" dirty="0"/>
              <a:t> </a:t>
            </a:r>
            <a:r>
              <a:rPr lang="en-US" altLang="zh-TW" dirty="0"/>
              <a:t>temporal-sharing</a:t>
            </a:r>
            <a:r>
              <a:rPr lang="zh-TW" altLang="en-US" dirty="0"/>
              <a:t> </a:t>
            </a:r>
            <a:r>
              <a:rPr lang="en-US" altLang="zh-TW" dirty="0"/>
              <a:t>with</a:t>
            </a:r>
            <a:r>
              <a:rPr lang="zh-TW" altLang="en-US" dirty="0"/>
              <a:t> </a:t>
            </a:r>
            <a:r>
              <a:rPr lang="en-US" altLang="zh-TW" dirty="0"/>
              <a:t>kernel</a:t>
            </a:r>
            <a:r>
              <a:rPr lang="zh-TW" altLang="en-US" dirty="0"/>
              <a:t> </a:t>
            </a:r>
            <a:r>
              <a:rPr lang="en-US" altLang="zh-TW" dirty="0"/>
              <a:t>metrics</a:t>
            </a:r>
          </a:p>
          <a:p>
            <a:pPr lvl="1"/>
            <a:r>
              <a:rPr lang="en-US" altLang="zh-TW" dirty="0"/>
              <a:t>Rule-based</a:t>
            </a:r>
            <a:r>
              <a:rPr lang="zh-TW" altLang="en-US" dirty="0"/>
              <a:t> </a:t>
            </a:r>
            <a:r>
              <a:rPr lang="en-US" altLang="zh-TW" dirty="0"/>
              <a:t>approaches with system metrics</a:t>
            </a:r>
          </a:p>
          <a:p>
            <a:pPr lvl="2"/>
            <a:r>
              <a:rPr lang="en-US" altLang="zh-TW" dirty="0"/>
              <a:t>MEMCAP</a:t>
            </a:r>
            <a:r>
              <a:rPr lang="zh-TW" altLang="en-US" dirty="0"/>
              <a:t> </a:t>
            </a:r>
            <a:r>
              <a:rPr lang="en-US" altLang="zh-TW" dirty="0"/>
              <a:t>–</a:t>
            </a:r>
            <a:r>
              <a:rPr lang="zh-TW" altLang="en-US" dirty="0"/>
              <a:t> </a:t>
            </a:r>
            <a:r>
              <a:rPr lang="en-US" altLang="zh-TW" dirty="0"/>
              <a:t>choose</a:t>
            </a:r>
            <a:r>
              <a:rPr lang="zh-TW" altLang="en-US" dirty="0"/>
              <a:t> </a:t>
            </a:r>
            <a:r>
              <a:rPr lang="en-US" altLang="zh-TW" dirty="0" err="1"/>
              <a:t>colocated</a:t>
            </a:r>
            <a:r>
              <a:rPr lang="en-US" altLang="zh-TW" dirty="0"/>
              <a:t> workload</a:t>
            </a:r>
            <a:r>
              <a:rPr lang="zh-TW" altLang="en-US" dirty="0"/>
              <a:t> </a:t>
            </a:r>
            <a:r>
              <a:rPr lang="en-US" altLang="zh-TW" dirty="0"/>
              <a:t>with</a:t>
            </a:r>
            <a:r>
              <a:rPr lang="zh-TW" altLang="en-US" dirty="0"/>
              <a:t> </a:t>
            </a:r>
            <a:r>
              <a:rPr lang="en-US" altLang="zh-TW" dirty="0"/>
              <a:t>smallest</a:t>
            </a:r>
            <a:r>
              <a:rPr lang="zh-TW" altLang="en-US" dirty="0"/>
              <a:t> </a:t>
            </a:r>
            <a:r>
              <a:rPr lang="en-US" altLang="zh-TW" dirty="0"/>
              <a:t>GPU</a:t>
            </a:r>
            <a:r>
              <a:rPr lang="zh-TW" altLang="en-US" dirty="0"/>
              <a:t> </a:t>
            </a:r>
            <a:r>
              <a:rPr lang="en-US" altLang="zh-TW" dirty="0"/>
              <a:t>memory</a:t>
            </a:r>
            <a:r>
              <a:rPr lang="zh-TW" altLang="en-US" dirty="0"/>
              <a:t> </a:t>
            </a:r>
            <a:r>
              <a:rPr lang="en-US" altLang="zh-TW" dirty="0"/>
              <a:t>footprint</a:t>
            </a:r>
          </a:p>
          <a:p>
            <a:pPr lvl="2"/>
            <a:r>
              <a:rPr lang="en-US" altLang="zh-TW" dirty="0"/>
              <a:t>SM%</a:t>
            </a:r>
            <a:r>
              <a:rPr lang="zh-TW" altLang="en-US" dirty="0"/>
              <a:t> </a:t>
            </a:r>
            <a:r>
              <a:rPr lang="en-US" altLang="zh-TW" dirty="0"/>
              <a:t>–</a:t>
            </a:r>
            <a:r>
              <a:rPr lang="zh-TW" altLang="en-US" dirty="0"/>
              <a:t> </a:t>
            </a:r>
            <a:r>
              <a:rPr lang="en-US" altLang="zh-TW" dirty="0"/>
              <a:t>choose</a:t>
            </a:r>
            <a:r>
              <a:rPr lang="zh-TW" altLang="en-US" dirty="0"/>
              <a:t> </a:t>
            </a:r>
            <a:r>
              <a:rPr lang="en-US" altLang="zh-TW" dirty="0" err="1"/>
              <a:t>colocated</a:t>
            </a:r>
            <a:r>
              <a:rPr lang="en-US" altLang="zh-TW" dirty="0"/>
              <a:t> workload with</a:t>
            </a:r>
            <a:r>
              <a:rPr lang="zh-TW" altLang="en-US" dirty="0"/>
              <a:t> </a:t>
            </a:r>
            <a:r>
              <a:rPr lang="en-US" altLang="zh-TW" dirty="0"/>
              <a:t>highest</a:t>
            </a:r>
            <a:r>
              <a:rPr lang="zh-TW" altLang="en-US" dirty="0"/>
              <a:t> </a:t>
            </a:r>
            <a:r>
              <a:rPr lang="en-US" altLang="zh-TW" dirty="0"/>
              <a:t>SM</a:t>
            </a:r>
            <a:r>
              <a:rPr lang="zh-TW" altLang="en-US" dirty="0"/>
              <a:t> </a:t>
            </a:r>
            <a:r>
              <a:rPr lang="en-US" altLang="zh-TW" dirty="0"/>
              <a:t>busy</a:t>
            </a:r>
            <a:r>
              <a:rPr lang="zh-TW" altLang="en-US" dirty="0"/>
              <a:t> </a:t>
            </a:r>
            <a:r>
              <a:rPr lang="en-US" altLang="zh-TW" dirty="0"/>
              <a:t>rate</a:t>
            </a:r>
          </a:p>
          <a:p>
            <a:pPr lvl="2"/>
            <a:r>
              <a:rPr lang="en-US" altLang="zh-TW" dirty="0"/>
              <a:t>MEM%</a:t>
            </a:r>
            <a:r>
              <a:rPr lang="zh-TW" altLang="en-US" dirty="0"/>
              <a:t> </a:t>
            </a:r>
            <a:r>
              <a:rPr lang="en-US" altLang="zh-TW" dirty="0"/>
              <a:t>–</a:t>
            </a:r>
            <a:r>
              <a:rPr lang="zh-TW" altLang="en-US" dirty="0"/>
              <a:t> </a:t>
            </a:r>
            <a:r>
              <a:rPr lang="en-US" altLang="zh-TW" dirty="0"/>
              <a:t>choose</a:t>
            </a:r>
            <a:r>
              <a:rPr lang="zh-TW" altLang="en-US" dirty="0"/>
              <a:t> </a:t>
            </a:r>
            <a:r>
              <a:rPr lang="en-US" altLang="zh-TW" dirty="0" err="1"/>
              <a:t>colocated</a:t>
            </a:r>
            <a:r>
              <a:rPr lang="en-US" altLang="zh-TW" dirty="0"/>
              <a:t> workload</a:t>
            </a:r>
            <a:r>
              <a:rPr lang="zh-TW" altLang="en-US" dirty="0"/>
              <a:t> </a:t>
            </a:r>
            <a:r>
              <a:rPr lang="en-US" altLang="zh-TW" dirty="0"/>
              <a:t>with</a:t>
            </a:r>
            <a:r>
              <a:rPr lang="zh-TW" altLang="en-US" dirty="0"/>
              <a:t> </a:t>
            </a:r>
            <a:r>
              <a:rPr lang="en-US" altLang="zh-TW" dirty="0"/>
              <a:t>lowest</a:t>
            </a:r>
            <a:r>
              <a:rPr lang="zh-TW" altLang="en-US" dirty="0"/>
              <a:t> </a:t>
            </a:r>
            <a:r>
              <a:rPr lang="en-US" altLang="zh-TW" dirty="0"/>
              <a:t>GPU</a:t>
            </a:r>
            <a:r>
              <a:rPr lang="zh-TW" altLang="en-US" dirty="0"/>
              <a:t> </a:t>
            </a:r>
            <a:r>
              <a:rPr lang="en-US" altLang="zh-TW" dirty="0"/>
              <a:t>memory</a:t>
            </a:r>
            <a:r>
              <a:rPr lang="zh-TW" altLang="en-US" dirty="0"/>
              <a:t> </a:t>
            </a:r>
            <a:r>
              <a:rPr lang="en-US" altLang="zh-TW" dirty="0"/>
              <a:t>busy</a:t>
            </a:r>
            <a:r>
              <a:rPr lang="zh-TW" altLang="en-US" dirty="0"/>
              <a:t> </a:t>
            </a:r>
            <a:r>
              <a:rPr lang="en-US" altLang="zh-TW" dirty="0"/>
              <a:t>rate</a:t>
            </a:r>
          </a:p>
          <a:p>
            <a:pPr lvl="2"/>
            <a:r>
              <a:rPr lang="en-US" altLang="zh-TW" dirty="0"/>
              <a:t>Best</a:t>
            </a:r>
            <a:r>
              <a:rPr lang="zh-TW" altLang="en-US" dirty="0"/>
              <a:t> </a:t>
            </a:r>
            <a:r>
              <a:rPr lang="en-US" altLang="zh-TW" dirty="0"/>
              <a:t>rule</a:t>
            </a:r>
            <a:r>
              <a:rPr lang="zh-TW" altLang="en-US" dirty="0"/>
              <a:t> </a:t>
            </a:r>
            <a:r>
              <a:rPr lang="en-US" altLang="zh-TW" dirty="0"/>
              <a:t>based</a:t>
            </a:r>
            <a:r>
              <a:rPr lang="zh-TW" altLang="en-US" dirty="0"/>
              <a:t> </a:t>
            </a:r>
            <a:r>
              <a:rPr lang="en-US" altLang="zh-TW" dirty="0"/>
              <a:t>–</a:t>
            </a:r>
            <a:r>
              <a:rPr lang="zh-TW" altLang="en-US" dirty="0"/>
              <a:t> </a:t>
            </a:r>
            <a:r>
              <a:rPr lang="en-US" altLang="zh-TW" dirty="0"/>
              <a:t>best</a:t>
            </a:r>
            <a:r>
              <a:rPr lang="zh-TW" altLang="en-US" dirty="0"/>
              <a:t> </a:t>
            </a:r>
            <a:r>
              <a:rPr lang="en-US" altLang="zh-TW" dirty="0"/>
              <a:t>value</a:t>
            </a:r>
            <a:r>
              <a:rPr lang="zh-TW" altLang="en-US" dirty="0"/>
              <a:t> </a:t>
            </a:r>
            <a:r>
              <a:rPr lang="en-US" altLang="zh-TW" dirty="0"/>
              <a:t>of</a:t>
            </a:r>
            <a:r>
              <a:rPr lang="zh-TW" altLang="en-US" dirty="0"/>
              <a:t> </a:t>
            </a:r>
            <a:r>
              <a:rPr lang="en-US" altLang="zh-TW" dirty="0"/>
              <a:t>MEMCAP,</a:t>
            </a:r>
            <a:r>
              <a:rPr lang="zh-TW" altLang="en-US" dirty="0"/>
              <a:t> </a:t>
            </a:r>
            <a:r>
              <a:rPr lang="en-US" altLang="zh-TW" dirty="0"/>
              <a:t>SM%,</a:t>
            </a:r>
            <a:r>
              <a:rPr lang="zh-TW" altLang="en-US" dirty="0"/>
              <a:t> </a:t>
            </a:r>
            <a:r>
              <a:rPr lang="en-US" altLang="zh-TW" dirty="0"/>
              <a:t>MEM%</a:t>
            </a:r>
          </a:p>
          <a:p>
            <a:pPr lvl="1"/>
            <a:r>
              <a:rPr lang="en-US" altLang="zh-TW" dirty="0"/>
              <a:t>Random</a:t>
            </a:r>
            <a:r>
              <a:rPr lang="zh-TW" altLang="en-US" dirty="0"/>
              <a:t> </a:t>
            </a:r>
            <a:r>
              <a:rPr lang="en-US" altLang="zh-TW" dirty="0"/>
              <a:t>–</a:t>
            </a:r>
            <a:r>
              <a:rPr lang="zh-TW" altLang="en-US" dirty="0"/>
              <a:t> </a:t>
            </a:r>
            <a:r>
              <a:rPr lang="en-US" altLang="zh-TW" dirty="0"/>
              <a:t>mean</a:t>
            </a:r>
            <a:r>
              <a:rPr lang="zh-TW" altLang="en-US" dirty="0"/>
              <a:t> </a:t>
            </a:r>
            <a:r>
              <a:rPr lang="en-US" altLang="zh-TW" dirty="0"/>
              <a:t>of</a:t>
            </a:r>
            <a:r>
              <a:rPr lang="zh-TW" altLang="en-US" dirty="0"/>
              <a:t> </a:t>
            </a:r>
            <a:r>
              <a:rPr lang="en-US" altLang="zh-TW" dirty="0"/>
              <a:t>throughput sums of all possible colocations </a:t>
            </a:r>
          </a:p>
          <a:p>
            <a:endParaRPr lang="en-US" dirty="0"/>
          </a:p>
        </p:txBody>
      </p:sp>
      <p:sp>
        <p:nvSpPr>
          <p:cNvPr id="8" name="Title 1">
            <a:extLst>
              <a:ext uri="{FF2B5EF4-FFF2-40B4-BE49-F238E27FC236}">
                <a16:creationId xmlns:a16="http://schemas.microsoft.com/office/drawing/2014/main" id="{5C978F37-F0AB-E3C5-011E-146728314EE6}"/>
              </a:ext>
            </a:extLst>
          </p:cNvPr>
          <p:cNvSpPr>
            <a:spLocks noGrp="1"/>
          </p:cNvSpPr>
          <p:nvPr>
            <p:ph type="title"/>
          </p:nvPr>
        </p:nvSpPr>
        <p:spPr/>
        <p:txBody>
          <a:bodyPr/>
          <a:lstStyle/>
          <a:p>
            <a:r>
              <a:rPr lang="en-US" altLang="zh-TW" dirty="0"/>
              <a:t>Evaluation</a:t>
            </a:r>
            <a:r>
              <a:rPr lang="zh-TW" altLang="en-US" dirty="0"/>
              <a:t> </a:t>
            </a:r>
            <a:r>
              <a:rPr lang="en-US" altLang="zh-TW" dirty="0"/>
              <a:t>-</a:t>
            </a:r>
            <a:r>
              <a:rPr lang="zh-TW" altLang="en-US" dirty="0"/>
              <a:t>  </a:t>
            </a:r>
            <a:r>
              <a:rPr lang="en-US" altLang="zh-TW" dirty="0"/>
              <a:t>baseline</a:t>
            </a:r>
            <a:r>
              <a:rPr lang="zh-TW" altLang="en-US" dirty="0"/>
              <a:t> </a:t>
            </a:r>
            <a:r>
              <a:rPr lang="en-US" altLang="zh-TW" dirty="0"/>
              <a:t>policies</a:t>
            </a:r>
            <a:endParaRPr lang="en-US" dirty="0"/>
          </a:p>
        </p:txBody>
      </p:sp>
      <p:sp>
        <p:nvSpPr>
          <p:cNvPr id="9" name="Slide Number Placeholder 8">
            <a:extLst>
              <a:ext uri="{FF2B5EF4-FFF2-40B4-BE49-F238E27FC236}">
                <a16:creationId xmlns:a16="http://schemas.microsoft.com/office/drawing/2014/main" id="{3489DC34-D227-A6F8-B754-10182224AEFD}"/>
              </a:ext>
            </a:extLst>
          </p:cNvPr>
          <p:cNvSpPr>
            <a:spLocks noGrp="1"/>
          </p:cNvSpPr>
          <p:nvPr>
            <p:ph type="sldNum" sz="quarter" idx="12"/>
          </p:nvPr>
        </p:nvSpPr>
        <p:spPr/>
        <p:txBody>
          <a:bodyPr/>
          <a:lstStyle/>
          <a:p>
            <a:fld id="{A983B212-4F1F-614E-8463-C5C3E31DC8CE}" type="slidenum">
              <a:rPr lang="en-US" smtClean="0"/>
              <a:t>30</a:t>
            </a:fld>
            <a:endParaRPr lang="en-US"/>
          </a:p>
        </p:txBody>
      </p:sp>
    </p:spTree>
    <p:extLst>
      <p:ext uri="{BB962C8B-B14F-4D97-AF65-F5344CB8AC3E}">
        <p14:creationId xmlns:p14="http://schemas.microsoft.com/office/powerpoint/2010/main" val="140549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D821E-D296-FEBF-A02C-577951A45E24}"/>
              </a:ext>
            </a:extLst>
          </p:cNvPr>
          <p:cNvSpPr>
            <a:spLocks noGrp="1"/>
          </p:cNvSpPr>
          <p:nvPr>
            <p:ph type="title"/>
          </p:nvPr>
        </p:nvSpPr>
        <p:spPr>
          <a:xfrm>
            <a:off x="0" y="0"/>
            <a:ext cx="10515600" cy="941206"/>
          </a:xfrm>
        </p:spPr>
        <p:txBody>
          <a:bodyPr/>
          <a:lstStyle/>
          <a:p>
            <a:r>
              <a:rPr lang="en-US" altLang="zh-TW" dirty="0"/>
              <a:t>GPU </a:t>
            </a:r>
            <a:r>
              <a:rPr lang="en-US" altLang="zh-TW" sz="3500" dirty="0"/>
              <a:t>scheduling</a:t>
            </a:r>
            <a:endParaRPr lang="en-US" dirty="0"/>
          </a:p>
        </p:txBody>
      </p:sp>
      <p:graphicFrame>
        <p:nvGraphicFramePr>
          <p:cNvPr id="4" name="Table 4">
            <a:extLst>
              <a:ext uri="{FF2B5EF4-FFF2-40B4-BE49-F238E27FC236}">
                <a16:creationId xmlns:a16="http://schemas.microsoft.com/office/drawing/2014/main" id="{87C19143-72EB-B393-840E-9861950C7754}"/>
              </a:ext>
            </a:extLst>
          </p:cNvPr>
          <p:cNvGraphicFramePr>
            <a:graphicFrameLocks/>
          </p:cNvGraphicFramePr>
          <p:nvPr>
            <p:extLst>
              <p:ext uri="{D42A27DB-BD31-4B8C-83A1-F6EECF244321}">
                <p14:modId xmlns:p14="http://schemas.microsoft.com/office/powerpoint/2010/main" val="3413239419"/>
              </p:ext>
            </p:extLst>
          </p:nvPr>
        </p:nvGraphicFramePr>
        <p:xfrm>
          <a:off x="259976" y="941206"/>
          <a:ext cx="11770659" cy="4804490"/>
        </p:xfrm>
        <a:graphic>
          <a:graphicData uri="http://schemas.openxmlformats.org/drawingml/2006/table">
            <a:tbl>
              <a:tblPr firstRow="1" bandRow="1">
                <a:tableStyleId>{5C22544A-7EE6-4342-B048-85BDC9FD1C3A}</a:tableStyleId>
              </a:tblPr>
              <a:tblGrid>
                <a:gridCol w="2348753">
                  <a:extLst>
                    <a:ext uri="{9D8B030D-6E8A-4147-A177-3AD203B41FA5}">
                      <a16:colId xmlns:a16="http://schemas.microsoft.com/office/drawing/2014/main" val="2671006210"/>
                    </a:ext>
                  </a:extLst>
                </a:gridCol>
                <a:gridCol w="1766047">
                  <a:extLst>
                    <a:ext uri="{9D8B030D-6E8A-4147-A177-3AD203B41FA5}">
                      <a16:colId xmlns:a16="http://schemas.microsoft.com/office/drawing/2014/main" val="3418817988"/>
                    </a:ext>
                  </a:extLst>
                </a:gridCol>
                <a:gridCol w="1604683">
                  <a:extLst>
                    <a:ext uri="{9D8B030D-6E8A-4147-A177-3AD203B41FA5}">
                      <a16:colId xmlns:a16="http://schemas.microsoft.com/office/drawing/2014/main" val="2920168796"/>
                    </a:ext>
                  </a:extLst>
                </a:gridCol>
                <a:gridCol w="1453180">
                  <a:extLst>
                    <a:ext uri="{9D8B030D-6E8A-4147-A177-3AD203B41FA5}">
                      <a16:colId xmlns:a16="http://schemas.microsoft.com/office/drawing/2014/main" val="4268589263"/>
                    </a:ext>
                  </a:extLst>
                </a:gridCol>
                <a:gridCol w="4597996">
                  <a:extLst>
                    <a:ext uri="{9D8B030D-6E8A-4147-A177-3AD203B41FA5}">
                      <a16:colId xmlns:a16="http://schemas.microsoft.com/office/drawing/2014/main" val="748916608"/>
                    </a:ext>
                  </a:extLst>
                </a:gridCol>
              </a:tblGrid>
              <a:tr h="620715">
                <a:tc>
                  <a:txBody>
                    <a:bodyPr/>
                    <a:lstStyle/>
                    <a:p>
                      <a:endParaRPr lang="en-US" dirty="0"/>
                    </a:p>
                  </a:txBody>
                  <a:tcPr/>
                </a:tc>
                <a:tc>
                  <a:txBody>
                    <a:bodyPr/>
                    <a:lstStyle/>
                    <a:p>
                      <a:r>
                        <a:rPr lang="en-US" altLang="zh-TW" dirty="0"/>
                        <a:t>GPU</a:t>
                      </a:r>
                      <a:r>
                        <a:rPr lang="zh-TW" altLang="en-US" dirty="0"/>
                        <a:t> </a:t>
                      </a:r>
                      <a:r>
                        <a:rPr lang="en-US" altLang="zh-TW" dirty="0"/>
                        <a:t>Share</a:t>
                      </a:r>
                      <a:r>
                        <a:rPr lang="zh-TW" altLang="en-US" dirty="0"/>
                        <a:t> </a:t>
                      </a:r>
                      <a:r>
                        <a:rPr lang="en-US" altLang="zh-TW" dirty="0"/>
                        <a:t>type</a:t>
                      </a:r>
                      <a:endParaRPr lang="en-US" dirty="0"/>
                    </a:p>
                  </a:txBody>
                  <a:tcPr/>
                </a:tc>
                <a:tc>
                  <a:txBody>
                    <a:bodyPr/>
                    <a:lstStyle/>
                    <a:p>
                      <a:r>
                        <a:rPr lang="en-US" dirty="0"/>
                        <a:t>Schedule granularity</a:t>
                      </a:r>
                    </a:p>
                  </a:txBody>
                  <a:tcPr/>
                </a:tc>
                <a:tc>
                  <a:txBody>
                    <a:bodyPr/>
                    <a:lstStyle/>
                    <a:p>
                      <a:r>
                        <a:rPr lang="en-US" altLang="zh-TW" dirty="0"/>
                        <a:t>Train</a:t>
                      </a:r>
                      <a:br>
                        <a:rPr lang="en-US" altLang="zh-TW" dirty="0"/>
                      </a:br>
                      <a:r>
                        <a:rPr lang="en-US" altLang="zh-TW" dirty="0"/>
                        <a:t>/Inference</a:t>
                      </a:r>
                      <a:endParaRPr lang="en-US" dirty="0"/>
                    </a:p>
                  </a:txBody>
                  <a:tcPr/>
                </a:tc>
                <a:tc>
                  <a:txBody>
                    <a:bodyPr/>
                    <a:lstStyle/>
                    <a:p>
                      <a:r>
                        <a:rPr lang="en-US" altLang="zh-TW" dirty="0"/>
                        <a:t>Control</a:t>
                      </a:r>
                      <a:r>
                        <a:rPr lang="zh-TW" altLang="en-US" dirty="0"/>
                        <a:t> </a:t>
                      </a:r>
                      <a:r>
                        <a:rPr lang="en-US" altLang="zh-TW" dirty="0"/>
                        <a:t>knob</a:t>
                      </a:r>
                      <a:endParaRPr lang="en-US" dirty="0"/>
                    </a:p>
                  </a:txBody>
                  <a:tcPr/>
                </a:tc>
                <a:extLst>
                  <a:ext uri="{0D108BD9-81ED-4DB2-BD59-A6C34878D82A}">
                    <a16:rowId xmlns:a16="http://schemas.microsoft.com/office/drawing/2014/main" val="325019875"/>
                  </a:ext>
                </a:extLst>
              </a:tr>
              <a:tr h="562435">
                <a:tc>
                  <a:txBody>
                    <a:bodyPr/>
                    <a:lstStyle/>
                    <a:p>
                      <a:r>
                        <a:rPr lang="en-US" altLang="zh-TW" dirty="0">
                          <a:solidFill>
                            <a:schemeClr val="tx2"/>
                          </a:solidFill>
                        </a:rPr>
                        <a:t>Antman, OSDI’20</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Iteration</a:t>
                      </a:r>
                      <a:endParaRPr lang="en-US" dirty="0">
                        <a:solidFill>
                          <a:schemeClr val="tx2"/>
                        </a:solidFill>
                      </a:endParaRPr>
                    </a:p>
                  </a:txBody>
                  <a:tcPr/>
                </a:tc>
                <a:tc>
                  <a:txBody>
                    <a:bodyPr/>
                    <a:lstStyle/>
                    <a:p>
                      <a:r>
                        <a:rPr lang="en-US" altLang="zh-TW" dirty="0">
                          <a:solidFill>
                            <a:schemeClr val="tx2"/>
                          </a:solidFill>
                        </a:rPr>
                        <a:t>Train</a:t>
                      </a:r>
                      <a:endParaRPr lang="en-US" dirty="0">
                        <a:solidFill>
                          <a:schemeClr val="tx2"/>
                        </a:solidFill>
                      </a:endParaRPr>
                    </a:p>
                  </a:txBody>
                  <a:tcPr/>
                </a:tc>
                <a:tc>
                  <a:txBody>
                    <a:bodyPr/>
                    <a:lstStyle/>
                    <a:p>
                      <a:r>
                        <a:rPr lang="en-US" altLang="zh-TW" dirty="0">
                          <a:solidFill>
                            <a:schemeClr val="tx2"/>
                          </a:solidFill>
                        </a:rPr>
                        <a:t>Memory</a:t>
                      </a:r>
                      <a:r>
                        <a:rPr lang="zh-TW" altLang="en-US" dirty="0">
                          <a:solidFill>
                            <a:schemeClr val="tx2"/>
                          </a:solidFill>
                        </a:rPr>
                        <a:t> </a:t>
                      </a:r>
                      <a:r>
                        <a:rPr lang="en-US" altLang="zh-TW" dirty="0">
                          <a:solidFill>
                            <a:schemeClr val="tx2"/>
                          </a:solidFill>
                        </a:rPr>
                        <a:t>states</a:t>
                      </a:r>
                      <a:endParaRPr lang="en-US" dirty="0">
                        <a:solidFill>
                          <a:schemeClr val="tx2"/>
                        </a:solidFill>
                      </a:endParaRPr>
                    </a:p>
                  </a:txBody>
                  <a:tcPr/>
                </a:tc>
                <a:extLst>
                  <a:ext uri="{0D108BD9-81ED-4DB2-BD59-A6C34878D82A}">
                    <a16:rowId xmlns:a16="http://schemas.microsoft.com/office/drawing/2014/main" val="251283741"/>
                  </a:ext>
                </a:extLst>
              </a:tr>
              <a:tr h="562435">
                <a:tc>
                  <a:txBody>
                    <a:bodyPr/>
                    <a:lstStyle/>
                    <a:p>
                      <a:r>
                        <a:rPr lang="en-US" altLang="zh-TW" dirty="0" err="1">
                          <a:solidFill>
                            <a:schemeClr val="tx2"/>
                          </a:solidFill>
                        </a:rPr>
                        <a:t>Gandiva</a:t>
                      </a:r>
                      <a:r>
                        <a:rPr lang="en-US" altLang="zh-TW" dirty="0">
                          <a:solidFill>
                            <a:schemeClr val="tx2"/>
                          </a:solidFill>
                        </a:rPr>
                        <a:t>, OSDI’18</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Iteration</a:t>
                      </a:r>
                      <a:endParaRPr lang="en-US" dirty="0">
                        <a:solidFill>
                          <a:schemeClr val="tx2"/>
                        </a:solidFill>
                      </a:endParaRPr>
                    </a:p>
                  </a:txBody>
                  <a:tcPr/>
                </a:tc>
                <a:tc>
                  <a:txBody>
                    <a:bodyPr/>
                    <a:lstStyle/>
                    <a:p>
                      <a:r>
                        <a:rPr lang="en-US" altLang="zh-TW" dirty="0">
                          <a:solidFill>
                            <a:schemeClr val="tx2"/>
                          </a:solidFill>
                        </a:rPr>
                        <a:t>Train</a:t>
                      </a:r>
                      <a:endParaRPr lang="en-US" dirty="0">
                        <a:solidFill>
                          <a:schemeClr val="tx2"/>
                        </a:solidFill>
                      </a:endParaRPr>
                    </a:p>
                  </a:txBody>
                  <a:tcPr/>
                </a:tc>
                <a:tc>
                  <a:txBody>
                    <a:bodyPr/>
                    <a:lstStyle/>
                    <a:p>
                      <a:r>
                        <a:rPr lang="en-US" altLang="zh-TW" dirty="0">
                          <a:solidFill>
                            <a:schemeClr val="tx2"/>
                          </a:solidFill>
                        </a:rPr>
                        <a:t>Memory</a:t>
                      </a:r>
                      <a:r>
                        <a:rPr lang="zh-TW" altLang="en-US" dirty="0">
                          <a:solidFill>
                            <a:schemeClr val="tx2"/>
                          </a:solidFill>
                        </a:rPr>
                        <a:t> </a:t>
                      </a:r>
                      <a:r>
                        <a:rPr lang="en-US" altLang="zh-TW" dirty="0">
                          <a:solidFill>
                            <a:schemeClr val="tx2"/>
                          </a:solidFill>
                        </a:rPr>
                        <a:t>states</a:t>
                      </a:r>
                      <a:endParaRPr lang="en-US" dirty="0">
                        <a:solidFill>
                          <a:schemeClr val="tx2"/>
                        </a:solidFill>
                      </a:endParaRPr>
                    </a:p>
                  </a:txBody>
                  <a:tcPr/>
                </a:tc>
                <a:extLst>
                  <a:ext uri="{0D108BD9-81ED-4DB2-BD59-A6C34878D82A}">
                    <a16:rowId xmlns:a16="http://schemas.microsoft.com/office/drawing/2014/main" val="2783703461"/>
                  </a:ext>
                </a:extLst>
              </a:tr>
              <a:tr h="562435">
                <a:tc>
                  <a:txBody>
                    <a:bodyPr/>
                    <a:lstStyle/>
                    <a:p>
                      <a:r>
                        <a:rPr lang="en-US" altLang="zh-TW" dirty="0">
                          <a:solidFill>
                            <a:schemeClr val="tx2"/>
                          </a:solidFill>
                        </a:rPr>
                        <a:t>TGS, NSDI’23</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Kernel</a:t>
                      </a:r>
                      <a:endParaRPr lang="en-US" dirty="0">
                        <a:solidFill>
                          <a:schemeClr val="tx2"/>
                        </a:solidFill>
                      </a:endParaRPr>
                    </a:p>
                  </a:txBody>
                  <a:tcPr/>
                </a:tc>
                <a:tc>
                  <a:txBody>
                    <a:bodyPr/>
                    <a:lstStyle/>
                    <a:p>
                      <a:r>
                        <a:rPr lang="en-US" dirty="0">
                          <a:solidFill>
                            <a:schemeClr val="tx2"/>
                          </a:solidFill>
                        </a:rPr>
                        <a:t>Train</a:t>
                      </a:r>
                    </a:p>
                  </a:txBody>
                  <a:tcPr/>
                </a:tc>
                <a:tc>
                  <a:txBody>
                    <a:bodyPr/>
                    <a:lstStyle/>
                    <a:p>
                      <a:r>
                        <a:rPr lang="en-US" altLang="zh-TW" dirty="0">
                          <a:solidFill>
                            <a:schemeClr val="tx2"/>
                          </a:solidFill>
                        </a:rPr>
                        <a:t>Kernel</a:t>
                      </a:r>
                      <a:r>
                        <a:rPr lang="zh-TW" altLang="en-US" dirty="0">
                          <a:solidFill>
                            <a:schemeClr val="tx2"/>
                          </a:solidFill>
                        </a:rPr>
                        <a:t> </a:t>
                      </a:r>
                      <a:r>
                        <a:rPr lang="en-US" altLang="zh-TW" dirty="0">
                          <a:solidFill>
                            <a:schemeClr val="tx2"/>
                          </a:solidFill>
                        </a:rPr>
                        <a:t>ingestion</a:t>
                      </a:r>
                      <a:endParaRPr lang="en-US" dirty="0">
                        <a:solidFill>
                          <a:schemeClr val="tx2"/>
                        </a:solidFill>
                      </a:endParaRPr>
                    </a:p>
                  </a:txBody>
                  <a:tcPr/>
                </a:tc>
                <a:extLst>
                  <a:ext uri="{0D108BD9-81ED-4DB2-BD59-A6C34878D82A}">
                    <a16:rowId xmlns:a16="http://schemas.microsoft.com/office/drawing/2014/main" val="16891079"/>
                  </a:ext>
                </a:extLst>
              </a:tr>
              <a:tr h="562435">
                <a:tc>
                  <a:txBody>
                    <a:bodyPr/>
                    <a:lstStyle/>
                    <a:p>
                      <a:r>
                        <a:rPr lang="en-US" altLang="zh-TW" dirty="0">
                          <a:solidFill>
                            <a:schemeClr val="tx2"/>
                          </a:solidFill>
                        </a:rPr>
                        <a:t>Gavel, OSDI’20</a:t>
                      </a:r>
                      <a:endParaRPr lang="en-US" dirty="0">
                        <a:solidFill>
                          <a:schemeClr val="tx2"/>
                        </a:solidFill>
                      </a:endParaRPr>
                    </a:p>
                  </a:txBody>
                  <a:tcPr/>
                </a:tc>
                <a:tc>
                  <a:txBody>
                    <a:bodyPr/>
                    <a:lstStyle/>
                    <a:p>
                      <a:r>
                        <a:rPr lang="en-US" altLang="zh-TW" dirty="0">
                          <a:solidFill>
                            <a:schemeClr val="tx2"/>
                          </a:solidFill>
                        </a:rPr>
                        <a:t>Temporal</a:t>
                      </a:r>
                      <a:endParaRPr lang="en-US" dirty="0">
                        <a:solidFill>
                          <a:schemeClr val="tx2"/>
                        </a:solidFill>
                      </a:endParaRPr>
                    </a:p>
                  </a:txBody>
                  <a:tcPr/>
                </a:tc>
                <a:tc>
                  <a:txBody>
                    <a:bodyPr/>
                    <a:lstStyle/>
                    <a:p>
                      <a:r>
                        <a:rPr lang="en-US" altLang="zh-TW" dirty="0">
                          <a:solidFill>
                            <a:schemeClr val="tx2"/>
                          </a:solidFill>
                        </a:rPr>
                        <a:t>Workload</a:t>
                      </a:r>
                      <a:r>
                        <a:rPr lang="zh-TW" altLang="en-US" dirty="0">
                          <a:solidFill>
                            <a:schemeClr val="tx2"/>
                          </a:solidFill>
                        </a:rPr>
                        <a:t> </a:t>
                      </a: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Both</a:t>
                      </a:r>
                    </a:p>
                  </a:txBody>
                  <a:tcPr/>
                </a:tc>
                <a:tc>
                  <a:txBody>
                    <a:bodyPr/>
                    <a:lstStyle/>
                    <a:p>
                      <a:r>
                        <a:rPr lang="en-US" altLang="zh-TW" dirty="0">
                          <a:solidFill>
                            <a:schemeClr val="tx2"/>
                          </a:solidFill>
                        </a:rPr>
                        <a:t>Schedule</a:t>
                      </a:r>
                      <a:r>
                        <a:rPr lang="zh-TW" altLang="en-US" dirty="0">
                          <a:solidFill>
                            <a:schemeClr val="tx2"/>
                          </a:solidFill>
                        </a:rPr>
                        <a:t> </a:t>
                      </a:r>
                      <a:r>
                        <a:rPr lang="en-US" altLang="zh-TW" dirty="0">
                          <a:solidFill>
                            <a:schemeClr val="tx2"/>
                          </a:solidFill>
                        </a:rPr>
                        <a:t>policy, heterogenous HW</a:t>
                      </a:r>
                      <a:endParaRPr lang="en-US" dirty="0">
                        <a:solidFill>
                          <a:schemeClr val="tx2"/>
                        </a:solidFill>
                      </a:endParaRPr>
                    </a:p>
                  </a:txBody>
                  <a:tcPr/>
                </a:tc>
                <a:extLst>
                  <a:ext uri="{0D108BD9-81ED-4DB2-BD59-A6C34878D82A}">
                    <a16:rowId xmlns:a16="http://schemas.microsoft.com/office/drawing/2014/main" val="352187914"/>
                  </a:ext>
                </a:extLst>
              </a:tr>
              <a:tr h="562435">
                <a:tc>
                  <a:txBody>
                    <a:bodyPr/>
                    <a:lstStyle/>
                    <a:p>
                      <a:r>
                        <a:rPr lang="en-US" altLang="zh-TW" dirty="0">
                          <a:solidFill>
                            <a:schemeClr val="tx2"/>
                          </a:solidFill>
                        </a:rPr>
                        <a:t>Reef, OSDI’22</a:t>
                      </a:r>
                      <a:endParaRPr lang="en-US" dirty="0">
                        <a:solidFill>
                          <a:schemeClr val="tx2"/>
                        </a:solidFill>
                      </a:endParaRPr>
                    </a:p>
                  </a:txBody>
                  <a:tcPr/>
                </a:tc>
                <a:tc>
                  <a:txBody>
                    <a:bodyPr/>
                    <a:lstStyle/>
                    <a:p>
                      <a:r>
                        <a:rPr lang="en-US" altLang="zh-TW" dirty="0">
                          <a:solidFill>
                            <a:schemeClr val="tx2"/>
                          </a:solidFill>
                        </a:rPr>
                        <a:t>Spatial</a:t>
                      </a:r>
                      <a:endParaRPr lang="en-US" dirty="0">
                        <a:solidFill>
                          <a:schemeClr val="tx2"/>
                        </a:solidFill>
                      </a:endParaRPr>
                    </a:p>
                  </a:txBody>
                  <a:tcPr/>
                </a:tc>
                <a:tc>
                  <a:txBody>
                    <a:bodyPr/>
                    <a:lstStyle/>
                    <a:p>
                      <a:r>
                        <a:rPr lang="en-US" altLang="zh-TW" dirty="0">
                          <a:solidFill>
                            <a:schemeClr val="tx2"/>
                          </a:solidFill>
                        </a:rPr>
                        <a:t>Kernel</a:t>
                      </a:r>
                      <a:endParaRPr lang="en-US" dirty="0">
                        <a:solidFill>
                          <a:schemeClr val="tx2"/>
                        </a:solidFill>
                      </a:endParaRPr>
                    </a:p>
                  </a:txBody>
                  <a:tcPr/>
                </a:tc>
                <a:tc>
                  <a:txBody>
                    <a:bodyPr/>
                    <a:lstStyle/>
                    <a:p>
                      <a:r>
                        <a:rPr lang="en-US" altLang="zh-TW" dirty="0">
                          <a:solidFill>
                            <a:schemeClr val="tx2"/>
                          </a:solidFill>
                        </a:rPr>
                        <a:t>Inference</a:t>
                      </a:r>
                      <a:endParaRPr lang="en-US" dirty="0">
                        <a:solidFill>
                          <a:schemeClr val="tx2"/>
                        </a:solidFill>
                      </a:endParaRPr>
                    </a:p>
                  </a:txBody>
                  <a:tcPr/>
                </a:tc>
                <a:tc>
                  <a:txBody>
                    <a:bodyPr/>
                    <a:lstStyle/>
                    <a:p>
                      <a:r>
                        <a:rPr lang="en-US" altLang="zh-TW" dirty="0">
                          <a:solidFill>
                            <a:schemeClr val="tx2"/>
                          </a:solidFill>
                        </a:rPr>
                        <a:t>Kernel</a:t>
                      </a:r>
                      <a:r>
                        <a:rPr lang="zh-TW" altLang="en-US" dirty="0">
                          <a:solidFill>
                            <a:schemeClr val="tx2"/>
                          </a:solidFill>
                        </a:rPr>
                        <a:t> </a:t>
                      </a:r>
                      <a:r>
                        <a:rPr lang="en-US" altLang="zh-TW" dirty="0">
                          <a:solidFill>
                            <a:schemeClr val="tx2"/>
                          </a:solidFill>
                        </a:rPr>
                        <a:t>preemption</a:t>
                      </a:r>
                      <a:r>
                        <a:rPr lang="zh-TW" altLang="en-US" dirty="0">
                          <a:solidFill>
                            <a:schemeClr val="tx2"/>
                          </a:solidFill>
                        </a:rPr>
                        <a:t> </a:t>
                      </a:r>
                      <a:endParaRPr lang="en-US" dirty="0">
                        <a:solidFill>
                          <a:schemeClr val="tx2"/>
                        </a:solidFill>
                      </a:endParaRPr>
                    </a:p>
                  </a:txBody>
                  <a:tcPr/>
                </a:tc>
                <a:extLst>
                  <a:ext uri="{0D108BD9-81ED-4DB2-BD59-A6C34878D82A}">
                    <a16:rowId xmlns:a16="http://schemas.microsoft.com/office/drawing/2014/main" val="4026027398"/>
                  </a:ext>
                </a:extLst>
              </a:tr>
              <a:tr h="354694">
                <a:tc>
                  <a:txBody>
                    <a:bodyPr/>
                    <a:lstStyle/>
                    <a:p>
                      <a:r>
                        <a:rPr lang="en-US" altLang="zh-TW" dirty="0">
                          <a:solidFill>
                            <a:schemeClr val="tx2"/>
                          </a:solidFill>
                        </a:rPr>
                        <a:t>Salus, MLSys’24</a:t>
                      </a:r>
                    </a:p>
                  </a:txBody>
                  <a:tcPr/>
                </a:tc>
                <a:tc>
                  <a:txBody>
                    <a:bodyPr/>
                    <a:lstStyle/>
                    <a:p>
                      <a:r>
                        <a:rPr lang="en-US" altLang="zh-TW" dirty="0">
                          <a:solidFill>
                            <a:schemeClr val="tx2"/>
                          </a:solidFill>
                        </a:rPr>
                        <a:t>Spatial</a:t>
                      </a:r>
                      <a:endParaRPr lang="en-US" dirty="0">
                        <a:solidFill>
                          <a:schemeClr val="tx2"/>
                        </a:solidFill>
                      </a:endParaRPr>
                    </a:p>
                  </a:txBody>
                  <a:tcPr/>
                </a:tc>
                <a:tc>
                  <a:txBody>
                    <a:bodyPr/>
                    <a:lstStyle/>
                    <a:p>
                      <a:r>
                        <a:rPr lang="en-US" altLang="zh-TW" dirty="0">
                          <a:solidFill>
                            <a:schemeClr val="tx2"/>
                          </a:solidFill>
                        </a:rPr>
                        <a:t>Iteration</a:t>
                      </a:r>
                      <a:endParaRPr lang="en-US" dirty="0">
                        <a:solidFill>
                          <a:schemeClr val="tx2"/>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Train</a:t>
                      </a:r>
                      <a:endParaRPr lang="en-US" dirty="0">
                        <a:solidFill>
                          <a:schemeClr val="tx2"/>
                        </a:solidFill>
                      </a:endParaRPr>
                    </a:p>
                  </a:txBody>
                  <a:tcPr/>
                </a:tc>
                <a:tc>
                  <a:txBody>
                    <a:bodyPr/>
                    <a:lstStyle/>
                    <a:p>
                      <a:r>
                        <a:rPr lang="en-US" altLang="zh-TW" dirty="0">
                          <a:solidFill>
                            <a:schemeClr val="tx2"/>
                          </a:solidFill>
                        </a:rPr>
                        <a:t>Memory</a:t>
                      </a:r>
                      <a:r>
                        <a:rPr lang="zh-TW" altLang="en-US" dirty="0">
                          <a:solidFill>
                            <a:schemeClr val="tx2"/>
                          </a:solidFill>
                        </a:rPr>
                        <a:t> </a:t>
                      </a:r>
                      <a:r>
                        <a:rPr lang="en-US" altLang="zh-TW" dirty="0">
                          <a:solidFill>
                            <a:schemeClr val="tx2"/>
                          </a:solidFill>
                        </a:rPr>
                        <a:t>state</a:t>
                      </a:r>
                      <a:endParaRPr lang="en-US" dirty="0">
                        <a:solidFill>
                          <a:schemeClr val="tx2"/>
                        </a:solidFill>
                      </a:endParaRPr>
                    </a:p>
                  </a:txBody>
                  <a:tcPr/>
                </a:tc>
                <a:extLst>
                  <a:ext uri="{0D108BD9-81ED-4DB2-BD59-A6C34878D82A}">
                    <a16:rowId xmlns:a16="http://schemas.microsoft.com/office/drawing/2014/main" val="933001810"/>
                  </a:ext>
                </a:extLst>
              </a:tr>
              <a:tr h="354694">
                <a:tc>
                  <a:txBody>
                    <a:bodyPr/>
                    <a:lstStyle/>
                    <a:p>
                      <a:r>
                        <a:rPr lang="en-US" altLang="zh-TW" dirty="0">
                          <a:solidFill>
                            <a:schemeClr val="tx2"/>
                          </a:solidFill>
                        </a:rPr>
                        <a:t>Orion, Eurosys’24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Spatial</a:t>
                      </a:r>
                      <a:endParaRPr lang="en-US" dirty="0">
                        <a:solidFill>
                          <a:schemeClr val="tx2"/>
                        </a:solidFill>
                      </a:endParaRPr>
                    </a:p>
                  </a:txBody>
                  <a:tcPr/>
                </a:tc>
                <a:tc>
                  <a:txBody>
                    <a:bodyPr/>
                    <a:lstStyle/>
                    <a:p>
                      <a:r>
                        <a:rPr lang="en-US" altLang="zh-TW" dirty="0">
                          <a:solidFill>
                            <a:schemeClr val="tx2"/>
                          </a:solidFill>
                        </a:rPr>
                        <a:t>Kernel</a:t>
                      </a:r>
                      <a:endParaRPr lang="en-US" dirty="0">
                        <a:solidFill>
                          <a:schemeClr val="tx2"/>
                        </a:solidFill>
                      </a:endParaRPr>
                    </a:p>
                  </a:txBody>
                  <a:tcPr/>
                </a:tc>
                <a:tc>
                  <a:txBody>
                    <a:bodyPr/>
                    <a:lstStyle/>
                    <a:p>
                      <a:r>
                        <a:rPr lang="en-US" dirty="0">
                          <a:solidFill>
                            <a:schemeClr val="tx2"/>
                          </a:solidFill>
                        </a:rPr>
                        <a:t>Both</a:t>
                      </a:r>
                    </a:p>
                  </a:txBody>
                  <a:tcPr/>
                </a:tc>
                <a:tc>
                  <a:txBody>
                    <a:bodyPr/>
                    <a:lstStyle/>
                    <a:p>
                      <a:r>
                        <a:rPr lang="en-US" altLang="zh-TW" dirty="0">
                          <a:solidFill>
                            <a:schemeClr val="tx2"/>
                          </a:solidFill>
                        </a:rPr>
                        <a:t>Kernel</a:t>
                      </a:r>
                      <a:r>
                        <a:rPr lang="zh-TW" altLang="en-US" dirty="0">
                          <a:solidFill>
                            <a:schemeClr val="tx2"/>
                          </a:solidFill>
                        </a:rPr>
                        <a:t> </a:t>
                      </a:r>
                      <a:r>
                        <a:rPr lang="en-US" altLang="zh-TW" dirty="0">
                          <a:solidFill>
                            <a:schemeClr val="tx2"/>
                          </a:solidFill>
                        </a:rPr>
                        <a:t>types</a:t>
                      </a:r>
                      <a:endParaRPr lang="en-US" dirty="0">
                        <a:solidFill>
                          <a:schemeClr val="tx2"/>
                        </a:solidFill>
                      </a:endParaRPr>
                    </a:p>
                  </a:txBody>
                  <a:tcPr/>
                </a:tc>
                <a:extLst>
                  <a:ext uri="{0D108BD9-81ED-4DB2-BD59-A6C34878D82A}">
                    <a16:rowId xmlns:a16="http://schemas.microsoft.com/office/drawing/2014/main" val="3881059247"/>
                  </a:ext>
                </a:extLst>
              </a:tr>
              <a:tr h="620715">
                <a:tc>
                  <a:txBody>
                    <a:bodyPr/>
                    <a:lstStyle/>
                    <a:p>
                      <a:r>
                        <a:rPr lang="en-US" altLang="zh-TW" dirty="0">
                          <a:solidFill>
                            <a:schemeClr val="tx2"/>
                          </a:solidFill>
                        </a:rPr>
                        <a:t>KACE</a:t>
                      </a:r>
                      <a:endParaRPr lang="en-US" dirty="0">
                        <a:solidFill>
                          <a:schemeClr val="tx2"/>
                        </a:solidFill>
                      </a:endParaRPr>
                    </a:p>
                  </a:txBody>
                  <a:tcPr/>
                </a:tc>
                <a:tc>
                  <a:txBody>
                    <a:bodyPr/>
                    <a:lstStyle/>
                    <a:p>
                      <a:r>
                        <a:rPr lang="en-US" altLang="zh-TW" dirty="0">
                          <a:solidFill>
                            <a:schemeClr val="tx2"/>
                          </a:solidFill>
                        </a:rPr>
                        <a:t>Spatial</a:t>
                      </a:r>
                      <a:endParaRPr lang="en-US" dirty="0">
                        <a:solidFill>
                          <a:schemeClr val="tx2"/>
                        </a:solidFill>
                      </a:endParaRPr>
                    </a:p>
                  </a:txBody>
                  <a:tcPr/>
                </a:tc>
                <a:tc>
                  <a:txBody>
                    <a:bodyPr/>
                    <a:lstStyle/>
                    <a:p>
                      <a:r>
                        <a:rPr lang="en-US" altLang="zh-TW" b="0" dirty="0">
                          <a:solidFill>
                            <a:schemeClr val="tx2"/>
                          </a:solidFill>
                        </a:rPr>
                        <a:t>Workload</a:t>
                      </a:r>
                      <a:endParaRPr lang="en-US" b="0" dirty="0">
                        <a:solidFill>
                          <a:schemeClr val="tx2"/>
                        </a:solidFill>
                      </a:endParaRPr>
                    </a:p>
                  </a:txBody>
                  <a:tcPr/>
                </a:tc>
                <a:tc>
                  <a:txBody>
                    <a:bodyPr/>
                    <a:lstStyle/>
                    <a:p>
                      <a:r>
                        <a:rPr lang="en-US" dirty="0">
                          <a:solidFill>
                            <a:schemeClr val="tx2"/>
                          </a:solidFill>
                        </a:rPr>
                        <a:t>Both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solidFill>
                            <a:schemeClr val="tx2"/>
                          </a:solidFill>
                        </a:rPr>
                        <a:t>Workload</a:t>
                      </a:r>
                      <a:r>
                        <a:rPr lang="zh-TW" altLang="en-US" dirty="0">
                          <a:solidFill>
                            <a:schemeClr val="tx2"/>
                          </a:solidFill>
                        </a:rPr>
                        <a:t> </a:t>
                      </a:r>
                      <a:r>
                        <a:rPr lang="en-US" altLang="zh-TW" dirty="0">
                          <a:solidFill>
                            <a:schemeClr val="tx2"/>
                          </a:solidFill>
                        </a:rPr>
                        <a:t>profile,</a:t>
                      </a:r>
                      <a:r>
                        <a:rPr lang="zh-TW" altLang="en-US" dirty="0">
                          <a:solidFill>
                            <a:schemeClr val="tx2"/>
                          </a:solidFill>
                        </a:rPr>
                        <a:t> </a:t>
                      </a:r>
                      <a:r>
                        <a:rPr lang="en-US" altLang="zh-TW" dirty="0">
                          <a:solidFill>
                            <a:schemeClr val="tx2"/>
                          </a:solidFill>
                        </a:rPr>
                        <a:t>system</a:t>
                      </a:r>
                      <a:r>
                        <a:rPr lang="zh-TW" altLang="en-US" dirty="0">
                          <a:solidFill>
                            <a:schemeClr val="tx2"/>
                          </a:solidFill>
                        </a:rPr>
                        <a:t> </a:t>
                      </a:r>
                      <a:r>
                        <a:rPr lang="en-US" altLang="zh-TW" dirty="0">
                          <a:solidFill>
                            <a:schemeClr val="tx2"/>
                          </a:solidFill>
                        </a:rPr>
                        <a:t>throughput</a:t>
                      </a:r>
                      <a:endParaRPr lang="en-US" dirty="0">
                        <a:solidFill>
                          <a:schemeClr val="tx2"/>
                        </a:solidFill>
                      </a:endParaRPr>
                    </a:p>
                  </a:txBody>
                  <a:tcPr/>
                </a:tc>
                <a:extLst>
                  <a:ext uri="{0D108BD9-81ED-4DB2-BD59-A6C34878D82A}">
                    <a16:rowId xmlns:a16="http://schemas.microsoft.com/office/drawing/2014/main" val="357166517"/>
                  </a:ext>
                </a:extLst>
              </a:tr>
            </a:tbl>
          </a:graphicData>
        </a:graphic>
      </p:graphicFrame>
      <p:sp>
        <p:nvSpPr>
          <p:cNvPr id="8" name="Rectangle 7">
            <a:extLst>
              <a:ext uri="{FF2B5EF4-FFF2-40B4-BE49-F238E27FC236}">
                <a16:creationId xmlns:a16="http://schemas.microsoft.com/office/drawing/2014/main" id="{AEBB1FCE-C2DB-13A4-271F-D4A7DE3D4C0B}"/>
              </a:ext>
            </a:extLst>
          </p:cNvPr>
          <p:cNvSpPr/>
          <p:nvPr/>
        </p:nvSpPr>
        <p:spPr>
          <a:xfrm>
            <a:off x="259976" y="5120653"/>
            <a:ext cx="11770659" cy="6250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A2867FD6-DA90-4DC2-48CF-E70E15B96C26}"/>
              </a:ext>
            </a:extLst>
          </p:cNvPr>
          <p:cNvSpPr>
            <a:spLocks noGrp="1"/>
          </p:cNvSpPr>
          <p:nvPr>
            <p:ph type="sldNum" sz="quarter" idx="12"/>
          </p:nvPr>
        </p:nvSpPr>
        <p:spPr/>
        <p:txBody>
          <a:bodyPr/>
          <a:lstStyle/>
          <a:p>
            <a:fld id="{A983B212-4F1F-614E-8463-C5C3E31DC8CE}" type="slidenum">
              <a:rPr lang="en-US" smtClean="0"/>
              <a:t>31</a:t>
            </a:fld>
            <a:endParaRPr lang="en-US"/>
          </a:p>
        </p:txBody>
      </p:sp>
    </p:spTree>
    <p:extLst>
      <p:ext uri="{BB962C8B-B14F-4D97-AF65-F5344CB8AC3E}">
        <p14:creationId xmlns:p14="http://schemas.microsoft.com/office/powerpoint/2010/main" val="1548981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F382-18EB-66DE-0288-6AADB403594E}"/>
              </a:ext>
            </a:extLst>
          </p:cNvPr>
          <p:cNvSpPr>
            <a:spLocks noGrp="1"/>
          </p:cNvSpPr>
          <p:nvPr>
            <p:ph type="title"/>
          </p:nvPr>
        </p:nvSpPr>
        <p:spPr>
          <a:xfrm>
            <a:off x="-1" y="0"/>
            <a:ext cx="11446213" cy="1325563"/>
          </a:xfrm>
        </p:spPr>
        <p:txBody>
          <a:bodyPr/>
          <a:lstStyle/>
          <a:p>
            <a:r>
              <a:rPr lang="en-US" altLang="zh-TW" dirty="0"/>
              <a:t> </a:t>
            </a:r>
            <a:r>
              <a:rPr lang="en-US" altLang="zh-TW" sz="3500" dirty="0"/>
              <a:t>Prior</a:t>
            </a:r>
            <a:r>
              <a:rPr lang="zh-TW" altLang="en-US" sz="3500" dirty="0"/>
              <a:t> </a:t>
            </a:r>
            <a:r>
              <a:rPr lang="en-US" altLang="zh-TW" sz="3500" dirty="0"/>
              <a:t>work</a:t>
            </a:r>
            <a:r>
              <a:rPr lang="zh-TW" altLang="en-US" sz="3500" dirty="0"/>
              <a:t> </a:t>
            </a:r>
            <a:r>
              <a:rPr lang="en-US" altLang="zh-TW" sz="3500" dirty="0"/>
              <a:t>–</a:t>
            </a:r>
            <a:r>
              <a:rPr lang="zh-TW" altLang="en-US" sz="3500" dirty="0"/>
              <a:t> </a:t>
            </a:r>
            <a:r>
              <a:rPr lang="en-US" altLang="zh-TW" dirty="0"/>
              <a:t>GPU </a:t>
            </a:r>
            <a:r>
              <a:rPr lang="en-US" altLang="zh-TW" sz="3500" dirty="0"/>
              <a:t>scheduling with spatia</a:t>
            </a:r>
            <a:r>
              <a:rPr lang="en-US" altLang="zh-TW" dirty="0"/>
              <a:t>l</a:t>
            </a:r>
            <a:r>
              <a:rPr lang="en-US" altLang="zh-TW" sz="3500" dirty="0"/>
              <a:t> sharing </a:t>
            </a:r>
            <a:endParaRPr lang="en-US" dirty="0"/>
          </a:p>
        </p:txBody>
      </p:sp>
      <p:sp>
        <p:nvSpPr>
          <p:cNvPr id="3" name="Content Placeholder 2">
            <a:extLst>
              <a:ext uri="{FF2B5EF4-FFF2-40B4-BE49-F238E27FC236}">
                <a16:creationId xmlns:a16="http://schemas.microsoft.com/office/drawing/2014/main" id="{5926D1A3-2C1F-B916-B984-F18C1D14CBE9}"/>
              </a:ext>
            </a:extLst>
          </p:cNvPr>
          <p:cNvSpPr>
            <a:spLocks noGrp="1"/>
          </p:cNvSpPr>
          <p:nvPr>
            <p:ph idx="1"/>
          </p:nvPr>
        </p:nvSpPr>
        <p:spPr>
          <a:xfrm>
            <a:off x="201038" y="1193260"/>
            <a:ext cx="11647250" cy="4983703"/>
          </a:xfrm>
        </p:spPr>
        <p:txBody>
          <a:bodyPr>
            <a:normAutofit/>
          </a:bodyPr>
          <a:lstStyle/>
          <a:p>
            <a:r>
              <a:rPr lang="en-US" dirty="0"/>
              <a:t>Reef </a:t>
            </a:r>
          </a:p>
          <a:p>
            <a:pPr lvl="1"/>
            <a:r>
              <a:rPr lang="en-US" dirty="0"/>
              <a:t>Improves DL </a:t>
            </a:r>
            <a:r>
              <a:rPr lang="en-US" b="1" dirty="0"/>
              <a:t>inference </a:t>
            </a:r>
            <a:r>
              <a:rPr lang="en-US" dirty="0"/>
              <a:t>serving by enabling </a:t>
            </a:r>
            <a:r>
              <a:rPr lang="en-US" b="1" dirty="0"/>
              <a:t>kernel-level preemptions </a:t>
            </a:r>
            <a:r>
              <a:rPr lang="en-US" dirty="0"/>
              <a:t>on the GPU based on the idempotency of inference matrix multiplication </a:t>
            </a:r>
          </a:p>
          <a:p>
            <a:pPr lvl="1"/>
            <a:r>
              <a:rPr lang="en-US" dirty="0"/>
              <a:t>Only support AMD GPUs due to runtime and Apache TVM compiler open-source support </a:t>
            </a:r>
          </a:p>
          <a:p>
            <a:r>
              <a:rPr lang="en-US" dirty="0"/>
              <a:t>Salus</a:t>
            </a:r>
          </a:p>
          <a:p>
            <a:pPr lvl="1"/>
            <a:r>
              <a:rPr lang="en-US" b="1" dirty="0"/>
              <a:t>Saves memory space </a:t>
            </a:r>
            <a:r>
              <a:rPr lang="en-US" dirty="0"/>
              <a:t>at the </a:t>
            </a:r>
            <a:r>
              <a:rPr lang="en-US" b="1" dirty="0"/>
              <a:t>iteration-level</a:t>
            </a:r>
            <a:r>
              <a:rPr lang="en-US" dirty="0"/>
              <a:t> for training tasks by quickly releasing intermediate outputs while persisting model parameters.</a:t>
            </a:r>
          </a:p>
          <a:p>
            <a:pPr lvl="1"/>
            <a:r>
              <a:rPr lang="en-US" altLang="zh-TW" dirty="0"/>
              <a:t>Not</a:t>
            </a:r>
            <a:r>
              <a:rPr lang="zh-TW" altLang="en-US" dirty="0"/>
              <a:t> </a:t>
            </a:r>
            <a:r>
              <a:rPr lang="en-US" altLang="zh-TW" dirty="0"/>
              <a:t>applicable</a:t>
            </a:r>
            <a:r>
              <a:rPr lang="zh-TW" altLang="en-US" dirty="0"/>
              <a:t> </a:t>
            </a:r>
            <a:r>
              <a:rPr lang="en-US" altLang="zh-TW" dirty="0"/>
              <a:t>to</a:t>
            </a:r>
            <a:r>
              <a:rPr lang="zh-TW" altLang="en-US" dirty="0"/>
              <a:t> </a:t>
            </a:r>
            <a:r>
              <a:rPr lang="en-US" altLang="zh-TW" dirty="0"/>
              <a:t>inference</a:t>
            </a:r>
            <a:r>
              <a:rPr lang="zh-TW" altLang="en-US" dirty="0"/>
              <a:t> </a:t>
            </a:r>
            <a:r>
              <a:rPr lang="en-US" altLang="zh-TW" dirty="0"/>
              <a:t>due</a:t>
            </a:r>
            <a:r>
              <a:rPr lang="zh-TW" altLang="en-US" dirty="0"/>
              <a:t> </a:t>
            </a:r>
            <a:r>
              <a:rPr lang="en-US" altLang="zh-TW" dirty="0"/>
              <a:t>to</a:t>
            </a:r>
            <a:r>
              <a:rPr lang="zh-TW" altLang="en-US" dirty="0"/>
              <a:t> </a:t>
            </a:r>
            <a:r>
              <a:rPr lang="en-US" altLang="zh-TW" dirty="0"/>
              <a:t>training’s</a:t>
            </a:r>
            <a:r>
              <a:rPr lang="zh-TW" altLang="en-US" dirty="0"/>
              <a:t> </a:t>
            </a:r>
            <a:r>
              <a:rPr lang="en-US" dirty="0"/>
              <a:t>iteration period</a:t>
            </a:r>
            <a:r>
              <a:rPr lang="en-US" altLang="zh-TW" dirty="0"/>
              <a:t>ic</a:t>
            </a:r>
            <a:r>
              <a:rPr lang="en-US" dirty="0"/>
              <a:t> pattern</a:t>
            </a:r>
            <a:r>
              <a:rPr lang="en-US" altLang="zh-TW" dirty="0"/>
              <a:t>.</a:t>
            </a:r>
            <a:endParaRPr lang="en-US" dirty="0"/>
          </a:p>
          <a:p>
            <a:r>
              <a:rPr lang="en-US" dirty="0"/>
              <a:t>Orion</a:t>
            </a:r>
          </a:p>
          <a:p>
            <a:pPr lvl="1"/>
            <a:r>
              <a:rPr lang="en-US" dirty="0" err="1"/>
              <a:t>Colocates</a:t>
            </a:r>
            <a:r>
              <a:rPr lang="en-US" dirty="0"/>
              <a:t> </a:t>
            </a:r>
            <a:r>
              <a:rPr lang="en-US" b="1" dirty="0"/>
              <a:t>memory and compute-intensive kernels </a:t>
            </a:r>
            <a:r>
              <a:rPr lang="en-US" altLang="zh-TW" dirty="0"/>
              <a:t>to</a:t>
            </a:r>
            <a:r>
              <a:rPr lang="zh-TW" altLang="en-US" dirty="0"/>
              <a:t> </a:t>
            </a:r>
            <a:r>
              <a:rPr lang="en-US" altLang="zh-TW" dirty="0"/>
              <a:t>reduce</a:t>
            </a:r>
            <a:r>
              <a:rPr lang="zh-TW" altLang="en-US" dirty="0"/>
              <a:t> </a:t>
            </a:r>
            <a:r>
              <a:rPr lang="en-US" altLang="zh-TW" dirty="0"/>
              <a:t>interference.</a:t>
            </a:r>
          </a:p>
          <a:p>
            <a:pPr lvl="1"/>
            <a:r>
              <a:rPr lang="en-US" altLang="zh-TW" dirty="0"/>
              <a:t>Maintain</a:t>
            </a:r>
            <a:r>
              <a:rPr lang="zh-TW" altLang="en-US" dirty="0"/>
              <a:t> </a:t>
            </a:r>
            <a:r>
              <a:rPr lang="en-US" altLang="zh-TW" dirty="0"/>
              <a:t>two-level</a:t>
            </a:r>
            <a:r>
              <a:rPr lang="zh-TW" altLang="en-US" dirty="0"/>
              <a:t> </a:t>
            </a:r>
            <a:r>
              <a:rPr lang="en-US" altLang="zh-TW" dirty="0"/>
              <a:t>GPU</a:t>
            </a:r>
            <a:r>
              <a:rPr lang="zh-TW" altLang="en-US" dirty="0"/>
              <a:t> </a:t>
            </a:r>
            <a:r>
              <a:rPr lang="en-US" altLang="zh-TW" dirty="0"/>
              <a:t>streams</a:t>
            </a:r>
            <a:r>
              <a:rPr lang="zh-TW" altLang="en-US" dirty="0"/>
              <a:t> </a:t>
            </a:r>
            <a:r>
              <a:rPr lang="en-US" altLang="zh-TW" dirty="0"/>
              <a:t>to</a:t>
            </a:r>
            <a:r>
              <a:rPr lang="zh-TW" altLang="en-US" dirty="0"/>
              <a:t> </a:t>
            </a:r>
            <a:r>
              <a:rPr lang="en-US" altLang="zh-TW" dirty="0"/>
              <a:t>prioritize</a:t>
            </a:r>
            <a:r>
              <a:rPr lang="zh-TW" altLang="en-US" dirty="0"/>
              <a:t> </a:t>
            </a:r>
            <a:r>
              <a:rPr lang="en-US" altLang="zh-TW" dirty="0"/>
              <a:t>latency-sensitive</a:t>
            </a:r>
            <a:r>
              <a:rPr lang="zh-TW" altLang="en-US" dirty="0"/>
              <a:t> </a:t>
            </a:r>
            <a:r>
              <a:rPr lang="en-US" altLang="zh-TW" dirty="0"/>
              <a:t>workloads.</a:t>
            </a:r>
          </a:p>
          <a:p>
            <a:pPr lvl="1"/>
            <a:r>
              <a:rPr lang="en-US" altLang="zh-TW" dirty="0"/>
              <a:t>Requires</a:t>
            </a:r>
            <a:r>
              <a:rPr lang="zh-TW" altLang="en-US" dirty="0"/>
              <a:t> </a:t>
            </a:r>
            <a:r>
              <a:rPr lang="en-US" dirty="0"/>
              <a:t>advanced CUDA support </a:t>
            </a:r>
            <a:r>
              <a:rPr lang="en-US" altLang="zh-TW" dirty="0"/>
              <a:t>for</a:t>
            </a:r>
            <a:r>
              <a:rPr lang="zh-TW" altLang="en-US" dirty="0"/>
              <a:t> </a:t>
            </a:r>
            <a:r>
              <a:rPr lang="en-US" altLang="zh-TW" dirty="0"/>
              <a:t>kernel-level</a:t>
            </a:r>
            <a:r>
              <a:rPr lang="zh-TW" altLang="en-US" dirty="0"/>
              <a:t> </a:t>
            </a:r>
            <a:r>
              <a:rPr lang="en-US" altLang="zh-TW" dirty="0"/>
              <a:t>scheduling</a:t>
            </a:r>
            <a:r>
              <a:rPr lang="zh-TW" altLang="en-US" dirty="0"/>
              <a:t> </a:t>
            </a:r>
            <a:r>
              <a:rPr lang="en-US" altLang="zh-TW" dirty="0"/>
              <a:t>with</a:t>
            </a:r>
            <a:r>
              <a:rPr lang="zh-TW" altLang="en-US" dirty="0"/>
              <a:t> </a:t>
            </a:r>
            <a:r>
              <a:rPr lang="en-US" altLang="zh-TW" dirty="0"/>
              <a:t>customed</a:t>
            </a:r>
            <a:r>
              <a:rPr lang="zh-TW" altLang="en-US" dirty="0"/>
              <a:t> </a:t>
            </a:r>
            <a:r>
              <a:rPr lang="en-US" altLang="zh-TW" dirty="0"/>
              <a:t>streams.</a:t>
            </a:r>
            <a:endParaRPr lang="en-US" dirty="0"/>
          </a:p>
          <a:p>
            <a:pPr lvl="1"/>
            <a:endParaRPr lang="en-US" sz="2200" dirty="0">
              <a:latin typeface="NimbusRomNo9L"/>
            </a:endParaRPr>
          </a:p>
          <a:p>
            <a:pPr lvl="1"/>
            <a:endParaRPr lang="en-US" sz="2200" dirty="0">
              <a:latin typeface="NimbusRomNo9L"/>
            </a:endParaRPr>
          </a:p>
          <a:p>
            <a:pPr lvl="1"/>
            <a:endParaRPr lang="en-US" sz="2200" dirty="0">
              <a:effectLst/>
              <a:latin typeface="NimbusRomNo9L"/>
            </a:endParaRPr>
          </a:p>
          <a:p>
            <a:pPr lvl="1"/>
            <a:endParaRPr lang="en-US" sz="1800" dirty="0">
              <a:effectLst/>
              <a:latin typeface="NimbusRomNo9L"/>
            </a:endParaRPr>
          </a:p>
          <a:p>
            <a:pPr lvl="1"/>
            <a:endParaRPr lang="en-US" dirty="0"/>
          </a:p>
        </p:txBody>
      </p:sp>
      <p:sp>
        <p:nvSpPr>
          <p:cNvPr id="4" name="The position data is not sufficient for accurate beam prediction">
            <a:extLst>
              <a:ext uri="{FF2B5EF4-FFF2-40B4-BE49-F238E27FC236}">
                <a16:creationId xmlns:a16="http://schemas.microsoft.com/office/drawing/2014/main" id="{DFD85D99-B705-C626-4E7A-C86E8C9193B6}"/>
              </a:ext>
            </a:extLst>
          </p:cNvPr>
          <p:cNvSpPr/>
          <p:nvPr/>
        </p:nvSpPr>
        <p:spPr>
          <a:xfrm>
            <a:off x="2245578" y="6018034"/>
            <a:ext cx="8244621" cy="574076"/>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sz="2400" dirty="0">
                <a:latin typeface="+mj-lt"/>
              </a:rPr>
              <a:t>Fine-grained </a:t>
            </a:r>
            <a:r>
              <a:rPr lang="en-US" altLang="zh-TW" sz="2400" dirty="0">
                <a:latin typeface="+mj-lt"/>
              </a:rPr>
              <a:t>s</a:t>
            </a:r>
            <a:r>
              <a:rPr lang="en-US" sz="2400" dirty="0">
                <a:latin typeface="+mj-lt"/>
              </a:rPr>
              <a:t>patial sharing requires hardware support</a:t>
            </a:r>
            <a:endParaRPr sz="2400" dirty="0">
              <a:latin typeface="+mj-lt"/>
            </a:endParaRPr>
          </a:p>
        </p:txBody>
      </p:sp>
      <p:sp>
        <p:nvSpPr>
          <p:cNvPr id="5" name="Slide Number Placeholder 4">
            <a:extLst>
              <a:ext uri="{FF2B5EF4-FFF2-40B4-BE49-F238E27FC236}">
                <a16:creationId xmlns:a16="http://schemas.microsoft.com/office/drawing/2014/main" id="{D1BD423D-7AC7-7CC4-C831-740C4BBA34F6}"/>
              </a:ext>
            </a:extLst>
          </p:cNvPr>
          <p:cNvSpPr>
            <a:spLocks noGrp="1"/>
          </p:cNvSpPr>
          <p:nvPr>
            <p:ph type="sldNum" sz="quarter" idx="12"/>
          </p:nvPr>
        </p:nvSpPr>
        <p:spPr/>
        <p:txBody>
          <a:bodyPr/>
          <a:lstStyle/>
          <a:p>
            <a:fld id="{A983B212-4F1F-614E-8463-C5C3E31DC8CE}" type="slidenum">
              <a:rPr lang="en-US" smtClean="0"/>
              <a:t>32</a:t>
            </a:fld>
            <a:endParaRPr lang="en-US"/>
          </a:p>
        </p:txBody>
      </p:sp>
    </p:spTree>
    <p:extLst>
      <p:ext uri="{BB962C8B-B14F-4D97-AF65-F5344CB8AC3E}">
        <p14:creationId xmlns:p14="http://schemas.microsoft.com/office/powerpoint/2010/main" val="260924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BFE3-A403-7551-058B-9D045BCDA1F0}"/>
              </a:ext>
            </a:extLst>
          </p:cNvPr>
          <p:cNvSpPr>
            <a:spLocks noGrp="1"/>
          </p:cNvSpPr>
          <p:nvPr>
            <p:ph type="title"/>
          </p:nvPr>
        </p:nvSpPr>
        <p:spPr>
          <a:xfrm>
            <a:off x="0" y="0"/>
            <a:ext cx="12471400" cy="1325563"/>
          </a:xfrm>
        </p:spPr>
        <p:txBody>
          <a:bodyPr/>
          <a:lstStyle/>
          <a:p>
            <a:r>
              <a:rPr lang="en-US" altLang="zh-TW" dirty="0"/>
              <a:t>Evaluation</a:t>
            </a:r>
            <a:r>
              <a:rPr lang="zh-TW" altLang="en-US" dirty="0"/>
              <a:t> </a:t>
            </a:r>
            <a:r>
              <a:rPr lang="en-US" altLang="zh-TW" dirty="0"/>
              <a:t>-</a:t>
            </a:r>
            <a:r>
              <a:rPr lang="zh-TW" altLang="en-US" dirty="0"/>
              <a:t> </a:t>
            </a:r>
            <a:r>
              <a:rPr lang="en-US" altLang="zh-TW" dirty="0"/>
              <a:t>Colocation</a:t>
            </a:r>
            <a:r>
              <a:rPr lang="zh-TW" altLang="en-US" dirty="0"/>
              <a:t> </a:t>
            </a:r>
            <a:r>
              <a:rPr lang="en-US" altLang="zh-TW" dirty="0"/>
              <a:t>with</a:t>
            </a:r>
            <a:r>
              <a:rPr lang="zh-TW" altLang="en-US" dirty="0"/>
              <a:t> </a:t>
            </a:r>
            <a:r>
              <a:rPr lang="en-US" altLang="zh-TW" dirty="0"/>
              <a:t>different target</a:t>
            </a:r>
            <a:r>
              <a:rPr lang="zh-TW" altLang="en-US" dirty="0"/>
              <a:t> </a:t>
            </a:r>
            <a:r>
              <a:rPr lang="en-US" altLang="zh-TW" dirty="0"/>
              <a:t>workload</a:t>
            </a:r>
            <a:endParaRPr lang="en-US" dirty="0"/>
          </a:p>
        </p:txBody>
      </p:sp>
      <p:sp>
        <p:nvSpPr>
          <p:cNvPr id="3" name="Content Placeholder 2">
            <a:extLst>
              <a:ext uri="{FF2B5EF4-FFF2-40B4-BE49-F238E27FC236}">
                <a16:creationId xmlns:a16="http://schemas.microsoft.com/office/drawing/2014/main" id="{5E7EEB82-A17B-3494-8ECF-6C2EA020D8A0}"/>
              </a:ext>
            </a:extLst>
          </p:cNvPr>
          <p:cNvSpPr>
            <a:spLocks noGrp="1"/>
          </p:cNvSpPr>
          <p:nvPr>
            <p:ph idx="1"/>
          </p:nvPr>
        </p:nvSpPr>
        <p:spPr>
          <a:xfrm>
            <a:off x="0" y="4770347"/>
            <a:ext cx="12192000" cy="1325563"/>
          </a:xfrm>
        </p:spPr>
        <p:txBody>
          <a:bodyPr>
            <a:normAutofit/>
          </a:bodyPr>
          <a:lstStyle/>
          <a:p>
            <a:r>
              <a:rPr lang="en-US" altLang="zh-TW" sz="2000" dirty="0"/>
              <a:t>KACE</a:t>
            </a:r>
            <a:r>
              <a:rPr lang="zh-TW" altLang="en-US" sz="2000" dirty="0"/>
              <a:t> </a:t>
            </a:r>
            <a:r>
              <a:rPr lang="en-US" altLang="zh-TW" sz="2000" dirty="0"/>
              <a:t>is</a:t>
            </a:r>
            <a:r>
              <a:rPr lang="zh-TW" altLang="en-US" sz="2000" dirty="0"/>
              <a:t> </a:t>
            </a:r>
            <a:r>
              <a:rPr lang="en-US" altLang="zh-TW" sz="2000" dirty="0"/>
              <a:t>the</a:t>
            </a:r>
            <a:r>
              <a:rPr lang="zh-TW" altLang="en-US" sz="2000" dirty="0"/>
              <a:t> </a:t>
            </a:r>
            <a:r>
              <a:rPr lang="en-US" altLang="zh-TW" sz="2000" dirty="0"/>
              <a:t>best</a:t>
            </a:r>
            <a:r>
              <a:rPr lang="zh-TW" altLang="en-US" sz="2000" dirty="0"/>
              <a:t> </a:t>
            </a:r>
            <a:r>
              <a:rPr lang="en-US" altLang="zh-TW" sz="2000" dirty="0"/>
              <a:t>policy</a:t>
            </a:r>
            <a:r>
              <a:rPr lang="zh-TW" altLang="en-US" sz="2000" dirty="0"/>
              <a:t> </a:t>
            </a:r>
            <a:r>
              <a:rPr lang="en-US" altLang="zh-TW" sz="2000" dirty="0"/>
              <a:t>in</a:t>
            </a:r>
            <a:r>
              <a:rPr lang="zh-TW" altLang="en-US" sz="2000" dirty="0"/>
              <a:t> </a:t>
            </a:r>
            <a:r>
              <a:rPr lang="en-US" altLang="zh-TW" sz="2000" dirty="0"/>
              <a:t>13</a:t>
            </a:r>
            <a:r>
              <a:rPr lang="zh-TW" altLang="en-US" sz="2000" dirty="0"/>
              <a:t> </a:t>
            </a:r>
            <a:r>
              <a:rPr lang="en-US" altLang="zh-TW" sz="2000" dirty="0"/>
              <a:t>cases</a:t>
            </a:r>
            <a:r>
              <a:rPr lang="zh-TW" altLang="en-US" sz="2000" dirty="0"/>
              <a:t> </a:t>
            </a:r>
            <a:r>
              <a:rPr lang="en-US" altLang="zh-TW" sz="2000" dirty="0"/>
              <a:t>out</a:t>
            </a:r>
            <a:r>
              <a:rPr lang="zh-TW" altLang="en-US" sz="2000" dirty="0"/>
              <a:t> </a:t>
            </a:r>
            <a:r>
              <a:rPr lang="en-US" altLang="zh-TW" sz="2000" dirty="0"/>
              <a:t>of</a:t>
            </a:r>
            <a:r>
              <a:rPr lang="zh-TW" altLang="en-US" sz="2000" dirty="0"/>
              <a:t> </a:t>
            </a:r>
            <a:r>
              <a:rPr lang="en-US" altLang="zh-TW" sz="2000" dirty="0"/>
              <a:t>21</a:t>
            </a:r>
            <a:r>
              <a:rPr lang="zh-TW" altLang="en-US" sz="2000" dirty="0"/>
              <a:t> </a:t>
            </a:r>
            <a:r>
              <a:rPr lang="en-US" altLang="zh-TW" sz="2000" dirty="0"/>
              <a:t>test</a:t>
            </a:r>
            <a:r>
              <a:rPr lang="zh-TW" altLang="en-US" sz="2000" dirty="0"/>
              <a:t> </a:t>
            </a:r>
            <a:r>
              <a:rPr lang="en-US" altLang="zh-TW" sz="2000" dirty="0"/>
              <a:t>sets</a:t>
            </a:r>
          </a:p>
          <a:p>
            <a:r>
              <a:rPr lang="en-US" altLang="zh-TW" sz="2000" dirty="0"/>
              <a:t>Xu</a:t>
            </a:r>
            <a:r>
              <a:rPr lang="zh-TW" altLang="en-US" sz="2000" dirty="0"/>
              <a:t> </a:t>
            </a:r>
            <a:r>
              <a:rPr lang="en-US" altLang="zh-TW" sz="2000" dirty="0"/>
              <a:t>et</a:t>
            </a:r>
            <a:r>
              <a:rPr lang="zh-TW" altLang="en-US" sz="2000" dirty="0"/>
              <a:t> </a:t>
            </a:r>
            <a:r>
              <a:rPr lang="en-US" altLang="zh-TW" sz="2000" dirty="0"/>
              <a:t>al.</a:t>
            </a:r>
            <a:r>
              <a:rPr lang="zh-TW" altLang="en-US" sz="2000" dirty="0"/>
              <a:t> </a:t>
            </a:r>
            <a:r>
              <a:rPr lang="en-US" altLang="zh-TW" sz="2000" dirty="0"/>
              <a:t>ignores</a:t>
            </a:r>
            <a:r>
              <a:rPr lang="zh-TW" altLang="en-US" sz="2000" dirty="0"/>
              <a:t> </a:t>
            </a:r>
            <a:r>
              <a:rPr lang="en-US" altLang="zh-TW" sz="2000" dirty="0"/>
              <a:t>batch</a:t>
            </a:r>
            <a:r>
              <a:rPr lang="zh-TW" altLang="en-US" sz="2000" dirty="0"/>
              <a:t> </a:t>
            </a:r>
            <a:r>
              <a:rPr lang="en-US" altLang="zh-TW" sz="2000" dirty="0"/>
              <a:t>effect</a:t>
            </a:r>
            <a:r>
              <a:rPr lang="zh-TW" altLang="en-US" sz="2000" dirty="0"/>
              <a:t> </a:t>
            </a:r>
            <a:r>
              <a:rPr lang="en-US" altLang="zh-TW" sz="2000" dirty="0"/>
              <a:t>to</a:t>
            </a:r>
            <a:r>
              <a:rPr lang="zh-TW" altLang="en-US" sz="2000" dirty="0"/>
              <a:t> </a:t>
            </a:r>
            <a:r>
              <a:rPr lang="en-US" altLang="zh-TW" sz="2000" dirty="0"/>
              <a:t>throughput,</a:t>
            </a:r>
            <a:r>
              <a:rPr lang="zh-TW" altLang="en-US" sz="2000" dirty="0"/>
              <a:t> </a:t>
            </a:r>
            <a:r>
              <a:rPr lang="en-US" altLang="zh-TW" sz="2000" dirty="0"/>
              <a:t>causing</a:t>
            </a:r>
            <a:r>
              <a:rPr lang="zh-TW" altLang="en-US" sz="2000" dirty="0"/>
              <a:t> </a:t>
            </a:r>
            <a:r>
              <a:rPr lang="en-US" altLang="zh-TW" sz="2000" dirty="0"/>
              <a:t>weaker</a:t>
            </a:r>
            <a:r>
              <a:rPr lang="zh-TW" altLang="en-US" sz="2000" dirty="0"/>
              <a:t> </a:t>
            </a:r>
            <a:r>
              <a:rPr lang="en-US" altLang="zh-TW" sz="2000" dirty="0"/>
              <a:t>performance</a:t>
            </a:r>
          </a:p>
          <a:p>
            <a:r>
              <a:rPr lang="en-US" altLang="zh-TW" sz="2000" dirty="0"/>
              <a:t>MEMCAP</a:t>
            </a:r>
            <a:r>
              <a:rPr lang="zh-TW" altLang="en-US" sz="2000" dirty="0"/>
              <a:t> </a:t>
            </a:r>
            <a:r>
              <a:rPr lang="en-US" altLang="zh-TW" sz="2000" dirty="0"/>
              <a:t>selects</a:t>
            </a:r>
            <a:r>
              <a:rPr lang="zh-TW" altLang="en-US" sz="2000" dirty="0"/>
              <a:t> </a:t>
            </a:r>
            <a:r>
              <a:rPr lang="en-US" altLang="zh-TW" sz="2000" dirty="0"/>
              <a:t>BERT-batch2-train</a:t>
            </a:r>
            <a:r>
              <a:rPr lang="zh-TW" altLang="en-US" sz="2000" dirty="0"/>
              <a:t> </a:t>
            </a:r>
            <a:r>
              <a:rPr lang="en-US" altLang="zh-TW" sz="2000" dirty="0"/>
              <a:t>with</a:t>
            </a:r>
            <a:r>
              <a:rPr lang="zh-TW" altLang="en-US" sz="2000" dirty="0"/>
              <a:t> </a:t>
            </a:r>
            <a:r>
              <a:rPr lang="en-US" altLang="zh-TW" sz="2000" dirty="0"/>
              <a:t>minimum</a:t>
            </a:r>
            <a:r>
              <a:rPr lang="zh-TW" altLang="en-US" sz="2000" dirty="0"/>
              <a:t> </a:t>
            </a:r>
            <a:r>
              <a:rPr lang="en-US" altLang="zh-TW" sz="2000" dirty="0"/>
              <a:t>footprint,</a:t>
            </a:r>
            <a:r>
              <a:rPr lang="zh-TW" altLang="en-US" sz="2000" dirty="0"/>
              <a:t> </a:t>
            </a:r>
            <a:r>
              <a:rPr lang="en-US" altLang="zh-TW" sz="2000" dirty="0"/>
              <a:t>which</a:t>
            </a:r>
            <a:r>
              <a:rPr lang="zh-TW" altLang="en-US" sz="2000" dirty="0"/>
              <a:t> </a:t>
            </a:r>
            <a:r>
              <a:rPr lang="en-US" altLang="zh-TW" sz="2000" dirty="0"/>
              <a:t>is</a:t>
            </a:r>
            <a:r>
              <a:rPr lang="zh-TW" altLang="en-US" sz="2000" dirty="0"/>
              <a:t> </a:t>
            </a:r>
            <a:r>
              <a:rPr lang="en-US" altLang="zh-TW" sz="2000" dirty="0"/>
              <a:t>compute</a:t>
            </a:r>
            <a:r>
              <a:rPr lang="zh-TW" altLang="en-US" sz="2000" dirty="0"/>
              <a:t> </a:t>
            </a:r>
            <a:r>
              <a:rPr lang="en-US" altLang="zh-TW" sz="2000" dirty="0"/>
              <a:t>heavy</a:t>
            </a:r>
            <a:r>
              <a:rPr lang="zh-TW" altLang="en-US" sz="2000" dirty="0"/>
              <a:t> </a:t>
            </a:r>
            <a:r>
              <a:rPr lang="en-US" altLang="zh-TW" sz="2000" dirty="0"/>
              <a:t>(92</a:t>
            </a:r>
            <a:r>
              <a:rPr lang="zh-TW" altLang="en-US" sz="2000" dirty="0"/>
              <a:t> </a:t>
            </a:r>
            <a:r>
              <a:rPr lang="en-US" altLang="zh-TW" sz="2000" dirty="0"/>
              <a:t>SM%)</a:t>
            </a:r>
            <a:endParaRPr lang="en-US" sz="2000" dirty="0"/>
          </a:p>
        </p:txBody>
      </p:sp>
      <p:sp>
        <p:nvSpPr>
          <p:cNvPr id="6" name="The position data is not sufficient for accurate beam prediction">
            <a:extLst>
              <a:ext uri="{FF2B5EF4-FFF2-40B4-BE49-F238E27FC236}">
                <a16:creationId xmlns:a16="http://schemas.microsoft.com/office/drawing/2014/main" id="{75147268-1CC4-DC79-7DD6-B6F6AA2004C5}"/>
              </a:ext>
            </a:extLst>
          </p:cNvPr>
          <p:cNvSpPr/>
          <p:nvPr/>
        </p:nvSpPr>
        <p:spPr>
          <a:xfrm>
            <a:off x="3141204" y="6095910"/>
            <a:ext cx="5909592" cy="56082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KACE</a:t>
            </a:r>
            <a:r>
              <a:rPr lang="zh-TW" altLang="en-US" sz="2000" dirty="0">
                <a:latin typeface="+mj-lt"/>
              </a:rPr>
              <a:t> </a:t>
            </a:r>
            <a:r>
              <a:rPr lang="en-US" altLang="zh-TW" sz="2000" dirty="0">
                <a:latin typeface="+mj-lt"/>
              </a:rPr>
              <a:t>is</a:t>
            </a:r>
            <a:r>
              <a:rPr lang="zh-TW" altLang="en-US" sz="2000" dirty="0">
                <a:latin typeface="+mj-lt"/>
              </a:rPr>
              <a:t> </a:t>
            </a:r>
            <a:r>
              <a:rPr lang="en-US" altLang="zh-TW" sz="2000" dirty="0">
                <a:latin typeface="+mj-lt"/>
              </a:rPr>
              <a:t>more</a:t>
            </a:r>
            <a:r>
              <a:rPr lang="zh-TW" altLang="en-US" sz="2000" dirty="0">
                <a:latin typeface="+mj-lt"/>
              </a:rPr>
              <a:t> </a:t>
            </a:r>
            <a:r>
              <a:rPr lang="en-US" altLang="zh-TW" sz="2000" dirty="0">
                <a:latin typeface="+mj-lt"/>
              </a:rPr>
              <a:t>consistent</a:t>
            </a:r>
            <a:r>
              <a:rPr lang="zh-TW" altLang="en-US" sz="2000" dirty="0">
                <a:latin typeface="+mj-lt"/>
              </a:rPr>
              <a:t> </a:t>
            </a:r>
            <a:r>
              <a:rPr lang="en-US" altLang="zh-TW" sz="2000" dirty="0">
                <a:latin typeface="+mj-lt"/>
              </a:rPr>
              <a:t>than</a:t>
            </a:r>
            <a:r>
              <a:rPr lang="zh-TW" altLang="en-US" sz="2000" dirty="0">
                <a:latin typeface="+mj-lt"/>
              </a:rPr>
              <a:t> </a:t>
            </a:r>
            <a:r>
              <a:rPr lang="en-US" altLang="zh-TW" sz="2000" dirty="0">
                <a:latin typeface="+mj-lt"/>
              </a:rPr>
              <a:t>other</a:t>
            </a:r>
            <a:r>
              <a:rPr lang="zh-TW" altLang="en-US" sz="2000" dirty="0">
                <a:latin typeface="+mj-lt"/>
              </a:rPr>
              <a:t> </a:t>
            </a:r>
            <a:r>
              <a:rPr lang="en-US" altLang="zh-TW" sz="2000" dirty="0">
                <a:latin typeface="+mj-lt"/>
              </a:rPr>
              <a:t>baselines</a:t>
            </a:r>
            <a:endParaRPr sz="2000" dirty="0">
              <a:latin typeface="+mj-lt"/>
            </a:endParaRPr>
          </a:p>
        </p:txBody>
      </p:sp>
      <p:sp>
        <p:nvSpPr>
          <p:cNvPr id="7" name="Slide Number Placeholder 6">
            <a:extLst>
              <a:ext uri="{FF2B5EF4-FFF2-40B4-BE49-F238E27FC236}">
                <a16:creationId xmlns:a16="http://schemas.microsoft.com/office/drawing/2014/main" id="{E41EB9FA-CA1B-CDEE-FE58-8794CCDB959C}"/>
              </a:ext>
            </a:extLst>
          </p:cNvPr>
          <p:cNvSpPr>
            <a:spLocks noGrp="1"/>
          </p:cNvSpPr>
          <p:nvPr>
            <p:ph type="sldNum" sz="quarter" idx="12"/>
          </p:nvPr>
        </p:nvSpPr>
        <p:spPr/>
        <p:txBody>
          <a:bodyPr/>
          <a:lstStyle/>
          <a:p>
            <a:fld id="{A983B212-4F1F-614E-8463-C5C3E31DC8CE}" type="slidenum">
              <a:rPr lang="en-US" smtClean="0"/>
              <a:t>33</a:t>
            </a:fld>
            <a:endParaRPr lang="en-US"/>
          </a:p>
        </p:txBody>
      </p:sp>
      <p:pic>
        <p:nvPicPr>
          <p:cNvPr id="9" name="Picture 8">
            <a:extLst>
              <a:ext uri="{FF2B5EF4-FFF2-40B4-BE49-F238E27FC236}">
                <a16:creationId xmlns:a16="http://schemas.microsoft.com/office/drawing/2014/main" id="{6D38D5CA-EC9F-D58B-DAC7-E8454A53262E}"/>
              </a:ext>
            </a:extLst>
          </p:cNvPr>
          <p:cNvPicPr>
            <a:picLocks noChangeAspect="1"/>
          </p:cNvPicPr>
          <p:nvPr/>
        </p:nvPicPr>
        <p:blipFill>
          <a:blip r:embed="rId3"/>
          <a:stretch>
            <a:fillRect/>
          </a:stretch>
        </p:blipFill>
        <p:spPr>
          <a:xfrm>
            <a:off x="1244600" y="1033935"/>
            <a:ext cx="9474200" cy="3736412"/>
          </a:xfrm>
          <a:prstGeom prst="rect">
            <a:avLst/>
          </a:prstGeom>
        </p:spPr>
      </p:pic>
      <p:sp>
        <p:nvSpPr>
          <p:cNvPr id="5" name="Rectangle 4">
            <a:extLst>
              <a:ext uri="{FF2B5EF4-FFF2-40B4-BE49-F238E27FC236}">
                <a16:creationId xmlns:a16="http://schemas.microsoft.com/office/drawing/2014/main" id="{FDAB974A-AF3E-4A36-398A-2DFCDEE2A177}"/>
              </a:ext>
            </a:extLst>
          </p:cNvPr>
          <p:cNvSpPr/>
          <p:nvPr/>
        </p:nvSpPr>
        <p:spPr>
          <a:xfrm>
            <a:off x="5575300" y="1498863"/>
            <a:ext cx="431800" cy="2710658"/>
          </a:xfrm>
          <a:prstGeom prst="rect">
            <a:avLst/>
          </a:prstGeom>
          <a:noFill/>
          <a:ln w="508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19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11B84-6C4D-8FC0-7901-281BCF728E91}"/>
              </a:ext>
            </a:extLst>
          </p:cNvPr>
          <p:cNvSpPr>
            <a:spLocks noGrp="1"/>
          </p:cNvSpPr>
          <p:nvPr>
            <p:ph type="title"/>
          </p:nvPr>
        </p:nvSpPr>
        <p:spPr>
          <a:xfrm>
            <a:off x="0" y="0"/>
            <a:ext cx="12420600" cy="1325563"/>
          </a:xfrm>
        </p:spPr>
        <p:txBody>
          <a:bodyPr/>
          <a:lstStyle/>
          <a:p>
            <a:r>
              <a:rPr lang="en-US" altLang="zh-TW" dirty="0"/>
              <a:t>Future work - unseen multi-workloads</a:t>
            </a:r>
            <a:r>
              <a:rPr lang="zh-TW" altLang="en-US" dirty="0"/>
              <a:t> </a:t>
            </a:r>
            <a:r>
              <a:rPr lang="en-US" altLang="zh-TW" dirty="0"/>
              <a:t>prediction</a:t>
            </a:r>
            <a:endParaRPr lang="en-US" dirty="0"/>
          </a:p>
        </p:txBody>
      </p:sp>
      <p:pic>
        <p:nvPicPr>
          <p:cNvPr id="5" name="Content Placeholder 4" descr="A graph with different colored squares&#10;&#10;Description automatically generated">
            <a:extLst>
              <a:ext uri="{FF2B5EF4-FFF2-40B4-BE49-F238E27FC236}">
                <a16:creationId xmlns:a16="http://schemas.microsoft.com/office/drawing/2014/main" id="{6A583380-9E36-3E72-D453-00B08A926805}"/>
              </a:ext>
            </a:extLst>
          </p:cNvPr>
          <p:cNvPicPr>
            <a:picLocks noGrp="1" noChangeAspect="1"/>
          </p:cNvPicPr>
          <p:nvPr>
            <p:ph idx="1"/>
          </p:nvPr>
        </p:nvPicPr>
        <p:blipFill>
          <a:blip r:embed="rId3"/>
          <a:stretch>
            <a:fillRect/>
          </a:stretch>
        </p:blipFill>
        <p:spPr>
          <a:xfrm>
            <a:off x="2755900" y="1099795"/>
            <a:ext cx="5854700" cy="2652275"/>
          </a:xfrm>
        </p:spPr>
      </p:pic>
      <p:sp>
        <p:nvSpPr>
          <p:cNvPr id="6" name="Slide Number Placeholder 5">
            <a:extLst>
              <a:ext uri="{FF2B5EF4-FFF2-40B4-BE49-F238E27FC236}">
                <a16:creationId xmlns:a16="http://schemas.microsoft.com/office/drawing/2014/main" id="{87F997FE-BE44-267B-865F-E40653E460D1}"/>
              </a:ext>
            </a:extLst>
          </p:cNvPr>
          <p:cNvSpPr>
            <a:spLocks noGrp="1"/>
          </p:cNvSpPr>
          <p:nvPr>
            <p:ph type="sldNum" sz="quarter" idx="12"/>
          </p:nvPr>
        </p:nvSpPr>
        <p:spPr/>
        <p:txBody>
          <a:bodyPr/>
          <a:lstStyle/>
          <a:p>
            <a:fld id="{A983B212-4F1F-614E-8463-C5C3E31DC8CE}" type="slidenum">
              <a:rPr lang="en-US" smtClean="0"/>
              <a:t>34</a:t>
            </a:fld>
            <a:endParaRPr lang="en-US"/>
          </a:p>
        </p:txBody>
      </p:sp>
      <p:sp>
        <p:nvSpPr>
          <p:cNvPr id="7" name="The position data is not sufficient for accurate beam prediction">
            <a:extLst>
              <a:ext uri="{FF2B5EF4-FFF2-40B4-BE49-F238E27FC236}">
                <a16:creationId xmlns:a16="http://schemas.microsoft.com/office/drawing/2014/main" id="{6BE9094C-0722-6C2A-F927-18812AEBC30D}"/>
              </a:ext>
            </a:extLst>
          </p:cNvPr>
          <p:cNvSpPr/>
          <p:nvPr/>
        </p:nvSpPr>
        <p:spPr>
          <a:xfrm>
            <a:off x="2559050" y="5982877"/>
            <a:ext cx="7302500" cy="560827"/>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latin typeface="+mj-lt"/>
              </a:rPr>
              <a:t>KACE</a:t>
            </a:r>
            <a:r>
              <a:rPr lang="zh-TW" altLang="en-US" sz="2400" dirty="0">
                <a:latin typeface="+mj-lt"/>
              </a:rPr>
              <a:t> </a:t>
            </a:r>
            <a:r>
              <a:rPr lang="en-US" altLang="zh-TW" sz="2400" dirty="0">
                <a:latin typeface="+mj-lt"/>
              </a:rPr>
              <a:t>can</a:t>
            </a:r>
            <a:r>
              <a:rPr lang="zh-TW" altLang="en-US" sz="2400" dirty="0">
                <a:latin typeface="+mj-lt"/>
              </a:rPr>
              <a:t> </a:t>
            </a:r>
            <a:r>
              <a:rPr lang="en-US" altLang="zh-TW" sz="2400" dirty="0">
                <a:latin typeface="+mj-lt"/>
              </a:rPr>
              <a:t>predict multiple-workload colocations</a:t>
            </a:r>
            <a:endParaRPr sz="2400" dirty="0">
              <a:latin typeface="+mj-lt"/>
            </a:endParaRPr>
          </a:p>
        </p:txBody>
      </p:sp>
      <p:sp>
        <p:nvSpPr>
          <p:cNvPr id="8" name="Content Placeholder 9">
            <a:extLst>
              <a:ext uri="{FF2B5EF4-FFF2-40B4-BE49-F238E27FC236}">
                <a16:creationId xmlns:a16="http://schemas.microsoft.com/office/drawing/2014/main" id="{27B74F8A-5DE4-8337-150A-444C1CA6A35A}"/>
              </a:ext>
            </a:extLst>
          </p:cNvPr>
          <p:cNvSpPr txBox="1">
            <a:spLocks/>
          </p:cNvSpPr>
          <p:nvPr/>
        </p:nvSpPr>
        <p:spPr>
          <a:xfrm>
            <a:off x="304800" y="3766402"/>
            <a:ext cx="12001500" cy="22164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With given target unseen in training set, predict max throughput sum when </a:t>
            </a:r>
            <a:r>
              <a:rPr lang="en-US" altLang="zh-TW" dirty="0" err="1"/>
              <a:t>colocating</a:t>
            </a:r>
            <a:r>
              <a:rPr lang="en-US" altLang="zh-TW" dirty="0"/>
              <a:t> target with 2 additional workloads</a:t>
            </a:r>
          </a:p>
          <a:p>
            <a:r>
              <a:rPr lang="en-US" altLang="zh-TW" dirty="0"/>
              <a:t>Better predicted results since more high-throughput candidates are presented</a:t>
            </a:r>
          </a:p>
          <a:p>
            <a:r>
              <a:rPr lang="en-US" dirty="0"/>
              <a:t>Consider other colocation strategies</a:t>
            </a:r>
          </a:p>
          <a:p>
            <a:pPr lvl="1"/>
            <a:r>
              <a:rPr lang="en-US" dirty="0"/>
              <a:t>Latency-sensitive + best-effort tasks</a:t>
            </a:r>
          </a:p>
          <a:p>
            <a:pPr lvl="1"/>
            <a:r>
              <a:rPr lang="en-US" dirty="0"/>
              <a:t>Evaluate latency and completion times</a:t>
            </a:r>
          </a:p>
        </p:txBody>
      </p:sp>
      <p:sp>
        <p:nvSpPr>
          <p:cNvPr id="9" name="TextBox 8">
            <a:extLst>
              <a:ext uri="{FF2B5EF4-FFF2-40B4-BE49-F238E27FC236}">
                <a16:creationId xmlns:a16="http://schemas.microsoft.com/office/drawing/2014/main" id="{314295EC-39A6-A688-7C3A-7565EF5F6F17}"/>
              </a:ext>
            </a:extLst>
          </p:cNvPr>
          <p:cNvSpPr txBox="1"/>
          <p:nvPr/>
        </p:nvSpPr>
        <p:spPr>
          <a:xfrm>
            <a:off x="3619500" y="1114127"/>
            <a:ext cx="965200" cy="369332"/>
          </a:xfrm>
          <a:prstGeom prst="rect">
            <a:avLst/>
          </a:prstGeom>
          <a:noFill/>
        </p:spPr>
        <p:txBody>
          <a:bodyPr wrap="square" rtlCol="0">
            <a:spAutoFit/>
          </a:bodyPr>
          <a:lstStyle/>
          <a:p>
            <a:r>
              <a:rPr lang="en-US" dirty="0"/>
              <a:t>89.0%</a:t>
            </a:r>
          </a:p>
        </p:txBody>
      </p:sp>
      <p:sp>
        <p:nvSpPr>
          <p:cNvPr id="10" name="TextBox 9">
            <a:extLst>
              <a:ext uri="{FF2B5EF4-FFF2-40B4-BE49-F238E27FC236}">
                <a16:creationId xmlns:a16="http://schemas.microsoft.com/office/drawing/2014/main" id="{C20D4543-1135-4D95-461F-61A58E4D7331}"/>
              </a:ext>
            </a:extLst>
          </p:cNvPr>
          <p:cNvSpPr txBox="1"/>
          <p:nvPr/>
        </p:nvSpPr>
        <p:spPr>
          <a:xfrm>
            <a:off x="4851400" y="1114127"/>
            <a:ext cx="965200" cy="369332"/>
          </a:xfrm>
          <a:prstGeom prst="rect">
            <a:avLst/>
          </a:prstGeom>
          <a:noFill/>
        </p:spPr>
        <p:txBody>
          <a:bodyPr wrap="square" rtlCol="0">
            <a:spAutoFit/>
          </a:bodyPr>
          <a:lstStyle/>
          <a:p>
            <a:r>
              <a:rPr lang="en-US" dirty="0"/>
              <a:t>97.9%</a:t>
            </a:r>
          </a:p>
        </p:txBody>
      </p:sp>
      <p:sp>
        <p:nvSpPr>
          <p:cNvPr id="11" name="TextBox 10">
            <a:extLst>
              <a:ext uri="{FF2B5EF4-FFF2-40B4-BE49-F238E27FC236}">
                <a16:creationId xmlns:a16="http://schemas.microsoft.com/office/drawing/2014/main" id="{C0DCC19B-C685-7B1C-58A3-BF2863EAA256}"/>
              </a:ext>
            </a:extLst>
          </p:cNvPr>
          <p:cNvSpPr txBox="1"/>
          <p:nvPr/>
        </p:nvSpPr>
        <p:spPr>
          <a:xfrm>
            <a:off x="6210300" y="1088184"/>
            <a:ext cx="965200" cy="369332"/>
          </a:xfrm>
          <a:prstGeom prst="rect">
            <a:avLst/>
          </a:prstGeom>
          <a:noFill/>
        </p:spPr>
        <p:txBody>
          <a:bodyPr wrap="square" rtlCol="0">
            <a:spAutoFit/>
          </a:bodyPr>
          <a:lstStyle/>
          <a:p>
            <a:r>
              <a:rPr lang="en-US" dirty="0"/>
              <a:t>97.8%</a:t>
            </a:r>
          </a:p>
        </p:txBody>
      </p:sp>
      <p:sp>
        <p:nvSpPr>
          <p:cNvPr id="12" name="TextBox 11">
            <a:extLst>
              <a:ext uri="{FF2B5EF4-FFF2-40B4-BE49-F238E27FC236}">
                <a16:creationId xmlns:a16="http://schemas.microsoft.com/office/drawing/2014/main" id="{AA578783-69F4-5D34-56F0-3C6C21F19D36}"/>
              </a:ext>
            </a:extLst>
          </p:cNvPr>
          <p:cNvSpPr txBox="1"/>
          <p:nvPr/>
        </p:nvSpPr>
        <p:spPr>
          <a:xfrm>
            <a:off x="7429500" y="1090830"/>
            <a:ext cx="965200" cy="369332"/>
          </a:xfrm>
          <a:prstGeom prst="rect">
            <a:avLst/>
          </a:prstGeom>
          <a:noFill/>
        </p:spPr>
        <p:txBody>
          <a:bodyPr wrap="square" rtlCol="0">
            <a:spAutoFit/>
          </a:bodyPr>
          <a:lstStyle/>
          <a:p>
            <a:r>
              <a:rPr lang="en-US" dirty="0"/>
              <a:t>95.8%</a:t>
            </a:r>
          </a:p>
        </p:txBody>
      </p:sp>
    </p:spTree>
    <p:extLst>
      <p:ext uri="{BB962C8B-B14F-4D97-AF65-F5344CB8AC3E}">
        <p14:creationId xmlns:p14="http://schemas.microsoft.com/office/powerpoint/2010/main" val="37483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3D23A-F586-0EDE-8890-67619CEA2BD1}"/>
              </a:ext>
            </a:extLst>
          </p:cNvPr>
          <p:cNvSpPr>
            <a:spLocks noGrp="1"/>
          </p:cNvSpPr>
          <p:nvPr>
            <p:ph type="title"/>
          </p:nvPr>
        </p:nvSpPr>
        <p:spPr>
          <a:xfrm>
            <a:off x="4660900" y="2766218"/>
            <a:ext cx="2870200" cy="1325563"/>
          </a:xfrm>
        </p:spPr>
        <p:txBody>
          <a:bodyPr>
            <a:normAutofit/>
          </a:bodyPr>
          <a:lstStyle/>
          <a:p>
            <a:r>
              <a:rPr lang="en-US" altLang="zh-TW" sz="7200" dirty="0"/>
              <a:t>Q</a:t>
            </a:r>
            <a:r>
              <a:rPr lang="zh-TW" altLang="en-US" sz="7200" dirty="0"/>
              <a:t> </a:t>
            </a:r>
            <a:r>
              <a:rPr lang="en-US" altLang="zh-TW" sz="7200" dirty="0"/>
              <a:t>&amp;</a:t>
            </a:r>
            <a:r>
              <a:rPr lang="zh-TW" altLang="en-US" sz="7200" dirty="0"/>
              <a:t> </a:t>
            </a:r>
            <a:r>
              <a:rPr lang="en-US" altLang="zh-TW" sz="7200" dirty="0"/>
              <a:t>A</a:t>
            </a:r>
            <a:endParaRPr lang="en-US" sz="7200" dirty="0"/>
          </a:p>
        </p:txBody>
      </p:sp>
      <p:sp>
        <p:nvSpPr>
          <p:cNvPr id="4" name="Slide Number Placeholder 3">
            <a:extLst>
              <a:ext uri="{FF2B5EF4-FFF2-40B4-BE49-F238E27FC236}">
                <a16:creationId xmlns:a16="http://schemas.microsoft.com/office/drawing/2014/main" id="{0C392979-1A42-DAF8-1F0E-794492D87CA7}"/>
              </a:ext>
            </a:extLst>
          </p:cNvPr>
          <p:cNvSpPr>
            <a:spLocks noGrp="1"/>
          </p:cNvSpPr>
          <p:nvPr>
            <p:ph type="sldNum" sz="quarter" idx="12"/>
          </p:nvPr>
        </p:nvSpPr>
        <p:spPr/>
        <p:txBody>
          <a:bodyPr/>
          <a:lstStyle/>
          <a:p>
            <a:fld id="{A983B212-4F1F-614E-8463-C5C3E31DC8CE}" type="slidenum">
              <a:rPr lang="en-US" smtClean="0"/>
              <a:t>35</a:t>
            </a:fld>
            <a:endParaRPr lang="en-US"/>
          </a:p>
        </p:txBody>
      </p:sp>
    </p:spTree>
    <p:extLst>
      <p:ext uri="{BB962C8B-B14F-4D97-AF65-F5344CB8AC3E}">
        <p14:creationId xmlns:p14="http://schemas.microsoft.com/office/powerpoint/2010/main" val="428144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9131C-B3D9-A1CF-5842-3D59FE51AB61}"/>
              </a:ext>
            </a:extLst>
          </p:cNvPr>
          <p:cNvSpPr>
            <a:spLocks noGrp="1"/>
          </p:cNvSpPr>
          <p:nvPr>
            <p:ph type="title"/>
          </p:nvPr>
        </p:nvSpPr>
        <p:spPr>
          <a:xfrm>
            <a:off x="0" y="0"/>
            <a:ext cx="10515600" cy="1325563"/>
          </a:xfrm>
        </p:spPr>
        <p:txBody>
          <a:bodyPr/>
          <a:lstStyle/>
          <a:p>
            <a:r>
              <a:rPr lang="en-US" altLang="zh-TW" dirty="0"/>
              <a:t>Appendix</a:t>
            </a:r>
            <a:endParaRPr lang="en-US" dirty="0"/>
          </a:p>
        </p:txBody>
      </p:sp>
      <p:sp>
        <p:nvSpPr>
          <p:cNvPr id="4" name="Slide Number Placeholder 3">
            <a:extLst>
              <a:ext uri="{FF2B5EF4-FFF2-40B4-BE49-F238E27FC236}">
                <a16:creationId xmlns:a16="http://schemas.microsoft.com/office/drawing/2014/main" id="{5834AC28-D4E4-826F-31E6-FB611A594C14}"/>
              </a:ext>
            </a:extLst>
          </p:cNvPr>
          <p:cNvSpPr>
            <a:spLocks noGrp="1"/>
          </p:cNvSpPr>
          <p:nvPr>
            <p:ph type="sldNum" sz="quarter" idx="12"/>
          </p:nvPr>
        </p:nvSpPr>
        <p:spPr/>
        <p:txBody>
          <a:bodyPr/>
          <a:lstStyle/>
          <a:p>
            <a:fld id="{A983B212-4F1F-614E-8463-C5C3E31DC8CE}" type="slidenum">
              <a:rPr lang="en-US" smtClean="0"/>
              <a:t>36</a:t>
            </a:fld>
            <a:endParaRPr lang="en-US"/>
          </a:p>
        </p:txBody>
      </p:sp>
    </p:spTree>
    <p:extLst>
      <p:ext uri="{BB962C8B-B14F-4D97-AF65-F5344CB8AC3E}">
        <p14:creationId xmlns:p14="http://schemas.microsoft.com/office/powerpoint/2010/main" val="1776511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350E80A-D276-F721-572F-96CE1E56FF90}"/>
              </a:ext>
            </a:extLst>
          </p:cNvPr>
          <p:cNvPicPr>
            <a:picLocks noChangeAspect="1"/>
          </p:cNvPicPr>
          <p:nvPr/>
        </p:nvPicPr>
        <p:blipFill>
          <a:blip r:embed="rId3"/>
          <a:stretch>
            <a:fillRect/>
          </a:stretch>
        </p:blipFill>
        <p:spPr>
          <a:xfrm>
            <a:off x="381000" y="1092984"/>
            <a:ext cx="5410200" cy="4889500"/>
          </a:xfrm>
          <a:prstGeom prst="rect">
            <a:avLst/>
          </a:prstGeom>
        </p:spPr>
      </p:pic>
      <p:sp>
        <p:nvSpPr>
          <p:cNvPr id="4" name="Slide Number Placeholder 3">
            <a:extLst>
              <a:ext uri="{FF2B5EF4-FFF2-40B4-BE49-F238E27FC236}">
                <a16:creationId xmlns:a16="http://schemas.microsoft.com/office/drawing/2014/main" id="{72D4EDCB-9ABD-7B82-D511-3F3EDBB5112F}"/>
              </a:ext>
            </a:extLst>
          </p:cNvPr>
          <p:cNvSpPr>
            <a:spLocks noGrp="1"/>
          </p:cNvSpPr>
          <p:nvPr>
            <p:ph type="sldNum" sz="quarter" idx="12"/>
          </p:nvPr>
        </p:nvSpPr>
        <p:spPr/>
        <p:txBody>
          <a:bodyPr/>
          <a:lstStyle/>
          <a:p>
            <a:fld id="{A983B212-4F1F-614E-8463-C5C3E31DC8CE}" type="slidenum">
              <a:rPr lang="en-US" smtClean="0"/>
              <a:t>37</a:t>
            </a:fld>
            <a:endParaRPr lang="en-US"/>
          </a:p>
        </p:txBody>
      </p:sp>
      <p:sp>
        <p:nvSpPr>
          <p:cNvPr id="5" name="Title 1">
            <a:extLst>
              <a:ext uri="{FF2B5EF4-FFF2-40B4-BE49-F238E27FC236}">
                <a16:creationId xmlns:a16="http://schemas.microsoft.com/office/drawing/2014/main" id="{29E0EABF-8336-5C74-95FB-C517818A2D74}"/>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r>
              <a:rPr lang="en-US" altLang="zh-TW" dirty="0"/>
              <a:t>GPU</a:t>
            </a:r>
            <a:r>
              <a:rPr lang="zh-TW" altLang="en-US" dirty="0"/>
              <a:t> </a:t>
            </a:r>
            <a:r>
              <a:rPr lang="en-US" altLang="zh-TW" dirty="0"/>
              <a:t>architecture</a:t>
            </a:r>
            <a:endParaRPr lang="en-US" dirty="0"/>
          </a:p>
        </p:txBody>
      </p:sp>
      <p:sp>
        <p:nvSpPr>
          <p:cNvPr id="7" name="Rectangle 6">
            <a:extLst>
              <a:ext uri="{FF2B5EF4-FFF2-40B4-BE49-F238E27FC236}">
                <a16:creationId xmlns:a16="http://schemas.microsoft.com/office/drawing/2014/main" id="{BD07FC4B-0FEC-5865-31FB-837904C1CAED}"/>
              </a:ext>
            </a:extLst>
          </p:cNvPr>
          <p:cNvSpPr/>
          <p:nvPr/>
        </p:nvSpPr>
        <p:spPr>
          <a:xfrm>
            <a:off x="298175" y="1092984"/>
            <a:ext cx="5410200" cy="48895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0B74051E-5D03-6C11-384A-3A34CBA2458E}"/>
              </a:ext>
            </a:extLst>
          </p:cNvPr>
          <p:cNvSpPr txBox="1">
            <a:spLocks/>
          </p:cNvSpPr>
          <p:nvPr/>
        </p:nvSpPr>
        <p:spPr>
          <a:xfrm>
            <a:off x="5625548" y="1092984"/>
            <a:ext cx="6566452" cy="5008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FP unit</a:t>
            </a:r>
          </a:p>
          <a:p>
            <a:pPr lvl="1"/>
            <a:r>
              <a:rPr lang="en-US" altLang="zh-TW" dirty="0"/>
              <a:t>Unit to process floating point</a:t>
            </a:r>
          </a:p>
          <a:p>
            <a:r>
              <a:rPr lang="en-US" altLang="zh-TW" dirty="0"/>
              <a:t>Tensor core</a:t>
            </a:r>
          </a:p>
          <a:p>
            <a:pPr lvl="1"/>
            <a:r>
              <a:rPr lang="en-US" altLang="zh-TW" dirty="0"/>
              <a:t>Specialized core that enabled mixed precision training</a:t>
            </a:r>
          </a:p>
          <a:p>
            <a:r>
              <a:rPr lang="en-US" altLang="zh-TW" dirty="0"/>
              <a:t>Register</a:t>
            </a:r>
          </a:p>
          <a:p>
            <a:pPr lvl="1"/>
            <a:r>
              <a:rPr lang="en-US" dirty="0"/>
              <a:t>fast</a:t>
            </a:r>
            <a:r>
              <a:rPr lang="en-US" altLang="zh-TW" dirty="0"/>
              <a:t>est</a:t>
            </a:r>
            <a:r>
              <a:rPr lang="en-US" dirty="0"/>
              <a:t> on-chip memories that are used to store operands for the operations </a:t>
            </a:r>
          </a:p>
          <a:p>
            <a:endParaRPr lang="en-US" dirty="0"/>
          </a:p>
          <a:p>
            <a:endParaRPr lang="en-US" dirty="0"/>
          </a:p>
          <a:p>
            <a:endParaRPr lang="en-US" altLang="zh-TW" dirty="0"/>
          </a:p>
        </p:txBody>
      </p:sp>
      <p:pic>
        <p:nvPicPr>
          <p:cNvPr id="18" name="Picture 17">
            <a:extLst>
              <a:ext uri="{FF2B5EF4-FFF2-40B4-BE49-F238E27FC236}">
                <a16:creationId xmlns:a16="http://schemas.microsoft.com/office/drawing/2014/main" id="{A42E96BC-7CA5-19E2-E1A4-8D2BD146730F}"/>
              </a:ext>
            </a:extLst>
          </p:cNvPr>
          <p:cNvPicPr>
            <a:picLocks noChangeAspect="1"/>
          </p:cNvPicPr>
          <p:nvPr/>
        </p:nvPicPr>
        <p:blipFill>
          <a:blip r:embed="rId4"/>
          <a:stretch>
            <a:fillRect/>
          </a:stretch>
        </p:blipFill>
        <p:spPr>
          <a:xfrm>
            <a:off x="2782537" y="3087974"/>
            <a:ext cx="2693926" cy="1948982"/>
          </a:xfrm>
          <a:prstGeom prst="rect">
            <a:avLst/>
          </a:prstGeom>
        </p:spPr>
      </p:pic>
    </p:spTree>
    <p:extLst>
      <p:ext uri="{BB962C8B-B14F-4D97-AF65-F5344CB8AC3E}">
        <p14:creationId xmlns:p14="http://schemas.microsoft.com/office/powerpoint/2010/main" val="3128200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7067AB-288B-5A31-4B27-F5C6B708EFF3}"/>
              </a:ext>
            </a:extLst>
          </p:cNvPr>
          <p:cNvPicPr>
            <a:picLocks noChangeAspect="1"/>
          </p:cNvPicPr>
          <p:nvPr/>
        </p:nvPicPr>
        <p:blipFill>
          <a:blip r:embed="rId3"/>
          <a:stretch>
            <a:fillRect/>
          </a:stretch>
        </p:blipFill>
        <p:spPr>
          <a:xfrm>
            <a:off x="301829" y="1466850"/>
            <a:ext cx="5410197" cy="4889500"/>
          </a:xfrm>
          <a:prstGeom prst="rect">
            <a:avLst/>
          </a:prstGeom>
        </p:spPr>
      </p:pic>
      <p:sp>
        <p:nvSpPr>
          <p:cNvPr id="2" name="Title 1">
            <a:extLst>
              <a:ext uri="{FF2B5EF4-FFF2-40B4-BE49-F238E27FC236}">
                <a16:creationId xmlns:a16="http://schemas.microsoft.com/office/drawing/2014/main" id="{A35CAB4A-E713-C764-27ED-E1352FC7C10C}"/>
              </a:ext>
            </a:extLst>
          </p:cNvPr>
          <p:cNvSpPr>
            <a:spLocks noGrp="1"/>
          </p:cNvSpPr>
          <p:nvPr>
            <p:ph type="title"/>
          </p:nvPr>
        </p:nvSpPr>
        <p:spPr/>
        <p:txBody>
          <a:bodyPr/>
          <a:lstStyle/>
          <a:p>
            <a:r>
              <a:rPr lang="en-US" altLang="zh-TW" dirty="0"/>
              <a:t>GPU</a:t>
            </a:r>
            <a:r>
              <a:rPr lang="zh-TW" altLang="en-US" dirty="0"/>
              <a:t> </a:t>
            </a:r>
            <a:r>
              <a:rPr lang="en-US" altLang="zh-TW" dirty="0"/>
              <a:t>Performance</a:t>
            </a:r>
            <a:r>
              <a:rPr lang="zh-TW" altLang="en-US" dirty="0"/>
              <a:t> </a:t>
            </a:r>
            <a:r>
              <a:rPr lang="en-US" altLang="zh-TW" dirty="0"/>
              <a:t>monitoring</a:t>
            </a:r>
            <a:endParaRPr lang="en-US" dirty="0"/>
          </a:p>
        </p:txBody>
      </p:sp>
      <p:sp>
        <p:nvSpPr>
          <p:cNvPr id="3" name="Content Placeholder 2">
            <a:extLst>
              <a:ext uri="{FF2B5EF4-FFF2-40B4-BE49-F238E27FC236}">
                <a16:creationId xmlns:a16="http://schemas.microsoft.com/office/drawing/2014/main" id="{54A666A3-C06E-3C6D-A947-325E8E556EB8}"/>
              </a:ext>
            </a:extLst>
          </p:cNvPr>
          <p:cNvSpPr>
            <a:spLocks noGrp="1"/>
          </p:cNvSpPr>
          <p:nvPr>
            <p:ph idx="1"/>
          </p:nvPr>
        </p:nvSpPr>
        <p:spPr>
          <a:xfrm>
            <a:off x="6286883" y="1336441"/>
            <a:ext cx="5412440" cy="2259107"/>
          </a:xfrm>
          <a:solidFill>
            <a:schemeClr val="accent4">
              <a:lumMod val="20000"/>
              <a:lumOff val="80000"/>
            </a:schemeClr>
          </a:solidFill>
          <a:ln>
            <a:solidFill>
              <a:schemeClr val="accent4"/>
            </a:solidFill>
          </a:ln>
        </p:spPr>
        <p:txBody>
          <a:bodyPr>
            <a:normAutofit fontScale="92500"/>
          </a:bodyPr>
          <a:lstStyle/>
          <a:p>
            <a:r>
              <a:rPr lang="en-US" altLang="zh-TW" sz="2600" dirty="0"/>
              <a:t>Overall</a:t>
            </a:r>
            <a:r>
              <a:rPr lang="zh-TW" altLang="en-US" sz="2600" dirty="0"/>
              <a:t> </a:t>
            </a:r>
            <a:r>
              <a:rPr lang="en-US" altLang="zh-TW" sz="2600" dirty="0"/>
              <a:t>GPU</a:t>
            </a:r>
            <a:r>
              <a:rPr lang="zh-TW" altLang="en-US" sz="2600" dirty="0"/>
              <a:t> </a:t>
            </a:r>
            <a:r>
              <a:rPr lang="en-US" altLang="zh-TW" sz="2600" dirty="0"/>
              <a:t>metrics</a:t>
            </a:r>
          </a:p>
          <a:p>
            <a:pPr lvl="1"/>
            <a:r>
              <a:rPr lang="en-US" altLang="zh-TW" sz="2200" dirty="0"/>
              <a:t>Easy</a:t>
            </a:r>
            <a:r>
              <a:rPr lang="zh-TW" altLang="en-US" sz="2200" dirty="0"/>
              <a:t> </a:t>
            </a:r>
            <a:r>
              <a:rPr lang="en-US" altLang="zh-TW" sz="2200" dirty="0"/>
              <a:t>and fast to</a:t>
            </a:r>
            <a:r>
              <a:rPr lang="zh-TW" altLang="en-US" sz="2200" dirty="0"/>
              <a:t> </a:t>
            </a:r>
            <a:r>
              <a:rPr lang="en-US" altLang="zh-TW" sz="2200" dirty="0"/>
              <a:t>obtain</a:t>
            </a:r>
          </a:p>
          <a:p>
            <a:pPr lvl="1"/>
            <a:r>
              <a:rPr lang="en-US" altLang="zh-TW" sz="2200" dirty="0"/>
              <a:t>Quick</a:t>
            </a:r>
            <a:r>
              <a:rPr lang="zh-TW" altLang="en-US" sz="2200" dirty="0"/>
              <a:t> </a:t>
            </a:r>
            <a:r>
              <a:rPr lang="en-US" altLang="zh-TW" sz="2200" dirty="0"/>
              <a:t>system</a:t>
            </a:r>
            <a:r>
              <a:rPr lang="zh-TW" altLang="en-US" sz="2200" dirty="0"/>
              <a:t> </a:t>
            </a:r>
            <a:r>
              <a:rPr lang="en-US" altLang="zh-TW" sz="2200" dirty="0"/>
              <a:t>view,</a:t>
            </a:r>
            <a:r>
              <a:rPr lang="zh-TW" altLang="en-US" sz="2200" dirty="0"/>
              <a:t> </a:t>
            </a:r>
            <a:r>
              <a:rPr lang="en-US" altLang="zh-TW" sz="2200" dirty="0"/>
              <a:t>not</a:t>
            </a:r>
            <a:r>
              <a:rPr lang="zh-TW" altLang="en-US" sz="2200" dirty="0"/>
              <a:t> </a:t>
            </a:r>
            <a:r>
              <a:rPr lang="en-US" altLang="zh-TW" sz="2200" dirty="0"/>
              <a:t>kernel</a:t>
            </a:r>
            <a:r>
              <a:rPr lang="zh-TW" altLang="en-US" sz="2200" dirty="0"/>
              <a:t> </a:t>
            </a:r>
            <a:r>
              <a:rPr lang="en-US" altLang="zh-TW" sz="2200" dirty="0"/>
              <a:t>specific</a:t>
            </a:r>
            <a:r>
              <a:rPr lang="zh-TW" altLang="en-US" sz="2200" dirty="0"/>
              <a:t> </a:t>
            </a:r>
            <a:endParaRPr lang="en-US" altLang="zh-TW" sz="2200" dirty="0"/>
          </a:p>
          <a:p>
            <a:pPr lvl="2"/>
            <a:r>
              <a:rPr lang="en-US" altLang="zh-TW" sz="1900" dirty="0"/>
              <a:t>GPU</a:t>
            </a:r>
            <a:r>
              <a:rPr lang="zh-TW" altLang="en-US" sz="1900" dirty="0"/>
              <a:t> </a:t>
            </a:r>
            <a:r>
              <a:rPr lang="en-US" altLang="zh-TW" sz="1900" dirty="0"/>
              <a:t>utilization</a:t>
            </a:r>
            <a:r>
              <a:rPr lang="zh-TW" altLang="en-US" sz="1900" dirty="0"/>
              <a:t> </a:t>
            </a:r>
            <a:r>
              <a:rPr lang="en-US" altLang="zh-TW" sz="1900" dirty="0"/>
              <a:t>(SM</a:t>
            </a:r>
            <a:r>
              <a:rPr lang="zh-TW" altLang="en-US" sz="1900" dirty="0"/>
              <a:t> </a:t>
            </a:r>
            <a:r>
              <a:rPr lang="en-US" altLang="zh-TW" sz="1900" dirty="0"/>
              <a:t>busy</a:t>
            </a:r>
            <a:r>
              <a:rPr lang="zh-TW" altLang="en-US" sz="1900" dirty="0"/>
              <a:t> </a:t>
            </a:r>
            <a:r>
              <a:rPr lang="en-US" altLang="zh-TW" sz="1900" dirty="0"/>
              <a:t>rate)</a:t>
            </a:r>
          </a:p>
          <a:p>
            <a:pPr lvl="2"/>
            <a:r>
              <a:rPr lang="en-US" altLang="zh-TW" sz="1900" dirty="0"/>
              <a:t>Memory</a:t>
            </a:r>
            <a:r>
              <a:rPr lang="zh-TW" altLang="en-US" sz="1900" dirty="0"/>
              <a:t> </a:t>
            </a:r>
            <a:r>
              <a:rPr lang="en-US" altLang="zh-TW" sz="1900" dirty="0"/>
              <a:t>busy</a:t>
            </a:r>
            <a:r>
              <a:rPr lang="zh-TW" altLang="en-US" sz="1900" dirty="0"/>
              <a:t> </a:t>
            </a:r>
            <a:r>
              <a:rPr lang="en-US" altLang="zh-TW" sz="1900" dirty="0"/>
              <a:t>rate</a:t>
            </a:r>
          </a:p>
          <a:p>
            <a:pPr lvl="2"/>
            <a:r>
              <a:rPr lang="en-US" altLang="zh-TW" sz="1900" dirty="0"/>
              <a:t>Memory</a:t>
            </a:r>
            <a:r>
              <a:rPr lang="zh-TW" altLang="en-US" sz="1900" dirty="0"/>
              <a:t> </a:t>
            </a:r>
            <a:r>
              <a:rPr lang="en-US" altLang="zh-TW" sz="1900" dirty="0"/>
              <a:t>footprints</a:t>
            </a:r>
          </a:p>
          <a:p>
            <a:pPr lvl="1"/>
            <a:endParaRPr lang="en-US" dirty="0"/>
          </a:p>
        </p:txBody>
      </p:sp>
      <p:cxnSp>
        <p:nvCxnSpPr>
          <p:cNvPr id="7" name="Straight Arrow Connector 6">
            <a:extLst>
              <a:ext uri="{FF2B5EF4-FFF2-40B4-BE49-F238E27FC236}">
                <a16:creationId xmlns:a16="http://schemas.microsoft.com/office/drawing/2014/main" id="{E8B4652B-9F61-BB46-17C1-0BE7B8F4949F}"/>
              </a:ext>
            </a:extLst>
          </p:cNvPr>
          <p:cNvCxnSpPr>
            <a:cxnSpLocks/>
            <a:stCxn id="5" idx="3"/>
            <a:endCxn id="3" idx="1"/>
          </p:cNvCxnSpPr>
          <p:nvPr/>
        </p:nvCxnSpPr>
        <p:spPr>
          <a:xfrm flipV="1">
            <a:off x="5659173" y="2465995"/>
            <a:ext cx="627710" cy="17537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13CBC2-EE7E-FF82-A4BA-BDA2A848FEB7}"/>
              </a:ext>
            </a:extLst>
          </p:cNvPr>
          <p:cNvCxnSpPr>
            <a:cxnSpLocks/>
            <a:stCxn id="14" idx="3"/>
            <a:endCxn id="18" idx="1"/>
          </p:cNvCxnSpPr>
          <p:nvPr/>
        </p:nvCxnSpPr>
        <p:spPr>
          <a:xfrm>
            <a:off x="5272871" y="4381188"/>
            <a:ext cx="1014013" cy="666642"/>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B62DA2CF-A871-E02A-DC3D-C9E0059E9B67}"/>
              </a:ext>
            </a:extLst>
          </p:cNvPr>
          <p:cNvSpPr txBox="1">
            <a:spLocks/>
          </p:cNvSpPr>
          <p:nvPr/>
        </p:nvSpPr>
        <p:spPr>
          <a:xfrm>
            <a:off x="6286884" y="3750188"/>
            <a:ext cx="5412440" cy="2595283"/>
          </a:xfrm>
          <a:prstGeom prst="rect">
            <a:avLst/>
          </a:prstGeom>
          <a:solidFill>
            <a:schemeClr val="accent6">
              <a:lumMod val="40000"/>
              <a:lumOff val="60000"/>
            </a:schemeClr>
          </a:solidFill>
          <a:ln>
            <a:solidFill>
              <a:schemeClr val="accent4"/>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solidFill>
                  <a:schemeClr val="tx2"/>
                </a:solidFill>
              </a:rPr>
              <a:t>Kernel</a:t>
            </a:r>
            <a:r>
              <a:rPr lang="zh-TW" altLang="en-US" sz="2400" dirty="0">
                <a:solidFill>
                  <a:schemeClr val="tx2"/>
                </a:solidFill>
              </a:rPr>
              <a:t> </a:t>
            </a:r>
            <a:r>
              <a:rPr lang="en-US" altLang="zh-TW" sz="2400" dirty="0">
                <a:solidFill>
                  <a:schemeClr val="tx2"/>
                </a:solidFill>
              </a:rPr>
              <a:t>metrics</a:t>
            </a:r>
          </a:p>
          <a:p>
            <a:pPr lvl="1"/>
            <a:r>
              <a:rPr lang="en-US" altLang="zh-TW" sz="2000" dirty="0">
                <a:solidFill>
                  <a:schemeClr val="tx2"/>
                </a:solidFill>
              </a:rPr>
              <a:t>Fine-grained</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within SM</a:t>
            </a:r>
          </a:p>
          <a:p>
            <a:pPr lvl="1"/>
            <a:r>
              <a:rPr lang="en-US" altLang="zh-TW" sz="2000" dirty="0">
                <a:solidFill>
                  <a:schemeClr val="tx2"/>
                </a:solidFill>
              </a:rPr>
              <a:t>Long</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time,</a:t>
            </a:r>
            <a:r>
              <a:rPr lang="zh-TW" altLang="en-US" sz="2000" dirty="0">
                <a:solidFill>
                  <a:schemeClr val="tx2"/>
                </a:solidFill>
              </a:rPr>
              <a:t> </a:t>
            </a:r>
            <a:r>
              <a:rPr lang="en-US" altLang="zh-TW" sz="2000" dirty="0">
                <a:solidFill>
                  <a:schemeClr val="tx2"/>
                </a:solidFill>
              </a:rPr>
              <a:t>requires</a:t>
            </a:r>
            <a:r>
              <a:rPr lang="zh-TW" altLang="en-US" sz="2000" dirty="0">
                <a:solidFill>
                  <a:schemeClr val="tx2"/>
                </a:solidFill>
              </a:rPr>
              <a:t> </a:t>
            </a:r>
            <a:r>
              <a:rPr lang="en-US" altLang="zh-TW" sz="2000" dirty="0">
                <a:solidFill>
                  <a:schemeClr val="tx2"/>
                </a:solidFill>
              </a:rPr>
              <a:t>profile</a:t>
            </a:r>
            <a:r>
              <a:rPr lang="zh-TW" altLang="en-US" sz="2000" dirty="0">
                <a:solidFill>
                  <a:schemeClr val="tx2"/>
                </a:solidFill>
              </a:rPr>
              <a:t> </a:t>
            </a:r>
            <a:r>
              <a:rPr lang="en-US" altLang="zh-TW" sz="2000" dirty="0">
                <a:solidFill>
                  <a:schemeClr val="tx2"/>
                </a:solidFill>
              </a:rPr>
              <a:t>tool</a:t>
            </a:r>
          </a:p>
          <a:p>
            <a:pPr lvl="2"/>
            <a:r>
              <a:rPr lang="en-US" altLang="zh-TW" sz="1800" dirty="0">
                <a:solidFill>
                  <a:schemeClr val="tx2"/>
                </a:solidFill>
              </a:rPr>
              <a:t>Stream</a:t>
            </a:r>
            <a:r>
              <a:rPr lang="zh-TW" altLang="en-US" sz="1800" dirty="0">
                <a:solidFill>
                  <a:schemeClr val="tx2"/>
                </a:solidFill>
              </a:rPr>
              <a:t> </a:t>
            </a:r>
            <a:r>
              <a:rPr lang="en-US" altLang="zh-TW" sz="1800" dirty="0">
                <a:solidFill>
                  <a:schemeClr val="tx2"/>
                </a:solidFill>
              </a:rPr>
              <a:t>Multiprocessor</a:t>
            </a:r>
            <a:r>
              <a:rPr lang="zh-TW" altLang="en-US" sz="1800" dirty="0">
                <a:solidFill>
                  <a:schemeClr val="tx2"/>
                </a:solidFill>
              </a:rPr>
              <a:t> </a:t>
            </a:r>
            <a:r>
              <a:rPr lang="en-US" altLang="zh-TW" sz="1800" dirty="0">
                <a:solidFill>
                  <a:schemeClr val="tx2"/>
                </a:solidFill>
              </a:rPr>
              <a:t>(SM)</a:t>
            </a:r>
            <a:r>
              <a:rPr lang="zh-TW" altLang="en-US" sz="1800" dirty="0">
                <a:solidFill>
                  <a:schemeClr val="tx2"/>
                </a:solidFill>
              </a:rPr>
              <a:t> </a:t>
            </a:r>
            <a:r>
              <a:rPr lang="en-US" altLang="zh-TW" sz="1800" dirty="0">
                <a:solidFill>
                  <a:schemeClr val="tx2"/>
                </a:solidFill>
              </a:rPr>
              <a:t>Throughput</a:t>
            </a:r>
          </a:p>
          <a:p>
            <a:pPr lvl="2"/>
            <a:r>
              <a:rPr lang="en-US" altLang="zh-TW" sz="1800" dirty="0">
                <a:solidFill>
                  <a:schemeClr val="tx2"/>
                </a:solidFill>
              </a:rPr>
              <a:t>Max</a:t>
            </a:r>
            <a:r>
              <a:rPr lang="zh-TW" altLang="en-US" sz="1800" dirty="0">
                <a:solidFill>
                  <a:schemeClr val="tx2"/>
                </a:solidFill>
              </a:rPr>
              <a:t> </a:t>
            </a:r>
            <a:r>
              <a:rPr lang="en-US" altLang="zh-TW" sz="1800" dirty="0">
                <a:solidFill>
                  <a:schemeClr val="tx2"/>
                </a:solidFill>
              </a:rPr>
              <a:t>Memory</a:t>
            </a:r>
            <a:r>
              <a:rPr lang="zh-TW" altLang="en-US" sz="1800" dirty="0">
                <a:solidFill>
                  <a:schemeClr val="tx2"/>
                </a:solidFill>
              </a:rPr>
              <a:t> </a:t>
            </a:r>
            <a:r>
              <a:rPr lang="en-US" altLang="zh-TW" sz="1800" dirty="0">
                <a:solidFill>
                  <a:schemeClr val="tx2"/>
                </a:solidFill>
              </a:rPr>
              <a:t>throughput</a:t>
            </a:r>
            <a:r>
              <a:rPr lang="zh-TW" altLang="en-US" sz="1800" dirty="0">
                <a:solidFill>
                  <a:schemeClr val="tx2"/>
                </a:solidFill>
              </a:rPr>
              <a:t> </a:t>
            </a:r>
            <a:r>
              <a:rPr lang="en-US" altLang="zh-TW" sz="1800" dirty="0">
                <a:solidFill>
                  <a:schemeClr val="tx2"/>
                </a:solidFill>
              </a:rPr>
              <a:t>across</a:t>
            </a:r>
            <a:r>
              <a:rPr lang="zh-TW" altLang="en-US" sz="1800" dirty="0">
                <a:solidFill>
                  <a:schemeClr val="tx2"/>
                </a:solidFill>
              </a:rPr>
              <a:t> </a:t>
            </a:r>
            <a:r>
              <a:rPr lang="en-US" altLang="zh-TW" sz="1800" dirty="0">
                <a:solidFill>
                  <a:schemeClr val="tx2"/>
                </a:solidFill>
              </a:rPr>
              <a:t>units</a:t>
            </a:r>
          </a:p>
          <a:p>
            <a:pPr lvl="2"/>
            <a:r>
              <a:rPr lang="en-US" altLang="zh-TW" sz="1800" dirty="0">
                <a:solidFill>
                  <a:schemeClr val="tx2"/>
                </a:solidFill>
              </a:rPr>
              <a:t>Registers</a:t>
            </a:r>
          </a:p>
          <a:p>
            <a:pPr lvl="2"/>
            <a:r>
              <a:rPr lang="en-US" altLang="zh-TW" sz="1800" dirty="0">
                <a:solidFill>
                  <a:schemeClr val="tx2"/>
                </a:solidFill>
              </a:rPr>
              <a:t>Shared</a:t>
            </a:r>
            <a:r>
              <a:rPr lang="zh-TW" altLang="en-US" sz="1800" dirty="0">
                <a:solidFill>
                  <a:schemeClr val="tx2"/>
                </a:solidFill>
              </a:rPr>
              <a:t> </a:t>
            </a:r>
            <a:r>
              <a:rPr lang="en-US" altLang="zh-TW" sz="1800" dirty="0">
                <a:solidFill>
                  <a:schemeClr val="tx2"/>
                </a:solidFill>
              </a:rPr>
              <a:t>memory</a:t>
            </a:r>
            <a:r>
              <a:rPr lang="zh-TW" altLang="en-US" sz="1800" dirty="0">
                <a:solidFill>
                  <a:schemeClr val="tx2"/>
                </a:solidFill>
              </a:rPr>
              <a:t> </a:t>
            </a:r>
            <a:r>
              <a:rPr lang="en-US" altLang="zh-TW" sz="1800" dirty="0">
                <a:solidFill>
                  <a:schemeClr val="tx2"/>
                </a:solidFill>
              </a:rPr>
              <a:t>usage</a:t>
            </a:r>
          </a:p>
          <a:p>
            <a:pPr lvl="1"/>
            <a:endParaRPr lang="en-US" dirty="0"/>
          </a:p>
        </p:txBody>
      </p:sp>
      <p:sp>
        <p:nvSpPr>
          <p:cNvPr id="6" name="Slide Number Placeholder 5">
            <a:extLst>
              <a:ext uri="{FF2B5EF4-FFF2-40B4-BE49-F238E27FC236}">
                <a16:creationId xmlns:a16="http://schemas.microsoft.com/office/drawing/2014/main" id="{406AE71B-2B72-980A-4012-5383A9230869}"/>
              </a:ext>
            </a:extLst>
          </p:cNvPr>
          <p:cNvSpPr>
            <a:spLocks noGrp="1"/>
          </p:cNvSpPr>
          <p:nvPr>
            <p:ph type="sldNum" sz="quarter" idx="12"/>
          </p:nvPr>
        </p:nvSpPr>
        <p:spPr/>
        <p:txBody>
          <a:bodyPr/>
          <a:lstStyle/>
          <a:p>
            <a:fld id="{A983B212-4F1F-614E-8463-C5C3E31DC8CE}" type="slidenum">
              <a:rPr lang="en-US" smtClean="0"/>
              <a:t>38</a:t>
            </a:fld>
            <a:endParaRPr lang="en-US"/>
          </a:p>
        </p:txBody>
      </p:sp>
      <p:sp>
        <p:nvSpPr>
          <p:cNvPr id="5" name="Rectangle 4">
            <a:extLst>
              <a:ext uri="{FF2B5EF4-FFF2-40B4-BE49-F238E27FC236}">
                <a16:creationId xmlns:a16="http://schemas.microsoft.com/office/drawing/2014/main" id="{5FE97D58-411A-7157-0959-8A4B007A8350}"/>
              </a:ext>
            </a:extLst>
          </p:cNvPr>
          <p:cNvSpPr/>
          <p:nvPr/>
        </p:nvSpPr>
        <p:spPr>
          <a:xfrm>
            <a:off x="354681" y="2233535"/>
            <a:ext cx="5304492" cy="397239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2976E285-A1E2-0CCF-281A-4423F1B11590}"/>
              </a:ext>
            </a:extLst>
          </p:cNvPr>
          <p:cNvPicPr>
            <a:picLocks noChangeAspect="1"/>
          </p:cNvPicPr>
          <p:nvPr/>
        </p:nvPicPr>
        <p:blipFill rotWithShape="1">
          <a:blip r:embed="rId4"/>
          <a:srcRect t="-809" r="1807"/>
          <a:stretch/>
        </p:blipFill>
        <p:spPr>
          <a:xfrm>
            <a:off x="2708893" y="3429000"/>
            <a:ext cx="2563977" cy="1904377"/>
          </a:xfrm>
          <a:prstGeom prst="rect">
            <a:avLst/>
          </a:prstGeom>
        </p:spPr>
      </p:pic>
      <p:sp>
        <p:nvSpPr>
          <p:cNvPr id="14" name="Rectangle 13">
            <a:extLst>
              <a:ext uri="{FF2B5EF4-FFF2-40B4-BE49-F238E27FC236}">
                <a16:creationId xmlns:a16="http://schemas.microsoft.com/office/drawing/2014/main" id="{E1F51614-C5D6-9CC3-68CE-D4353AA3FF30}"/>
              </a:ext>
            </a:extLst>
          </p:cNvPr>
          <p:cNvSpPr/>
          <p:nvPr/>
        </p:nvSpPr>
        <p:spPr>
          <a:xfrm>
            <a:off x="2761747" y="3475932"/>
            <a:ext cx="2511124" cy="1810512"/>
          </a:xfrm>
          <a:prstGeom prst="rect">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13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9B7BA-2ABC-936A-D404-2B60A81CD5DB}"/>
              </a:ext>
            </a:extLst>
          </p:cNvPr>
          <p:cNvSpPr>
            <a:spLocks noGrp="1"/>
          </p:cNvSpPr>
          <p:nvPr>
            <p:ph type="title"/>
          </p:nvPr>
        </p:nvSpPr>
        <p:spPr>
          <a:xfrm>
            <a:off x="95679" y="-88637"/>
            <a:ext cx="10515600" cy="1325563"/>
          </a:xfrm>
        </p:spPr>
        <p:txBody>
          <a:bodyPr>
            <a:normAutofit/>
          </a:bodyPr>
          <a:lstStyle/>
          <a:p>
            <a:r>
              <a:rPr lang="en-US" altLang="zh-TW" sz="3500" dirty="0"/>
              <a:t>Colocation</a:t>
            </a:r>
            <a:r>
              <a:rPr lang="zh-TW" altLang="en-US" sz="3500" dirty="0"/>
              <a:t> </a:t>
            </a:r>
            <a:r>
              <a:rPr lang="en-US" altLang="zh-TW" sz="3500" dirty="0"/>
              <a:t>prediction</a:t>
            </a:r>
            <a:r>
              <a:rPr lang="zh-TW" altLang="en-US" sz="3500" dirty="0"/>
              <a:t> </a:t>
            </a:r>
            <a:r>
              <a:rPr lang="en-US" altLang="zh-TW" sz="3500" dirty="0"/>
              <a:t>–</a:t>
            </a:r>
            <a:r>
              <a:rPr lang="zh-TW" altLang="en-US" sz="3500" dirty="0"/>
              <a:t> </a:t>
            </a:r>
            <a:r>
              <a:rPr lang="en-US" altLang="zh-TW" sz="3500" dirty="0"/>
              <a:t>non-GPU</a:t>
            </a:r>
            <a:endParaRPr lang="en-US" sz="3500" dirty="0"/>
          </a:p>
        </p:txBody>
      </p:sp>
      <p:sp>
        <p:nvSpPr>
          <p:cNvPr id="3" name="Content Placeholder 2">
            <a:extLst>
              <a:ext uri="{FF2B5EF4-FFF2-40B4-BE49-F238E27FC236}">
                <a16:creationId xmlns:a16="http://schemas.microsoft.com/office/drawing/2014/main" id="{629F460C-E6EE-E6D9-A2E9-3D6B9698AA15}"/>
              </a:ext>
            </a:extLst>
          </p:cNvPr>
          <p:cNvSpPr>
            <a:spLocks noGrp="1"/>
          </p:cNvSpPr>
          <p:nvPr>
            <p:ph idx="1"/>
          </p:nvPr>
        </p:nvSpPr>
        <p:spPr>
          <a:xfrm>
            <a:off x="298315" y="1024403"/>
            <a:ext cx="11055485" cy="5152560"/>
          </a:xfrm>
        </p:spPr>
        <p:txBody>
          <a:bodyPr/>
          <a:lstStyle/>
          <a:p>
            <a:pPr marL="0" algn="l" rtl="0" eaLnBrk="1" fontAlgn="t" latinLnBrk="0" hangingPunct="1">
              <a:spcBef>
                <a:spcPts val="0"/>
              </a:spcBef>
              <a:spcAft>
                <a:spcPts val="0"/>
              </a:spcAft>
            </a:pPr>
            <a:r>
              <a:rPr lang="en-US" sz="1800" b="1" i="0" u="none" strike="noStrike" kern="1200" dirty="0">
                <a:solidFill>
                  <a:srgbClr val="FFFFFF"/>
                </a:solidFill>
                <a:effectLst/>
                <a:latin typeface="Calibri" panose="020F0502020204030204" pitchFamily="34" charset="0"/>
              </a:rPr>
              <a:t>Scavenger</a:t>
            </a:r>
            <a:endParaRPr lang="en-US" sz="18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r>
              <a:rPr lang="en-US" altLang="zh-TW" dirty="0"/>
              <a:t> Bubble</a:t>
            </a:r>
            <a:r>
              <a:rPr lang="zh-TW" altLang="en-US" dirty="0"/>
              <a:t> </a:t>
            </a:r>
            <a:r>
              <a:rPr lang="en-US" altLang="zh-TW" dirty="0"/>
              <a:t>Up</a:t>
            </a:r>
          </a:p>
          <a:p>
            <a:pPr lvl="1"/>
            <a:r>
              <a:rPr lang="en-US" altLang="zh-TW" dirty="0"/>
              <a:t>F</a:t>
            </a:r>
            <a:r>
              <a:rPr lang="en-US" dirty="0"/>
              <a:t>orecasts interference in </a:t>
            </a:r>
            <a:r>
              <a:rPr lang="en-US" b="1" dirty="0"/>
              <a:t>data center memory systems </a:t>
            </a:r>
            <a:r>
              <a:rPr lang="en-US" dirty="0"/>
              <a:t>by calculating </a:t>
            </a:r>
            <a:r>
              <a:rPr lang="en-US" b="1" dirty="0"/>
              <a:t>memory pressure scores </a:t>
            </a:r>
            <a:r>
              <a:rPr lang="en-US" dirty="0"/>
              <a:t>with pre-measured memory pressure curves</a:t>
            </a:r>
            <a:r>
              <a:rPr lang="zh-TW" altLang="en-US" dirty="0"/>
              <a:t> </a:t>
            </a:r>
            <a:endParaRPr lang="en-US" dirty="0"/>
          </a:p>
          <a:p>
            <a:pPr lvl="1"/>
            <a:endParaRPr lang="en-US" sz="600" b="0" i="0" u="none" strike="noStrike" dirty="0">
              <a:effectLst/>
              <a:latin typeface="Arial" panose="020B0604020202020204" pitchFamily="34" charset="0"/>
            </a:endParaRPr>
          </a:p>
          <a:p>
            <a:pPr marL="0" marR="0" indent="0" algn="l" rtl="0" eaLnBrk="1" fontAlgn="auto" latinLnBrk="0" hangingPunct="1">
              <a:spcBef>
                <a:spcPts val="0"/>
              </a:spcBef>
              <a:spcAft>
                <a:spcPts val="0"/>
              </a:spcAft>
            </a:pPr>
            <a:endParaRPr lang="en-US" sz="1800" b="0" i="0" u="none" strike="noStrike" dirty="0">
              <a:effectLst/>
              <a:latin typeface="Arial" panose="020B0604020202020204" pitchFamily="34" charset="0"/>
            </a:endParaRPr>
          </a:p>
          <a:p>
            <a:pPr marL="0" marR="0" indent="0" algn="l" rtl="0" eaLnBrk="1" fontAlgn="auto" latinLnBrk="0" hangingPunct="1">
              <a:lnSpc>
                <a:spcPct val="100000"/>
              </a:lnSpc>
              <a:spcBef>
                <a:spcPts val="0"/>
              </a:spcBef>
              <a:spcAft>
                <a:spcPts val="0"/>
              </a:spcAft>
            </a:pPr>
            <a:r>
              <a:rPr lang="en-US" dirty="0"/>
              <a:t> </a:t>
            </a:r>
            <a:r>
              <a:rPr lang="en-US" dirty="0" err="1"/>
              <a:t>SmartHarvest</a:t>
            </a:r>
            <a:endParaRPr lang="en-US" dirty="0"/>
          </a:p>
          <a:p>
            <a:pPr marL="457200" lvl="1" fontAlgn="t">
              <a:spcBef>
                <a:spcPts val="0"/>
              </a:spcBef>
            </a:pPr>
            <a:r>
              <a:rPr lang="en-US" dirty="0" err="1"/>
              <a:t>Colocates</a:t>
            </a:r>
            <a:r>
              <a:rPr lang="en-US" dirty="0"/>
              <a:t> primary customer VMs with batched job VM. </a:t>
            </a:r>
          </a:p>
          <a:p>
            <a:pPr marL="457200" lvl="1" fontAlgn="t">
              <a:spcBef>
                <a:spcPts val="0"/>
              </a:spcBef>
            </a:pPr>
            <a:r>
              <a:rPr lang="en-US" dirty="0"/>
              <a:t>Predicts the </a:t>
            </a:r>
            <a:r>
              <a:rPr lang="en-US" b="1" dirty="0"/>
              <a:t>peak CPU core usage </a:t>
            </a:r>
            <a:r>
              <a:rPr lang="en-US" dirty="0"/>
              <a:t>of primary VMs for each time window to decide core allocation using classification models.</a:t>
            </a:r>
          </a:p>
          <a:p>
            <a:pPr marL="457200" lvl="1" fontAlgn="t">
              <a:spcBef>
                <a:spcPts val="0"/>
              </a:spcBef>
            </a:pPr>
            <a:r>
              <a:rPr lang="en-US" dirty="0"/>
              <a:t>Results are </a:t>
            </a:r>
            <a:r>
              <a:rPr lang="en-US" b="1" dirty="0"/>
              <a:t>not publicly available</a:t>
            </a:r>
            <a:r>
              <a:rPr lang="en-US" dirty="0"/>
              <a:t>. Challenging to replicate since historical trace and implementation details are not publicly available. </a:t>
            </a:r>
          </a:p>
          <a:p>
            <a:pPr marL="457200" lvl="1" fontAlgn="t">
              <a:spcBef>
                <a:spcPts val="0"/>
              </a:spcBef>
            </a:pPr>
            <a:endParaRPr lang="en-US" sz="1400" b="0" i="0" u="none" strike="noStrike" kern="1200" dirty="0">
              <a:solidFill>
                <a:srgbClr val="9B2226"/>
              </a:solidFill>
              <a:effectLst/>
              <a:latin typeface="Calibri" panose="020F0502020204030204" pitchFamily="34" charset="0"/>
            </a:endParaRPr>
          </a:p>
          <a:p>
            <a:pPr marL="0" algn="l" rtl="0" eaLnBrk="1" fontAlgn="t" latinLnBrk="0" hangingPunct="1">
              <a:spcBef>
                <a:spcPts val="0"/>
              </a:spcBef>
              <a:spcAft>
                <a:spcPts val="0"/>
              </a:spcAft>
            </a:pPr>
            <a:endParaRPr lang="en-US" sz="1800" b="0" i="0" u="none" strike="noStrike" kern="1200" dirty="0">
              <a:solidFill>
                <a:srgbClr val="9B2226"/>
              </a:solidFill>
              <a:effectLst/>
              <a:latin typeface="Calibri" panose="020F0502020204030204" pitchFamily="34" charset="0"/>
            </a:endParaRPr>
          </a:p>
          <a:p>
            <a:pPr marL="0" algn="l" rtl="0" eaLnBrk="1" fontAlgn="t" latinLnBrk="0" hangingPunct="1">
              <a:spcBef>
                <a:spcPts val="0"/>
              </a:spcBef>
              <a:spcAft>
                <a:spcPts val="0"/>
              </a:spcAft>
            </a:pPr>
            <a:endParaRPr lang="en-US" sz="1800" b="0" i="0" u="none" strike="noStrike" dirty="0">
              <a:effectLst/>
              <a:latin typeface="Arial" panose="020B0604020202020204" pitchFamily="34" charset="0"/>
            </a:endParaRPr>
          </a:p>
          <a:p>
            <a:endParaRPr lang="en-US" dirty="0"/>
          </a:p>
        </p:txBody>
      </p:sp>
      <p:sp>
        <p:nvSpPr>
          <p:cNvPr id="4" name="The position data is not sufficient for accurate beam prediction">
            <a:extLst>
              <a:ext uri="{FF2B5EF4-FFF2-40B4-BE49-F238E27FC236}">
                <a16:creationId xmlns:a16="http://schemas.microsoft.com/office/drawing/2014/main" id="{CC0474D9-0F99-5349-C161-82EBA1D52F8B}"/>
              </a:ext>
            </a:extLst>
          </p:cNvPr>
          <p:cNvSpPr/>
          <p:nvPr/>
        </p:nvSpPr>
        <p:spPr>
          <a:xfrm>
            <a:off x="2171070" y="5692581"/>
            <a:ext cx="7309973" cy="574076"/>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sz="2400" dirty="0">
                <a:latin typeface="+mj-lt"/>
              </a:rPr>
              <a:t>Our work focuses on predicting GPU workloads</a:t>
            </a:r>
            <a:endParaRPr sz="2400" dirty="0">
              <a:latin typeface="+mj-lt"/>
            </a:endParaRPr>
          </a:p>
        </p:txBody>
      </p:sp>
      <p:sp>
        <p:nvSpPr>
          <p:cNvPr id="5" name="Slide Number Placeholder 4">
            <a:extLst>
              <a:ext uri="{FF2B5EF4-FFF2-40B4-BE49-F238E27FC236}">
                <a16:creationId xmlns:a16="http://schemas.microsoft.com/office/drawing/2014/main" id="{3BEA0FAB-ED05-A6D8-0DD8-54DA84A03FD6}"/>
              </a:ext>
            </a:extLst>
          </p:cNvPr>
          <p:cNvSpPr>
            <a:spLocks noGrp="1"/>
          </p:cNvSpPr>
          <p:nvPr>
            <p:ph type="sldNum" sz="quarter" idx="12"/>
          </p:nvPr>
        </p:nvSpPr>
        <p:spPr/>
        <p:txBody>
          <a:bodyPr/>
          <a:lstStyle/>
          <a:p>
            <a:fld id="{A983B212-4F1F-614E-8463-C5C3E31DC8CE}" type="slidenum">
              <a:rPr lang="en-US" smtClean="0"/>
              <a:t>39</a:t>
            </a:fld>
            <a:endParaRPr lang="en-US"/>
          </a:p>
        </p:txBody>
      </p:sp>
    </p:spTree>
    <p:extLst>
      <p:ext uri="{BB962C8B-B14F-4D97-AF65-F5344CB8AC3E}">
        <p14:creationId xmlns:p14="http://schemas.microsoft.com/office/powerpoint/2010/main" val="93858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C5F30D82-CC71-1F8E-7612-93BF9EB77D6A}"/>
              </a:ext>
            </a:extLst>
          </p:cNvPr>
          <p:cNvSpPr/>
          <p:nvPr/>
        </p:nvSpPr>
        <p:spPr>
          <a:xfrm>
            <a:off x="10328432" y="4357174"/>
            <a:ext cx="457200" cy="1456694"/>
          </a:xfrm>
          <a:prstGeom prst="rect">
            <a:avLst/>
          </a:prstGeom>
          <a:pattFill prst="wdDn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sp>
        <p:nvSpPr>
          <p:cNvPr id="71" name="Rectangle 70">
            <a:extLst>
              <a:ext uri="{FF2B5EF4-FFF2-40B4-BE49-F238E27FC236}">
                <a16:creationId xmlns:a16="http://schemas.microsoft.com/office/drawing/2014/main" id="{7AF040DE-E5F1-46F6-2170-BA9C0927A42C}"/>
              </a:ext>
            </a:extLst>
          </p:cNvPr>
          <p:cNvSpPr/>
          <p:nvPr/>
        </p:nvSpPr>
        <p:spPr>
          <a:xfrm>
            <a:off x="9867378" y="4614650"/>
            <a:ext cx="462216" cy="1199218"/>
          </a:xfrm>
          <a:prstGeom prst="rect">
            <a:avLst/>
          </a:prstGeom>
          <a:pattFill prst="wdDn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2" name="Title 1">
            <a:extLst>
              <a:ext uri="{FF2B5EF4-FFF2-40B4-BE49-F238E27FC236}">
                <a16:creationId xmlns:a16="http://schemas.microsoft.com/office/drawing/2014/main" id="{179344D8-ED2D-1FBC-13F7-CBF47638BCFD}"/>
              </a:ext>
            </a:extLst>
          </p:cNvPr>
          <p:cNvSpPr>
            <a:spLocks noGrp="1"/>
          </p:cNvSpPr>
          <p:nvPr>
            <p:ph type="title"/>
          </p:nvPr>
        </p:nvSpPr>
        <p:spPr>
          <a:xfrm>
            <a:off x="81226" y="12651"/>
            <a:ext cx="11164261" cy="1325563"/>
          </a:xfrm>
        </p:spPr>
        <p:txBody>
          <a:bodyPr>
            <a:normAutofit/>
          </a:bodyPr>
          <a:lstStyle/>
          <a:p>
            <a:pPr algn="l"/>
            <a:r>
              <a:rPr lang="en-US" altLang="zh-TW" dirty="0"/>
              <a:t>Solution-</a:t>
            </a:r>
            <a:r>
              <a:rPr lang="zh-TW" altLang="en-US" dirty="0"/>
              <a:t> </a:t>
            </a:r>
            <a:r>
              <a:rPr lang="en-US" altLang="zh-TW" dirty="0" err="1"/>
              <a:t>Colocating</a:t>
            </a:r>
            <a:r>
              <a:rPr lang="en-US" altLang="zh-TW" dirty="0"/>
              <a:t> workloads</a:t>
            </a:r>
            <a:endParaRPr lang="en-US" dirty="0"/>
          </a:p>
        </p:txBody>
      </p:sp>
      <p:sp>
        <p:nvSpPr>
          <p:cNvPr id="3" name="Content Placeholder 2">
            <a:extLst>
              <a:ext uri="{FF2B5EF4-FFF2-40B4-BE49-F238E27FC236}">
                <a16:creationId xmlns:a16="http://schemas.microsoft.com/office/drawing/2014/main" id="{A058287F-DA25-9291-0718-E785C98B0D72}"/>
              </a:ext>
            </a:extLst>
          </p:cNvPr>
          <p:cNvSpPr>
            <a:spLocks noGrp="1"/>
          </p:cNvSpPr>
          <p:nvPr>
            <p:ph idx="1"/>
          </p:nvPr>
        </p:nvSpPr>
        <p:spPr>
          <a:xfrm>
            <a:off x="507673" y="1414277"/>
            <a:ext cx="6506023" cy="923330"/>
          </a:xfrm>
        </p:spPr>
        <p:txBody>
          <a:bodyPr>
            <a:normAutofit/>
          </a:bodyPr>
          <a:lstStyle/>
          <a:p>
            <a:r>
              <a:rPr lang="en-US" altLang="zh-TW" sz="2000" dirty="0"/>
              <a:t>Colocation</a:t>
            </a:r>
            <a:r>
              <a:rPr lang="zh-TW" altLang="en-US" sz="2000" dirty="0"/>
              <a:t> </a:t>
            </a:r>
            <a:r>
              <a:rPr lang="en-US" altLang="zh-TW" sz="2000" dirty="0"/>
              <a:t>i</a:t>
            </a:r>
            <a:r>
              <a:rPr lang="en-US" sz="2000" dirty="0"/>
              <a:t>mproves GPU utilization</a:t>
            </a:r>
            <a:r>
              <a:rPr lang="en-US" altLang="zh-TW" sz="2000" dirty="0"/>
              <a:t>,</a:t>
            </a:r>
            <a:r>
              <a:rPr lang="zh-TW" altLang="en-US" sz="2000" dirty="0"/>
              <a:t> </a:t>
            </a:r>
            <a:r>
              <a:rPr lang="en-US" altLang="zh-TW" sz="2000" dirty="0"/>
              <a:t>decreases</a:t>
            </a:r>
            <a:r>
              <a:rPr lang="zh-TW" altLang="en-US" sz="2000" dirty="0"/>
              <a:t> </a:t>
            </a:r>
            <a:r>
              <a:rPr lang="en-US" altLang="zh-TW" sz="2000" dirty="0"/>
              <a:t>completion</a:t>
            </a:r>
            <a:r>
              <a:rPr lang="zh-TW" altLang="en-US" sz="2000" dirty="0"/>
              <a:t> </a:t>
            </a:r>
            <a:r>
              <a:rPr lang="en-US" altLang="zh-TW" sz="2000" dirty="0"/>
              <a:t>time,</a:t>
            </a:r>
            <a:r>
              <a:rPr lang="zh-TW" altLang="en-US" sz="2000" dirty="0"/>
              <a:t> </a:t>
            </a:r>
            <a:r>
              <a:rPr lang="en-US" altLang="zh-TW" sz="2000" dirty="0"/>
              <a:t>increases</a:t>
            </a:r>
            <a:r>
              <a:rPr lang="zh-TW" altLang="en-US" sz="2000" dirty="0"/>
              <a:t> </a:t>
            </a:r>
            <a:r>
              <a:rPr lang="en-US" altLang="zh-TW" sz="2000" dirty="0"/>
              <a:t>throughput</a:t>
            </a:r>
            <a:endParaRPr lang="en-US" sz="2000" dirty="0"/>
          </a:p>
          <a:p>
            <a:endParaRPr lang="en-US" altLang="zh-TW" b="1" dirty="0"/>
          </a:p>
          <a:p>
            <a:pPr marL="1143000" lvl="3">
              <a:spcBef>
                <a:spcPts val="1000"/>
              </a:spcBef>
            </a:pPr>
            <a:endParaRPr lang="en-US" sz="1600" dirty="0"/>
          </a:p>
          <a:p>
            <a:pPr marL="1143000" lvl="3">
              <a:spcBef>
                <a:spcPts val="1000"/>
              </a:spcBef>
            </a:pPr>
            <a:endParaRPr lang="en-US" altLang="zh-TW" sz="1800" dirty="0"/>
          </a:p>
          <a:p>
            <a:pPr marL="1143000" lvl="3">
              <a:spcBef>
                <a:spcPts val="1000"/>
              </a:spcBef>
            </a:pPr>
            <a:endParaRPr lang="en-US" altLang="zh-TW" sz="1800" dirty="0"/>
          </a:p>
          <a:p>
            <a:pPr marL="685800" lvl="2">
              <a:spcBef>
                <a:spcPts val="1000"/>
              </a:spcBef>
            </a:pPr>
            <a:endParaRPr lang="en-US" sz="2000" dirty="0"/>
          </a:p>
          <a:p>
            <a:pPr marL="1143000" lvl="3">
              <a:spcBef>
                <a:spcPts val="1000"/>
              </a:spcBef>
            </a:pPr>
            <a:endParaRPr lang="en-US" sz="1800" dirty="0"/>
          </a:p>
        </p:txBody>
      </p:sp>
      <p:cxnSp>
        <p:nvCxnSpPr>
          <p:cNvPr id="6" name="Straight Connector 5">
            <a:extLst>
              <a:ext uri="{FF2B5EF4-FFF2-40B4-BE49-F238E27FC236}">
                <a16:creationId xmlns:a16="http://schemas.microsoft.com/office/drawing/2014/main" id="{84FF9E9D-760E-8112-5438-5559D12BF97D}"/>
              </a:ext>
            </a:extLst>
          </p:cNvPr>
          <p:cNvCxnSpPr>
            <a:cxnSpLocks/>
          </p:cNvCxnSpPr>
          <p:nvPr/>
        </p:nvCxnSpPr>
        <p:spPr>
          <a:xfrm>
            <a:off x="8328991" y="2643108"/>
            <a:ext cx="27406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E7CE691-E41F-B550-6648-7C87BDCE6EE2}"/>
              </a:ext>
            </a:extLst>
          </p:cNvPr>
          <p:cNvSpPr/>
          <p:nvPr/>
        </p:nvSpPr>
        <p:spPr>
          <a:xfrm>
            <a:off x="8543367" y="1887705"/>
            <a:ext cx="442018" cy="743484"/>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12" name="TextBox 11">
            <a:extLst>
              <a:ext uri="{FF2B5EF4-FFF2-40B4-BE49-F238E27FC236}">
                <a16:creationId xmlns:a16="http://schemas.microsoft.com/office/drawing/2014/main" id="{99276793-7622-DD23-A4F9-A9808B4DC6AC}"/>
              </a:ext>
            </a:extLst>
          </p:cNvPr>
          <p:cNvSpPr txBox="1"/>
          <p:nvPr/>
        </p:nvSpPr>
        <p:spPr>
          <a:xfrm>
            <a:off x="6991209" y="2093428"/>
            <a:ext cx="1446058" cy="646331"/>
          </a:xfrm>
          <a:prstGeom prst="rect">
            <a:avLst/>
          </a:prstGeom>
          <a:noFill/>
        </p:spPr>
        <p:txBody>
          <a:bodyPr wrap="square" rtlCol="0">
            <a:spAutoFit/>
          </a:bodyPr>
          <a:lstStyle/>
          <a:p>
            <a:r>
              <a:rPr lang="en-US" dirty="0"/>
              <a:t>GPU Utilization </a:t>
            </a:r>
          </a:p>
        </p:txBody>
      </p:sp>
      <p:cxnSp>
        <p:nvCxnSpPr>
          <p:cNvPr id="18" name="Straight Connector 17">
            <a:extLst>
              <a:ext uri="{FF2B5EF4-FFF2-40B4-BE49-F238E27FC236}">
                <a16:creationId xmlns:a16="http://schemas.microsoft.com/office/drawing/2014/main" id="{1B705915-3765-61B4-B0D8-A6EFC11B5049}"/>
              </a:ext>
            </a:extLst>
          </p:cNvPr>
          <p:cNvCxnSpPr>
            <a:cxnSpLocks/>
          </p:cNvCxnSpPr>
          <p:nvPr/>
        </p:nvCxnSpPr>
        <p:spPr>
          <a:xfrm>
            <a:off x="8209721" y="902885"/>
            <a:ext cx="29137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35D35E2-D5B4-492F-AF8E-BA650B712128}"/>
              </a:ext>
            </a:extLst>
          </p:cNvPr>
          <p:cNvSpPr txBox="1"/>
          <p:nvPr/>
        </p:nvSpPr>
        <p:spPr>
          <a:xfrm>
            <a:off x="8303891" y="459923"/>
            <a:ext cx="818499" cy="369332"/>
          </a:xfrm>
          <a:prstGeom prst="rect">
            <a:avLst/>
          </a:prstGeom>
          <a:noFill/>
          <a:ln>
            <a:solidFill>
              <a:schemeClr val="tx1"/>
            </a:solidFill>
          </a:ln>
        </p:spPr>
        <p:txBody>
          <a:bodyPr wrap="square" rtlCol="0">
            <a:spAutoFit/>
          </a:bodyPr>
          <a:lstStyle/>
          <a:p>
            <a:r>
              <a:rPr lang="en-US" dirty="0">
                <a:ln w="0"/>
                <a:effectLst>
                  <a:outerShdw blurRad="38100" dist="25400" dir="5400000" algn="ctr" rotWithShape="0">
                    <a:srgbClr val="6E747A">
                      <a:alpha val="43000"/>
                    </a:srgbClr>
                  </a:outerShdw>
                </a:effectLst>
              </a:rPr>
              <a:t>100%</a:t>
            </a:r>
          </a:p>
        </p:txBody>
      </p:sp>
      <p:sp>
        <p:nvSpPr>
          <p:cNvPr id="20" name="Rectangle 19">
            <a:extLst>
              <a:ext uri="{FF2B5EF4-FFF2-40B4-BE49-F238E27FC236}">
                <a16:creationId xmlns:a16="http://schemas.microsoft.com/office/drawing/2014/main" id="{91C8782A-63F0-C9C1-EB2F-DC60FD1FBCFC}"/>
              </a:ext>
            </a:extLst>
          </p:cNvPr>
          <p:cNvSpPr/>
          <p:nvPr/>
        </p:nvSpPr>
        <p:spPr>
          <a:xfrm>
            <a:off x="8985385" y="1204546"/>
            <a:ext cx="470772" cy="1422165"/>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cxnSp>
        <p:nvCxnSpPr>
          <p:cNvPr id="23" name="Straight Connector 22">
            <a:extLst>
              <a:ext uri="{FF2B5EF4-FFF2-40B4-BE49-F238E27FC236}">
                <a16:creationId xmlns:a16="http://schemas.microsoft.com/office/drawing/2014/main" id="{38D673F2-D808-9DDE-5347-65903B96F9EC}"/>
              </a:ext>
            </a:extLst>
          </p:cNvPr>
          <p:cNvCxnSpPr>
            <a:cxnSpLocks/>
          </p:cNvCxnSpPr>
          <p:nvPr/>
        </p:nvCxnSpPr>
        <p:spPr>
          <a:xfrm>
            <a:off x="8328991" y="5838867"/>
            <a:ext cx="272903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DC190A-0DC2-382D-310B-92CBC5DC0357}"/>
              </a:ext>
            </a:extLst>
          </p:cNvPr>
          <p:cNvSpPr txBox="1"/>
          <p:nvPr/>
        </p:nvSpPr>
        <p:spPr>
          <a:xfrm>
            <a:off x="8515542" y="3390804"/>
            <a:ext cx="2648718" cy="369332"/>
          </a:xfrm>
          <a:prstGeom prst="rect">
            <a:avLst/>
          </a:prstGeom>
          <a:noFill/>
          <a:ln>
            <a:noFill/>
          </a:ln>
        </p:spPr>
        <p:txBody>
          <a:bodyPr wrap="square" rtlCol="0">
            <a:spAutoFit/>
          </a:bodyPr>
          <a:lstStyle/>
          <a:p>
            <a:r>
              <a:rPr lang="en-US" dirty="0">
                <a:solidFill>
                  <a:schemeClr val="accent4"/>
                </a:solidFill>
              </a:rPr>
              <a:t>Total </a:t>
            </a:r>
            <a:r>
              <a:rPr lang="zh-TW" altLang="en-US" dirty="0">
                <a:solidFill>
                  <a:schemeClr val="accent4"/>
                </a:solidFill>
              </a:rPr>
              <a:t> </a:t>
            </a:r>
            <a:r>
              <a:rPr lang="en-US" dirty="0">
                <a:solidFill>
                  <a:schemeClr val="accent4"/>
                </a:solidFill>
              </a:rPr>
              <a:t>completion time </a:t>
            </a:r>
          </a:p>
        </p:txBody>
      </p:sp>
      <p:sp>
        <p:nvSpPr>
          <p:cNvPr id="25" name="Rectangle 24">
            <a:extLst>
              <a:ext uri="{FF2B5EF4-FFF2-40B4-BE49-F238E27FC236}">
                <a16:creationId xmlns:a16="http://schemas.microsoft.com/office/drawing/2014/main" id="{530AE3E4-0138-E10C-FBD6-E58234DB5B35}"/>
              </a:ext>
            </a:extLst>
          </p:cNvPr>
          <p:cNvSpPr/>
          <p:nvPr/>
        </p:nvSpPr>
        <p:spPr>
          <a:xfrm>
            <a:off x="8703282" y="4921545"/>
            <a:ext cx="468962" cy="902539"/>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cxnSp>
        <p:nvCxnSpPr>
          <p:cNvPr id="10" name="Straight Arrow Connector 9">
            <a:extLst>
              <a:ext uri="{FF2B5EF4-FFF2-40B4-BE49-F238E27FC236}">
                <a16:creationId xmlns:a16="http://schemas.microsoft.com/office/drawing/2014/main" id="{A77491BF-4B69-4197-F5B7-101A30ECB3A0}"/>
              </a:ext>
            </a:extLst>
          </p:cNvPr>
          <p:cNvCxnSpPr>
            <a:cxnSpLocks/>
          </p:cNvCxnSpPr>
          <p:nvPr/>
        </p:nvCxnSpPr>
        <p:spPr>
          <a:xfrm flipV="1">
            <a:off x="8328991" y="902885"/>
            <a:ext cx="0" cy="17582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F22E64C-A8BF-1654-69C1-DD7854D68E7A}"/>
              </a:ext>
            </a:extLst>
          </p:cNvPr>
          <p:cNvCxnSpPr>
            <a:cxnSpLocks/>
          </p:cNvCxnSpPr>
          <p:nvPr/>
        </p:nvCxnSpPr>
        <p:spPr>
          <a:xfrm flipV="1">
            <a:off x="8344644" y="3589946"/>
            <a:ext cx="0" cy="224892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38" name="TextBox 37">
            <a:extLst>
              <a:ext uri="{FF2B5EF4-FFF2-40B4-BE49-F238E27FC236}">
                <a16:creationId xmlns:a16="http://schemas.microsoft.com/office/drawing/2014/main" id="{B1633B12-D279-E729-DAA6-BB569F0F263B}"/>
              </a:ext>
            </a:extLst>
          </p:cNvPr>
          <p:cNvSpPr txBox="1"/>
          <p:nvPr/>
        </p:nvSpPr>
        <p:spPr>
          <a:xfrm>
            <a:off x="8302187" y="5894454"/>
            <a:ext cx="1273224" cy="646331"/>
          </a:xfrm>
          <a:prstGeom prst="rect">
            <a:avLst/>
          </a:prstGeom>
          <a:noFill/>
        </p:spPr>
        <p:txBody>
          <a:bodyPr wrap="square" rtlCol="0">
            <a:spAutoFit/>
          </a:bodyPr>
          <a:lstStyle/>
          <a:p>
            <a:pPr algn="ctr"/>
            <a:r>
              <a:rPr lang="en-US" dirty="0">
                <a:solidFill>
                  <a:schemeClr val="tx2"/>
                </a:solidFill>
              </a:rPr>
              <a:t>NO sharing</a:t>
            </a:r>
          </a:p>
        </p:txBody>
      </p:sp>
      <p:sp>
        <p:nvSpPr>
          <p:cNvPr id="39" name="TextBox 38">
            <a:extLst>
              <a:ext uri="{FF2B5EF4-FFF2-40B4-BE49-F238E27FC236}">
                <a16:creationId xmlns:a16="http://schemas.microsoft.com/office/drawing/2014/main" id="{3076296E-8283-D276-DDFD-D19FB8927166}"/>
              </a:ext>
            </a:extLst>
          </p:cNvPr>
          <p:cNvSpPr txBox="1"/>
          <p:nvPr/>
        </p:nvSpPr>
        <p:spPr>
          <a:xfrm>
            <a:off x="9827993" y="5893266"/>
            <a:ext cx="1273224" cy="369332"/>
          </a:xfrm>
          <a:prstGeom prst="rect">
            <a:avLst/>
          </a:prstGeom>
          <a:noFill/>
        </p:spPr>
        <p:txBody>
          <a:bodyPr wrap="square" rtlCol="0">
            <a:spAutoFit/>
          </a:bodyPr>
          <a:lstStyle/>
          <a:p>
            <a:r>
              <a:rPr lang="en-US" dirty="0">
                <a:solidFill>
                  <a:srgbClr val="FF0000"/>
                </a:solidFill>
              </a:rPr>
              <a:t>Shared</a:t>
            </a:r>
          </a:p>
        </p:txBody>
      </p:sp>
      <p:sp>
        <p:nvSpPr>
          <p:cNvPr id="41" name="TextBox 40">
            <a:extLst>
              <a:ext uri="{FF2B5EF4-FFF2-40B4-BE49-F238E27FC236}">
                <a16:creationId xmlns:a16="http://schemas.microsoft.com/office/drawing/2014/main" id="{F30092A2-9DE9-D1F1-CAD8-0022B73A2FF8}"/>
              </a:ext>
            </a:extLst>
          </p:cNvPr>
          <p:cNvSpPr txBox="1"/>
          <p:nvPr/>
        </p:nvSpPr>
        <p:spPr>
          <a:xfrm>
            <a:off x="10049760" y="2708068"/>
            <a:ext cx="1273224" cy="369332"/>
          </a:xfrm>
          <a:prstGeom prst="rect">
            <a:avLst/>
          </a:prstGeom>
          <a:noFill/>
        </p:spPr>
        <p:txBody>
          <a:bodyPr wrap="square" rtlCol="0">
            <a:spAutoFit/>
          </a:bodyPr>
          <a:lstStyle/>
          <a:p>
            <a:r>
              <a:rPr lang="en-US" dirty="0">
                <a:solidFill>
                  <a:schemeClr val="tx2"/>
                </a:solidFill>
              </a:rPr>
              <a:t>Shared</a:t>
            </a:r>
          </a:p>
        </p:txBody>
      </p:sp>
      <p:cxnSp>
        <p:nvCxnSpPr>
          <p:cNvPr id="53" name="Straight Connector 52">
            <a:extLst>
              <a:ext uri="{FF2B5EF4-FFF2-40B4-BE49-F238E27FC236}">
                <a16:creationId xmlns:a16="http://schemas.microsoft.com/office/drawing/2014/main" id="{CFB3C9A2-3919-D3E5-2973-FB49AAA744CC}"/>
              </a:ext>
            </a:extLst>
          </p:cNvPr>
          <p:cNvCxnSpPr>
            <a:cxnSpLocks/>
          </p:cNvCxnSpPr>
          <p:nvPr/>
        </p:nvCxnSpPr>
        <p:spPr>
          <a:xfrm>
            <a:off x="10883858" y="4329774"/>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2B34099-2702-6CFC-E374-B5BCF6065726}"/>
              </a:ext>
            </a:extLst>
          </p:cNvPr>
          <p:cNvSpPr txBox="1"/>
          <p:nvPr/>
        </p:nvSpPr>
        <p:spPr>
          <a:xfrm>
            <a:off x="9596932" y="3820119"/>
            <a:ext cx="1567328" cy="369332"/>
          </a:xfrm>
          <a:prstGeom prst="rect">
            <a:avLst/>
          </a:prstGeom>
          <a:noFill/>
          <a:ln>
            <a:solidFill>
              <a:srgbClr val="FF0000"/>
            </a:solidFill>
          </a:ln>
        </p:spPr>
        <p:txBody>
          <a:bodyPr wrap="square" rtlCol="0">
            <a:spAutoFit/>
          </a:bodyPr>
          <a:lstStyle/>
          <a:p>
            <a:r>
              <a:rPr lang="en-US" dirty="0">
                <a:ln w="0"/>
                <a:solidFill>
                  <a:srgbClr val="FF0000"/>
                </a:solidFill>
                <a:effectLst>
                  <a:outerShdw blurRad="38100" dist="25400" dir="5400000" algn="ctr" rotWithShape="0">
                    <a:srgbClr val="6E747A">
                      <a:alpha val="43000"/>
                    </a:srgbClr>
                  </a:outerShdw>
                </a:effectLst>
              </a:rPr>
              <a:t>Interference</a:t>
            </a:r>
          </a:p>
        </p:txBody>
      </p:sp>
      <p:sp>
        <p:nvSpPr>
          <p:cNvPr id="56" name="Slide Number Placeholder 55">
            <a:extLst>
              <a:ext uri="{FF2B5EF4-FFF2-40B4-BE49-F238E27FC236}">
                <a16:creationId xmlns:a16="http://schemas.microsoft.com/office/drawing/2014/main" id="{1DB3722F-5315-920F-E945-975D0613A922}"/>
              </a:ext>
            </a:extLst>
          </p:cNvPr>
          <p:cNvSpPr>
            <a:spLocks noGrp="1"/>
          </p:cNvSpPr>
          <p:nvPr>
            <p:ph type="sldNum" sz="quarter" idx="12"/>
          </p:nvPr>
        </p:nvSpPr>
        <p:spPr/>
        <p:txBody>
          <a:bodyPr/>
          <a:lstStyle/>
          <a:p>
            <a:fld id="{A983B212-4F1F-614E-8463-C5C3E31DC8CE}" type="slidenum">
              <a:rPr lang="en-US" smtClean="0"/>
              <a:t>4</a:t>
            </a:fld>
            <a:endParaRPr lang="en-US"/>
          </a:p>
        </p:txBody>
      </p:sp>
      <p:sp>
        <p:nvSpPr>
          <p:cNvPr id="57" name="TextBox 56">
            <a:extLst>
              <a:ext uri="{FF2B5EF4-FFF2-40B4-BE49-F238E27FC236}">
                <a16:creationId xmlns:a16="http://schemas.microsoft.com/office/drawing/2014/main" id="{DFEE22AD-1B37-BC3D-4255-DFBA2FBED18D}"/>
              </a:ext>
            </a:extLst>
          </p:cNvPr>
          <p:cNvSpPr txBox="1"/>
          <p:nvPr/>
        </p:nvSpPr>
        <p:spPr>
          <a:xfrm>
            <a:off x="8040157" y="6578850"/>
            <a:ext cx="4470308" cy="276999"/>
          </a:xfrm>
          <a:prstGeom prst="rect">
            <a:avLst/>
          </a:prstGeom>
          <a:noFill/>
        </p:spPr>
        <p:txBody>
          <a:bodyPr wrap="square" rtlCol="0">
            <a:spAutoFit/>
          </a:bodyPr>
          <a:lstStyle/>
          <a:p>
            <a:r>
              <a:rPr lang="en-US" sz="1200" dirty="0">
                <a:solidFill>
                  <a:schemeClr val="tx2"/>
                </a:solidFill>
              </a:rPr>
              <a:t>Illustration graph. Not experimental data</a:t>
            </a:r>
            <a:r>
              <a:rPr lang="en-US" altLang="zh-TW" sz="1200" dirty="0">
                <a:solidFill>
                  <a:schemeClr val="tx2"/>
                </a:solidFill>
              </a:rPr>
              <a:t>.</a:t>
            </a:r>
            <a:endParaRPr lang="en-US" sz="1200" dirty="0">
              <a:solidFill>
                <a:schemeClr val="tx2"/>
              </a:solidFill>
            </a:endParaRPr>
          </a:p>
        </p:txBody>
      </p:sp>
      <p:sp>
        <p:nvSpPr>
          <p:cNvPr id="58" name="TextBox 57">
            <a:extLst>
              <a:ext uri="{FF2B5EF4-FFF2-40B4-BE49-F238E27FC236}">
                <a16:creationId xmlns:a16="http://schemas.microsoft.com/office/drawing/2014/main" id="{50ADB3EE-906A-A95B-1E1B-4EC51C0EA5CC}"/>
              </a:ext>
            </a:extLst>
          </p:cNvPr>
          <p:cNvSpPr txBox="1"/>
          <p:nvPr/>
        </p:nvSpPr>
        <p:spPr>
          <a:xfrm>
            <a:off x="8271544" y="2720628"/>
            <a:ext cx="1273224" cy="646331"/>
          </a:xfrm>
          <a:prstGeom prst="rect">
            <a:avLst/>
          </a:prstGeom>
          <a:noFill/>
        </p:spPr>
        <p:txBody>
          <a:bodyPr wrap="square" rtlCol="0">
            <a:spAutoFit/>
          </a:bodyPr>
          <a:lstStyle/>
          <a:p>
            <a:pPr algn="ctr"/>
            <a:r>
              <a:rPr lang="en-US" dirty="0">
                <a:solidFill>
                  <a:schemeClr val="tx2"/>
                </a:solidFill>
              </a:rPr>
              <a:t>NO sharing</a:t>
            </a:r>
          </a:p>
        </p:txBody>
      </p:sp>
      <p:cxnSp>
        <p:nvCxnSpPr>
          <p:cNvPr id="59" name="Straight Connector 58">
            <a:extLst>
              <a:ext uri="{FF2B5EF4-FFF2-40B4-BE49-F238E27FC236}">
                <a16:creationId xmlns:a16="http://schemas.microsoft.com/office/drawing/2014/main" id="{2F6AFEAE-59D1-4534-6B23-66E9A43A44F6}"/>
              </a:ext>
            </a:extLst>
          </p:cNvPr>
          <p:cNvCxnSpPr>
            <a:cxnSpLocks/>
          </p:cNvCxnSpPr>
          <p:nvPr/>
        </p:nvCxnSpPr>
        <p:spPr>
          <a:xfrm>
            <a:off x="10461394" y="917170"/>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2A0158E-92CD-9EA6-0A83-A7A22004F5BC}"/>
              </a:ext>
            </a:extLst>
          </p:cNvPr>
          <p:cNvSpPr txBox="1"/>
          <p:nvPr/>
        </p:nvSpPr>
        <p:spPr>
          <a:xfrm>
            <a:off x="9784761" y="126278"/>
            <a:ext cx="1483620" cy="369332"/>
          </a:xfrm>
          <a:prstGeom prst="rect">
            <a:avLst/>
          </a:prstGeom>
          <a:noFill/>
          <a:ln>
            <a:solidFill>
              <a:srgbClr val="FF0000"/>
            </a:solidFill>
          </a:ln>
        </p:spPr>
        <p:txBody>
          <a:bodyPr wrap="square" rtlCol="0">
            <a:spAutoFit/>
          </a:bodyPr>
          <a:lstStyle/>
          <a:p>
            <a:r>
              <a:rPr lang="en-US" dirty="0">
                <a:ln w="0"/>
                <a:solidFill>
                  <a:srgbClr val="FF0000"/>
                </a:solidFill>
                <a:effectLst>
                  <a:outerShdw blurRad="38100" dist="25400" dir="5400000" algn="ctr" rotWithShape="0">
                    <a:srgbClr val="6E747A">
                      <a:alpha val="43000"/>
                    </a:srgbClr>
                  </a:outerShdw>
                </a:effectLst>
              </a:rPr>
              <a:t>Interference</a:t>
            </a:r>
          </a:p>
        </p:txBody>
      </p:sp>
      <p:sp>
        <p:nvSpPr>
          <p:cNvPr id="62" name="Rectangle 61">
            <a:extLst>
              <a:ext uri="{FF2B5EF4-FFF2-40B4-BE49-F238E27FC236}">
                <a16:creationId xmlns:a16="http://schemas.microsoft.com/office/drawing/2014/main" id="{FD19E24A-8FF1-DDC2-04B7-9BA158D905EF}"/>
              </a:ext>
            </a:extLst>
          </p:cNvPr>
          <p:cNvSpPr/>
          <p:nvPr/>
        </p:nvSpPr>
        <p:spPr>
          <a:xfrm>
            <a:off x="10283039" y="2036561"/>
            <a:ext cx="470772" cy="592334"/>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64" name="Rectangle 63">
            <a:extLst>
              <a:ext uri="{FF2B5EF4-FFF2-40B4-BE49-F238E27FC236}">
                <a16:creationId xmlns:a16="http://schemas.microsoft.com/office/drawing/2014/main" id="{7FEAA5CD-1640-9043-22D4-4E78D34A3512}"/>
              </a:ext>
            </a:extLst>
          </p:cNvPr>
          <p:cNvSpPr/>
          <p:nvPr/>
        </p:nvSpPr>
        <p:spPr>
          <a:xfrm>
            <a:off x="10292984" y="926520"/>
            <a:ext cx="470772" cy="1110434"/>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J2</a:t>
            </a:r>
          </a:p>
        </p:txBody>
      </p:sp>
      <p:sp>
        <p:nvSpPr>
          <p:cNvPr id="65" name="TextBox 64">
            <a:extLst>
              <a:ext uri="{FF2B5EF4-FFF2-40B4-BE49-F238E27FC236}">
                <a16:creationId xmlns:a16="http://schemas.microsoft.com/office/drawing/2014/main" id="{6591B55C-835D-9918-42B2-AC4C0C456FFF}"/>
              </a:ext>
            </a:extLst>
          </p:cNvPr>
          <p:cNvSpPr txBox="1"/>
          <p:nvPr/>
        </p:nvSpPr>
        <p:spPr>
          <a:xfrm>
            <a:off x="10274362" y="524624"/>
            <a:ext cx="471721" cy="369332"/>
          </a:xfrm>
          <a:prstGeom prst="rect">
            <a:avLst/>
          </a:prstGeom>
          <a:pattFill prst="wdDnDiag">
            <a:fgClr>
              <a:srgbClr val="FF0000"/>
            </a:fgClr>
            <a:bgClr>
              <a:schemeClr val="bg1"/>
            </a:bgClr>
          </a:pattFill>
          <a:ln>
            <a:solidFill>
              <a:srgbClr val="FF0000"/>
            </a:solidFill>
          </a:ln>
        </p:spPr>
        <p:txBody>
          <a:bodyPr wrap="square" rtlCol="0">
            <a:spAutoFit/>
          </a:bodyPr>
          <a:lstStyle/>
          <a:p>
            <a:endParaRPr lang="en-US" dirty="0">
              <a:ln w="0"/>
              <a:solidFill>
                <a:srgbClr val="FF0000"/>
              </a:solidFill>
              <a:effectLst>
                <a:outerShdw blurRad="38100" dist="25400" dir="5400000" algn="ctr" rotWithShape="0">
                  <a:srgbClr val="6E747A">
                    <a:alpha val="43000"/>
                  </a:srgbClr>
                </a:outerShdw>
              </a:effectLst>
            </a:endParaRPr>
          </a:p>
        </p:txBody>
      </p:sp>
      <p:sp>
        <p:nvSpPr>
          <p:cNvPr id="67" name="TextBox 66">
            <a:extLst>
              <a:ext uri="{FF2B5EF4-FFF2-40B4-BE49-F238E27FC236}">
                <a16:creationId xmlns:a16="http://schemas.microsoft.com/office/drawing/2014/main" id="{21875969-13DB-B37D-58DA-D9EADFC90A27}"/>
              </a:ext>
            </a:extLst>
          </p:cNvPr>
          <p:cNvSpPr txBox="1"/>
          <p:nvPr/>
        </p:nvSpPr>
        <p:spPr>
          <a:xfrm>
            <a:off x="7545269" y="1700862"/>
            <a:ext cx="844809" cy="369332"/>
          </a:xfrm>
          <a:prstGeom prst="rect">
            <a:avLst/>
          </a:prstGeom>
          <a:noFill/>
        </p:spPr>
        <p:txBody>
          <a:bodyPr wrap="square" rtlCol="0">
            <a:spAutoFit/>
          </a:bodyPr>
          <a:lstStyle/>
          <a:p>
            <a:r>
              <a:rPr lang="en-US" dirty="0">
                <a:solidFill>
                  <a:schemeClr val="tx2"/>
                </a:solidFill>
              </a:rPr>
              <a:t>40%</a:t>
            </a:r>
          </a:p>
        </p:txBody>
      </p:sp>
      <p:sp>
        <p:nvSpPr>
          <p:cNvPr id="68" name="TextBox 67">
            <a:extLst>
              <a:ext uri="{FF2B5EF4-FFF2-40B4-BE49-F238E27FC236}">
                <a16:creationId xmlns:a16="http://schemas.microsoft.com/office/drawing/2014/main" id="{B62387E4-A5A6-4B9A-A14E-917661049D5C}"/>
              </a:ext>
            </a:extLst>
          </p:cNvPr>
          <p:cNvSpPr txBox="1"/>
          <p:nvPr/>
        </p:nvSpPr>
        <p:spPr>
          <a:xfrm>
            <a:off x="7550830" y="998714"/>
            <a:ext cx="844809" cy="369332"/>
          </a:xfrm>
          <a:prstGeom prst="rect">
            <a:avLst/>
          </a:prstGeom>
          <a:noFill/>
        </p:spPr>
        <p:txBody>
          <a:bodyPr wrap="square" rtlCol="0">
            <a:spAutoFit/>
          </a:bodyPr>
          <a:lstStyle/>
          <a:p>
            <a:r>
              <a:rPr lang="en-US" dirty="0">
                <a:solidFill>
                  <a:schemeClr val="tx2"/>
                </a:solidFill>
              </a:rPr>
              <a:t>80%</a:t>
            </a:r>
          </a:p>
        </p:txBody>
      </p:sp>
      <p:sp>
        <p:nvSpPr>
          <p:cNvPr id="69" name="TextBox 68">
            <a:extLst>
              <a:ext uri="{FF2B5EF4-FFF2-40B4-BE49-F238E27FC236}">
                <a16:creationId xmlns:a16="http://schemas.microsoft.com/office/drawing/2014/main" id="{24F8937D-5560-FF23-88FE-086945E2FF03}"/>
              </a:ext>
            </a:extLst>
          </p:cNvPr>
          <p:cNvSpPr txBox="1"/>
          <p:nvPr/>
        </p:nvSpPr>
        <p:spPr>
          <a:xfrm>
            <a:off x="10741856" y="540977"/>
            <a:ext cx="844809" cy="369332"/>
          </a:xfrm>
          <a:prstGeom prst="rect">
            <a:avLst/>
          </a:prstGeom>
          <a:noFill/>
        </p:spPr>
        <p:txBody>
          <a:bodyPr wrap="square" rtlCol="0">
            <a:spAutoFit/>
          </a:bodyPr>
          <a:lstStyle/>
          <a:p>
            <a:r>
              <a:rPr lang="en-US" dirty="0">
                <a:solidFill>
                  <a:srgbClr val="FF0000"/>
                </a:solidFill>
              </a:rPr>
              <a:t>20%</a:t>
            </a:r>
          </a:p>
        </p:txBody>
      </p:sp>
      <p:sp>
        <p:nvSpPr>
          <p:cNvPr id="70" name="Rectangle 69">
            <a:extLst>
              <a:ext uri="{FF2B5EF4-FFF2-40B4-BE49-F238E27FC236}">
                <a16:creationId xmlns:a16="http://schemas.microsoft.com/office/drawing/2014/main" id="{CE45127F-3815-872D-8C2C-BA1A2F9738C4}"/>
              </a:ext>
            </a:extLst>
          </p:cNvPr>
          <p:cNvSpPr/>
          <p:nvPr/>
        </p:nvSpPr>
        <p:spPr>
          <a:xfrm>
            <a:off x="8703282" y="3771255"/>
            <a:ext cx="470772" cy="1150290"/>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sp>
        <p:nvSpPr>
          <p:cNvPr id="75" name="TextBox 74">
            <a:extLst>
              <a:ext uri="{FF2B5EF4-FFF2-40B4-BE49-F238E27FC236}">
                <a16:creationId xmlns:a16="http://schemas.microsoft.com/office/drawing/2014/main" id="{1F9C0349-39A0-E059-BD5E-D5004349E68E}"/>
              </a:ext>
            </a:extLst>
          </p:cNvPr>
          <p:cNvSpPr txBox="1"/>
          <p:nvPr/>
        </p:nvSpPr>
        <p:spPr>
          <a:xfrm>
            <a:off x="7594893" y="3621933"/>
            <a:ext cx="844809" cy="369332"/>
          </a:xfrm>
          <a:prstGeom prst="rect">
            <a:avLst/>
          </a:prstGeom>
          <a:noFill/>
        </p:spPr>
        <p:txBody>
          <a:bodyPr wrap="square" rtlCol="0">
            <a:spAutoFit/>
          </a:bodyPr>
          <a:lstStyle/>
          <a:p>
            <a:r>
              <a:rPr lang="en-US" altLang="zh-TW" dirty="0">
                <a:solidFill>
                  <a:schemeClr val="tx2"/>
                </a:solidFill>
              </a:rPr>
              <a:t>10</a:t>
            </a:r>
            <a:r>
              <a:rPr lang="en-US" dirty="0">
                <a:solidFill>
                  <a:schemeClr val="tx2"/>
                </a:solidFill>
              </a:rPr>
              <a:t>0</a:t>
            </a:r>
            <a:r>
              <a:rPr lang="en-US" altLang="zh-TW" dirty="0">
                <a:solidFill>
                  <a:schemeClr val="tx2"/>
                </a:solidFill>
              </a:rPr>
              <a:t>s</a:t>
            </a:r>
            <a:endParaRPr lang="en-US" dirty="0">
              <a:solidFill>
                <a:schemeClr val="tx2"/>
              </a:solidFill>
            </a:endParaRPr>
          </a:p>
        </p:txBody>
      </p:sp>
      <p:sp>
        <p:nvSpPr>
          <p:cNvPr id="76" name="TextBox 75">
            <a:extLst>
              <a:ext uri="{FF2B5EF4-FFF2-40B4-BE49-F238E27FC236}">
                <a16:creationId xmlns:a16="http://schemas.microsoft.com/office/drawing/2014/main" id="{24DC1879-B3A3-509A-32B3-8D60FC8CC524}"/>
              </a:ext>
            </a:extLst>
          </p:cNvPr>
          <p:cNvSpPr txBox="1"/>
          <p:nvPr/>
        </p:nvSpPr>
        <p:spPr>
          <a:xfrm>
            <a:off x="7642668" y="4723015"/>
            <a:ext cx="844809" cy="369332"/>
          </a:xfrm>
          <a:prstGeom prst="rect">
            <a:avLst/>
          </a:prstGeom>
          <a:noFill/>
        </p:spPr>
        <p:txBody>
          <a:bodyPr wrap="square" rtlCol="0">
            <a:spAutoFit/>
          </a:bodyPr>
          <a:lstStyle/>
          <a:p>
            <a:r>
              <a:rPr lang="en-US" dirty="0">
                <a:solidFill>
                  <a:schemeClr val="tx2"/>
                </a:solidFill>
              </a:rPr>
              <a:t>40</a:t>
            </a:r>
            <a:r>
              <a:rPr lang="en-US" altLang="zh-TW" dirty="0">
                <a:solidFill>
                  <a:schemeClr val="tx2"/>
                </a:solidFill>
              </a:rPr>
              <a:t>s</a:t>
            </a:r>
            <a:endParaRPr lang="en-US" dirty="0">
              <a:solidFill>
                <a:schemeClr val="tx2"/>
              </a:solidFill>
            </a:endParaRPr>
          </a:p>
        </p:txBody>
      </p:sp>
      <p:sp>
        <p:nvSpPr>
          <p:cNvPr id="78" name="TextBox 77">
            <a:extLst>
              <a:ext uri="{FF2B5EF4-FFF2-40B4-BE49-F238E27FC236}">
                <a16:creationId xmlns:a16="http://schemas.microsoft.com/office/drawing/2014/main" id="{CB18418E-6652-C8FC-BCFE-CB3531FF11D0}"/>
              </a:ext>
            </a:extLst>
          </p:cNvPr>
          <p:cNvSpPr txBox="1"/>
          <p:nvPr/>
        </p:nvSpPr>
        <p:spPr>
          <a:xfrm>
            <a:off x="7613223" y="4194472"/>
            <a:ext cx="651348" cy="369332"/>
          </a:xfrm>
          <a:prstGeom prst="rect">
            <a:avLst/>
          </a:prstGeom>
          <a:noFill/>
        </p:spPr>
        <p:txBody>
          <a:bodyPr wrap="square" rtlCol="0">
            <a:spAutoFit/>
          </a:bodyPr>
          <a:lstStyle/>
          <a:p>
            <a:r>
              <a:rPr lang="en-US" dirty="0">
                <a:solidFill>
                  <a:schemeClr val="tx2"/>
                </a:solidFill>
              </a:rPr>
              <a:t>70s</a:t>
            </a:r>
          </a:p>
        </p:txBody>
      </p:sp>
      <p:cxnSp>
        <p:nvCxnSpPr>
          <p:cNvPr id="81" name="Straight Connector 80">
            <a:extLst>
              <a:ext uri="{FF2B5EF4-FFF2-40B4-BE49-F238E27FC236}">
                <a16:creationId xmlns:a16="http://schemas.microsoft.com/office/drawing/2014/main" id="{0D942469-261F-451F-C237-89A40CE77679}"/>
              </a:ext>
            </a:extLst>
          </p:cNvPr>
          <p:cNvCxnSpPr>
            <a:cxnSpLocks/>
          </p:cNvCxnSpPr>
          <p:nvPr/>
        </p:nvCxnSpPr>
        <p:spPr>
          <a:xfrm>
            <a:off x="8194068" y="1913034"/>
            <a:ext cx="1349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6415420-46D7-7B0B-553C-8EE39B177BDF}"/>
              </a:ext>
            </a:extLst>
          </p:cNvPr>
          <p:cNvCxnSpPr>
            <a:cxnSpLocks/>
          </p:cNvCxnSpPr>
          <p:nvPr/>
        </p:nvCxnSpPr>
        <p:spPr>
          <a:xfrm>
            <a:off x="8190138" y="1199133"/>
            <a:ext cx="1349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919CC02-443C-FC84-C45E-6245BBC6F681}"/>
              </a:ext>
            </a:extLst>
          </p:cNvPr>
          <p:cNvCxnSpPr>
            <a:cxnSpLocks/>
          </p:cNvCxnSpPr>
          <p:nvPr/>
        </p:nvCxnSpPr>
        <p:spPr>
          <a:xfrm>
            <a:off x="8214533" y="4932470"/>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01894D6-2441-BFAF-7568-D125A5E4EF94}"/>
              </a:ext>
            </a:extLst>
          </p:cNvPr>
          <p:cNvCxnSpPr>
            <a:cxnSpLocks/>
          </p:cNvCxnSpPr>
          <p:nvPr/>
        </p:nvCxnSpPr>
        <p:spPr>
          <a:xfrm>
            <a:off x="8210260" y="3783036"/>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2FDE700-2F79-DFB8-E0DA-4D7AA5A97A8C}"/>
              </a:ext>
            </a:extLst>
          </p:cNvPr>
          <p:cNvCxnSpPr>
            <a:cxnSpLocks/>
          </p:cNvCxnSpPr>
          <p:nvPr/>
        </p:nvCxnSpPr>
        <p:spPr>
          <a:xfrm>
            <a:off x="8195209" y="4392475"/>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DB4DCC4-452F-D21C-1AA5-6819EAD57EB4}"/>
              </a:ext>
            </a:extLst>
          </p:cNvPr>
          <p:cNvSpPr/>
          <p:nvPr/>
        </p:nvSpPr>
        <p:spPr>
          <a:xfrm>
            <a:off x="9867378" y="4928936"/>
            <a:ext cx="468962" cy="902539"/>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8" name="Rectangle 7">
            <a:extLst>
              <a:ext uri="{FF2B5EF4-FFF2-40B4-BE49-F238E27FC236}">
                <a16:creationId xmlns:a16="http://schemas.microsoft.com/office/drawing/2014/main" id="{641DEEBD-53D2-5086-10F7-75C48FA761D7}"/>
              </a:ext>
            </a:extLst>
          </p:cNvPr>
          <p:cNvSpPr/>
          <p:nvPr/>
        </p:nvSpPr>
        <p:spPr>
          <a:xfrm>
            <a:off x="10328432" y="4664872"/>
            <a:ext cx="470772" cy="1150290"/>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cxnSp>
        <p:nvCxnSpPr>
          <p:cNvPr id="9" name="Straight Connector 8">
            <a:extLst>
              <a:ext uri="{FF2B5EF4-FFF2-40B4-BE49-F238E27FC236}">
                <a16:creationId xmlns:a16="http://schemas.microsoft.com/office/drawing/2014/main" id="{C5B9A395-1157-9240-8962-1B2A5F7B70CF}"/>
              </a:ext>
            </a:extLst>
          </p:cNvPr>
          <p:cNvCxnSpPr>
            <a:cxnSpLocks/>
          </p:cNvCxnSpPr>
          <p:nvPr/>
        </p:nvCxnSpPr>
        <p:spPr>
          <a:xfrm>
            <a:off x="9784761" y="4593838"/>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421BC791-A3F8-A551-A23E-444E1A847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500" y="1393858"/>
            <a:ext cx="562402" cy="531309"/>
          </a:xfrm>
          <a:prstGeom prst="rect">
            <a:avLst/>
          </a:prstGeom>
        </p:spPr>
      </p:pic>
      <p:pic>
        <p:nvPicPr>
          <p:cNvPr id="15" name="Picture 14" descr="A yellow face with a sad face&#10;&#10;Description automatically generated">
            <a:extLst>
              <a:ext uri="{FF2B5EF4-FFF2-40B4-BE49-F238E27FC236}">
                <a16:creationId xmlns:a16="http://schemas.microsoft.com/office/drawing/2014/main" id="{477DEB56-685A-F721-85AA-534AA234CDA0}"/>
              </a:ext>
            </a:extLst>
          </p:cNvPr>
          <p:cNvPicPr>
            <a:picLocks noChangeAspect="1"/>
          </p:cNvPicPr>
          <p:nvPr/>
        </p:nvPicPr>
        <p:blipFill>
          <a:blip r:embed="rId5"/>
          <a:stretch>
            <a:fillRect/>
          </a:stretch>
        </p:blipFill>
        <p:spPr>
          <a:xfrm>
            <a:off x="221500" y="2416593"/>
            <a:ext cx="566851" cy="535512"/>
          </a:xfrm>
          <a:prstGeom prst="rect">
            <a:avLst/>
          </a:prstGeom>
        </p:spPr>
      </p:pic>
      <p:sp>
        <p:nvSpPr>
          <p:cNvPr id="17" name="TextBox 16">
            <a:extLst>
              <a:ext uri="{FF2B5EF4-FFF2-40B4-BE49-F238E27FC236}">
                <a16:creationId xmlns:a16="http://schemas.microsoft.com/office/drawing/2014/main" id="{3CCC00BB-2F9C-24A4-1E1E-3F497AE4BAF6}"/>
              </a:ext>
            </a:extLst>
          </p:cNvPr>
          <p:cNvSpPr txBox="1"/>
          <p:nvPr/>
        </p:nvSpPr>
        <p:spPr>
          <a:xfrm>
            <a:off x="745164" y="2452872"/>
            <a:ext cx="6364281" cy="4083169"/>
          </a:xfrm>
          <a:prstGeom prst="rect">
            <a:avLst/>
          </a:prstGeom>
          <a:noFill/>
        </p:spPr>
        <p:txBody>
          <a:bodyPr wrap="square" rtlCol="0">
            <a:spAutoFit/>
          </a:bodyPr>
          <a:lstStyle/>
          <a:p>
            <a:r>
              <a:rPr lang="en-US" altLang="zh-TW" sz="2400" b="1" dirty="0">
                <a:solidFill>
                  <a:schemeClr val="tx2"/>
                </a:solidFill>
              </a:rPr>
              <a:t>Challenges</a:t>
            </a:r>
            <a:r>
              <a:rPr lang="en-US" sz="2400" b="1" dirty="0">
                <a:solidFill>
                  <a:schemeClr val="tx2"/>
                </a:solidFill>
              </a:rPr>
              <a:t>?</a:t>
            </a:r>
          </a:p>
          <a:p>
            <a:pPr marL="342900" indent="-342900">
              <a:buFont typeface="Arial" panose="020B0604020202020204" pitchFamily="34" charset="0"/>
              <a:buChar char="•"/>
            </a:pPr>
            <a:r>
              <a:rPr lang="en-US" sz="2000" b="1" dirty="0">
                <a:solidFill>
                  <a:schemeClr val="tx2"/>
                </a:solidFill>
              </a:rPr>
              <a:t>Interference </a:t>
            </a:r>
            <a:r>
              <a:rPr lang="en-US" altLang="zh-TW" sz="2000" b="1" dirty="0">
                <a:solidFill>
                  <a:schemeClr val="tx2"/>
                </a:solidFill>
              </a:rPr>
              <a:t>between</a:t>
            </a:r>
            <a:r>
              <a:rPr lang="zh-TW" altLang="en-US" sz="2000" b="1" dirty="0">
                <a:solidFill>
                  <a:schemeClr val="tx2"/>
                </a:solidFill>
              </a:rPr>
              <a:t> </a:t>
            </a:r>
            <a:r>
              <a:rPr lang="en-US" sz="2000" b="1" dirty="0" err="1">
                <a:solidFill>
                  <a:schemeClr val="tx2"/>
                </a:solidFill>
              </a:rPr>
              <a:t>coloca</a:t>
            </a:r>
            <a:r>
              <a:rPr lang="en-US" altLang="zh-TW" sz="2000" b="1" dirty="0" err="1">
                <a:solidFill>
                  <a:schemeClr val="tx2"/>
                </a:solidFill>
              </a:rPr>
              <a:t>ted</a:t>
            </a:r>
            <a:r>
              <a:rPr lang="zh-TW" altLang="en-US" sz="2000" b="1" dirty="0">
                <a:solidFill>
                  <a:schemeClr val="tx2"/>
                </a:solidFill>
              </a:rPr>
              <a:t> </a:t>
            </a:r>
            <a:r>
              <a:rPr lang="en-US" altLang="zh-TW" sz="2000" b="1" dirty="0">
                <a:solidFill>
                  <a:schemeClr val="tx2"/>
                </a:solidFill>
              </a:rPr>
              <a:t>workload</a:t>
            </a:r>
          </a:p>
          <a:p>
            <a:pPr marL="800100" lvl="1" indent="-342900">
              <a:buFont typeface="Arial" panose="020B0604020202020204" pitchFamily="34" charset="0"/>
              <a:buChar char="•"/>
            </a:pPr>
            <a:r>
              <a:rPr lang="en-US" dirty="0">
                <a:solidFill>
                  <a:schemeClr val="tx2"/>
                </a:solidFill>
              </a:rPr>
              <a:t>Workload dependent</a:t>
            </a:r>
          </a:p>
          <a:p>
            <a:pPr marL="800100" lvl="1" indent="-342900">
              <a:buFont typeface="Arial" panose="020B0604020202020204" pitchFamily="34" charset="0"/>
              <a:buChar char="•"/>
            </a:pPr>
            <a:r>
              <a:rPr lang="en-US" altLang="zh-TW" sz="1800" dirty="0">
                <a:solidFill>
                  <a:schemeClr val="tx2"/>
                </a:solidFill>
              </a:rPr>
              <a:t>GPU share policy, architecture</a:t>
            </a:r>
          </a:p>
          <a:p>
            <a:pPr marL="114300" indent="-342900">
              <a:spcBef>
                <a:spcPts val="1000"/>
              </a:spcBef>
              <a:buFont typeface="Arial" panose="020B0604020202020204" pitchFamily="34" charset="0"/>
              <a:buChar char="•"/>
            </a:pPr>
            <a:r>
              <a:rPr lang="en-US" altLang="zh-TW" sz="2000" b="1" dirty="0">
                <a:solidFill>
                  <a:schemeClr val="tx2"/>
                </a:solidFill>
              </a:rPr>
              <a:t>Minimize</a:t>
            </a:r>
            <a:r>
              <a:rPr lang="zh-TW" altLang="en-US" sz="2000" b="1" dirty="0">
                <a:solidFill>
                  <a:schemeClr val="tx2"/>
                </a:solidFill>
              </a:rPr>
              <a:t> </a:t>
            </a:r>
            <a:r>
              <a:rPr lang="en-US" altLang="zh-TW" sz="2000" b="1" dirty="0">
                <a:solidFill>
                  <a:schemeClr val="tx2"/>
                </a:solidFill>
              </a:rPr>
              <a:t>interference</a:t>
            </a:r>
            <a:r>
              <a:rPr lang="zh-TW" altLang="en-US" sz="2000" b="1" dirty="0">
                <a:solidFill>
                  <a:schemeClr val="tx2"/>
                </a:solidFill>
              </a:rPr>
              <a:t> </a:t>
            </a:r>
            <a:r>
              <a:rPr lang="en-US" altLang="zh-TW" sz="2000" b="1" dirty="0">
                <a:solidFill>
                  <a:schemeClr val="tx2"/>
                </a:solidFill>
              </a:rPr>
              <a:t>via</a:t>
            </a:r>
            <a:r>
              <a:rPr lang="zh-TW" altLang="en-US" sz="2000" b="1" dirty="0">
                <a:solidFill>
                  <a:schemeClr val="tx2"/>
                </a:solidFill>
              </a:rPr>
              <a:t> </a:t>
            </a:r>
            <a:r>
              <a:rPr lang="en-US" altLang="zh-TW" sz="2000" b="1" dirty="0">
                <a:solidFill>
                  <a:schemeClr val="tx2"/>
                </a:solidFill>
              </a:rPr>
              <a:t>prediction</a:t>
            </a:r>
          </a:p>
          <a:p>
            <a:pPr marL="571500" lvl="1" indent="-342900">
              <a:spcBef>
                <a:spcPts val="1000"/>
              </a:spcBef>
              <a:buFont typeface="Arial" panose="020B0604020202020204" pitchFamily="34" charset="0"/>
              <a:buChar char="•"/>
            </a:pPr>
            <a:r>
              <a:rPr lang="en-US" dirty="0">
                <a:solidFill>
                  <a:schemeClr val="tx2"/>
                </a:solidFill>
              </a:rPr>
              <a:t>Requires </a:t>
            </a:r>
            <a:r>
              <a:rPr lang="en-US" altLang="zh-TW" b="1" dirty="0">
                <a:solidFill>
                  <a:schemeClr val="tx2"/>
                </a:solidFill>
              </a:rPr>
              <a:t>per-</a:t>
            </a:r>
            <a:r>
              <a:rPr lang="en-US" b="1" dirty="0">
                <a:solidFill>
                  <a:schemeClr val="tx2"/>
                </a:solidFill>
              </a:rPr>
              <a:t>workload </a:t>
            </a:r>
            <a:r>
              <a:rPr lang="en-US" dirty="0">
                <a:solidFill>
                  <a:schemeClr val="tx2"/>
                </a:solidFill>
              </a:rPr>
              <a:t>metrics to </a:t>
            </a:r>
            <a:r>
              <a:rPr lang="en-US" altLang="zh-TW" dirty="0">
                <a:solidFill>
                  <a:schemeClr val="tx2"/>
                </a:solidFill>
              </a:rPr>
              <a:t>predict</a:t>
            </a:r>
            <a:r>
              <a:rPr lang="zh-TW" altLang="en-US" dirty="0">
                <a:solidFill>
                  <a:schemeClr val="tx2"/>
                </a:solidFill>
              </a:rPr>
              <a:t> </a:t>
            </a:r>
            <a:r>
              <a:rPr lang="en-US" altLang="zh-TW" dirty="0">
                <a:solidFill>
                  <a:schemeClr val="tx2"/>
                </a:solidFill>
              </a:rPr>
              <a:t>precise</a:t>
            </a:r>
            <a:r>
              <a:rPr lang="zh-TW" altLang="en-US" dirty="0">
                <a:solidFill>
                  <a:schemeClr val="tx2"/>
                </a:solidFill>
              </a:rPr>
              <a:t> </a:t>
            </a:r>
            <a:r>
              <a:rPr lang="en-US" altLang="zh-TW" dirty="0" err="1">
                <a:solidFill>
                  <a:schemeClr val="tx2"/>
                </a:solidFill>
              </a:rPr>
              <a:t>colocated</a:t>
            </a:r>
            <a:r>
              <a:rPr lang="zh-TW" altLang="en-US" dirty="0">
                <a:solidFill>
                  <a:schemeClr val="tx2"/>
                </a:solidFill>
              </a:rPr>
              <a:t> </a:t>
            </a:r>
            <a:r>
              <a:rPr lang="en-US" altLang="zh-TW" dirty="0">
                <a:solidFill>
                  <a:schemeClr val="tx2"/>
                </a:solidFill>
              </a:rPr>
              <a:t>performance</a:t>
            </a:r>
            <a:endParaRPr lang="en-US" dirty="0">
              <a:solidFill>
                <a:schemeClr val="tx2"/>
              </a:solidFill>
            </a:endParaRPr>
          </a:p>
          <a:p>
            <a:pPr marL="1028700" lvl="2" indent="-342900">
              <a:spcBef>
                <a:spcPts val="1000"/>
              </a:spcBef>
              <a:buFont typeface="Arial" panose="020B0604020202020204" pitchFamily="34" charset="0"/>
              <a:buChar char="•"/>
            </a:pPr>
            <a:r>
              <a:rPr lang="en-US" b="1" dirty="0">
                <a:solidFill>
                  <a:schemeClr val="tx2"/>
                </a:solidFill>
              </a:rPr>
              <a:t>Huge search space</a:t>
            </a:r>
            <a:r>
              <a:rPr lang="zh-TW" altLang="en-US" b="1" dirty="0">
                <a:solidFill>
                  <a:schemeClr val="tx2"/>
                </a:solidFill>
              </a:rPr>
              <a:t> </a:t>
            </a:r>
            <a:r>
              <a:rPr lang="en-US" altLang="zh-TW" b="1" dirty="0">
                <a:solidFill>
                  <a:schemeClr val="tx2"/>
                </a:solidFill>
              </a:rPr>
              <a:t>to</a:t>
            </a:r>
            <a:r>
              <a:rPr lang="zh-TW" altLang="en-US" b="1" dirty="0">
                <a:solidFill>
                  <a:schemeClr val="tx2"/>
                </a:solidFill>
              </a:rPr>
              <a:t> </a:t>
            </a:r>
            <a:r>
              <a:rPr lang="en-US" altLang="zh-TW" b="1" dirty="0">
                <a:solidFill>
                  <a:schemeClr val="tx2"/>
                </a:solidFill>
              </a:rPr>
              <a:t>profile</a:t>
            </a:r>
            <a:r>
              <a:rPr lang="zh-TW" altLang="en-US" b="1" dirty="0">
                <a:solidFill>
                  <a:schemeClr val="tx2"/>
                </a:solidFill>
              </a:rPr>
              <a:t> </a:t>
            </a:r>
            <a:r>
              <a:rPr lang="en-US" altLang="zh-TW" b="1" dirty="0">
                <a:solidFill>
                  <a:schemeClr val="tx2"/>
                </a:solidFill>
              </a:rPr>
              <a:t>all</a:t>
            </a:r>
            <a:r>
              <a:rPr lang="zh-TW" altLang="en-US" b="1" dirty="0">
                <a:solidFill>
                  <a:schemeClr val="tx2"/>
                </a:solidFill>
              </a:rPr>
              <a:t> </a:t>
            </a:r>
            <a:r>
              <a:rPr lang="en-US" altLang="zh-TW" b="1" dirty="0">
                <a:solidFill>
                  <a:schemeClr val="tx2"/>
                </a:solidFill>
              </a:rPr>
              <a:t>possible</a:t>
            </a:r>
            <a:r>
              <a:rPr lang="zh-TW" altLang="en-US" b="1" dirty="0">
                <a:solidFill>
                  <a:schemeClr val="tx2"/>
                </a:solidFill>
              </a:rPr>
              <a:t> </a:t>
            </a:r>
            <a:r>
              <a:rPr lang="en-US" altLang="zh-TW" b="1" dirty="0">
                <a:solidFill>
                  <a:schemeClr val="tx2"/>
                </a:solidFill>
              </a:rPr>
              <a:t>colocations</a:t>
            </a:r>
          </a:p>
          <a:p>
            <a:pPr marL="571500" lvl="1" indent="-342900">
              <a:spcBef>
                <a:spcPts val="1000"/>
              </a:spcBef>
              <a:buFont typeface="Arial" panose="020B0604020202020204" pitchFamily="34" charset="0"/>
              <a:buChar char="•"/>
            </a:pPr>
            <a:r>
              <a:rPr lang="en-US" altLang="zh-TW" dirty="0">
                <a:solidFill>
                  <a:schemeClr val="tx2"/>
                </a:solidFill>
              </a:rPr>
              <a:t>DL</a:t>
            </a:r>
            <a:r>
              <a:rPr lang="zh-TW" altLang="en-US" dirty="0">
                <a:solidFill>
                  <a:schemeClr val="tx2"/>
                </a:solidFill>
              </a:rPr>
              <a:t> </a:t>
            </a:r>
            <a:r>
              <a:rPr lang="en-US" altLang="zh-TW" dirty="0">
                <a:solidFill>
                  <a:schemeClr val="tx2"/>
                </a:solidFill>
              </a:rPr>
              <a:t>approach</a:t>
            </a:r>
            <a:r>
              <a:rPr lang="zh-TW" altLang="en-US" dirty="0">
                <a:solidFill>
                  <a:schemeClr val="tx2"/>
                </a:solidFill>
              </a:rPr>
              <a:t> </a:t>
            </a:r>
            <a:r>
              <a:rPr lang="en-US" altLang="zh-TW" dirty="0">
                <a:solidFill>
                  <a:schemeClr val="tx2"/>
                </a:solidFill>
              </a:rPr>
              <a:t>requires</a:t>
            </a:r>
            <a:r>
              <a:rPr lang="zh-TW" altLang="en-US" dirty="0">
                <a:solidFill>
                  <a:schemeClr val="tx2"/>
                </a:solidFill>
              </a:rPr>
              <a:t> </a:t>
            </a:r>
            <a:r>
              <a:rPr lang="en-US" altLang="zh-TW" b="1" dirty="0">
                <a:solidFill>
                  <a:schemeClr val="tx2"/>
                </a:solidFill>
              </a:rPr>
              <a:t>large</a:t>
            </a:r>
            <a:r>
              <a:rPr lang="zh-TW" altLang="en-US" b="1" dirty="0">
                <a:solidFill>
                  <a:schemeClr val="tx2"/>
                </a:solidFill>
              </a:rPr>
              <a:t> </a:t>
            </a:r>
            <a:r>
              <a:rPr lang="en-US" altLang="zh-TW" b="1" dirty="0">
                <a:solidFill>
                  <a:schemeClr val="tx2"/>
                </a:solidFill>
              </a:rPr>
              <a:t>training</a:t>
            </a:r>
            <a:r>
              <a:rPr lang="zh-TW" altLang="en-US" b="1" dirty="0">
                <a:solidFill>
                  <a:schemeClr val="tx2"/>
                </a:solidFill>
              </a:rPr>
              <a:t> </a:t>
            </a:r>
            <a:r>
              <a:rPr lang="en-US" altLang="zh-TW" b="1" dirty="0">
                <a:solidFill>
                  <a:schemeClr val="tx2"/>
                </a:solidFill>
              </a:rPr>
              <a:t>set</a:t>
            </a:r>
            <a:r>
              <a:rPr lang="zh-TW" altLang="en-US" b="1" dirty="0">
                <a:solidFill>
                  <a:schemeClr val="tx2"/>
                </a:solidFill>
              </a:rPr>
              <a:t> </a:t>
            </a:r>
            <a:r>
              <a:rPr lang="en-US" altLang="zh-TW" b="1" dirty="0">
                <a:solidFill>
                  <a:schemeClr val="tx2"/>
                </a:solidFill>
              </a:rPr>
              <a:t>and</a:t>
            </a:r>
            <a:r>
              <a:rPr lang="zh-TW" altLang="en-US" b="1" dirty="0">
                <a:solidFill>
                  <a:schemeClr val="tx2"/>
                </a:solidFill>
              </a:rPr>
              <a:t> </a:t>
            </a:r>
            <a:r>
              <a:rPr lang="en-US" altLang="zh-TW" b="1" dirty="0">
                <a:solidFill>
                  <a:schemeClr val="tx2"/>
                </a:solidFill>
              </a:rPr>
              <a:t>time</a:t>
            </a:r>
            <a:r>
              <a:rPr lang="zh-TW" altLang="en-US" b="1" dirty="0">
                <a:solidFill>
                  <a:schemeClr val="tx2"/>
                </a:solidFill>
              </a:rPr>
              <a:t> </a:t>
            </a:r>
            <a:r>
              <a:rPr lang="zh-TW" altLang="en-US" dirty="0">
                <a:solidFill>
                  <a:schemeClr val="tx2"/>
                </a:solidFill>
              </a:rPr>
              <a:t> </a:t>
            </a:r>
            <a:endParaRPr lang="en-US" dirty="0">
              <a:solidFill>
                <a:schemeClr val="tx2"/>
              </a:solidFill>
            </a:endParaRPr>
          </a:p>
          <a:p>
            <a:pPr lvl="2"/>
            <a:endParaRPr lang="en-US" dirty="0"/>
          </a:p>
          <a:p>
            <a:endParaRPr lang="en-US" dirty="0"/>
          </a:p>
        </p:txBody>
      </p:sp>
      <p:sp>
        <p:nvSpPr>
          <p:cNvPr id="21" name="TextBox 20">
            <a:extLst>
              <a:ext uri="{FF2B5EF4-FFF2-40B4-BE49-F238E27FC236}">
                <a16:creationId xmlns:a16="http://schemas.microsoft.com/office/drawing/2014/main" id="{0B4997BF-B425-82ED-1C23-58245C7416F0}"/>
              </a:ext>
            </a:extLst>
          </p:cNvPr>
          <p:cNvSpPr txBox="1"/>
          <p:nvPr/>
        </p:nvSpPr>
        <p:spPr>
          <a:xfrm>
            <a:off x="9581277" y="5862573"/>
            <a:ext cx="2005388" cy="369332"/>
          </a:xfrm>
          <a:prstGeom prst="rect">
            <a:avLst/>
          </a:prstGeom>
          <a:noFill/>
        </p:spPr>
        <p:txBody>
          <a:bodyPr wrap="square" rtlCol="0">
            <a:spAutoFit/>
          </a:bodyPr>
          <a:lstStyle/>
          <a:p>
            <a:r>
              <a:rPr lang="en-US" altLang="zh-TW" dirty="0">
                <a:solidFill>
                  <a:schemeClr val="tx2"/>
                </a:solidFill>
              </a:rPr>
              <a:t>Ideal</a:t>
            </a:r>
            <a:r>
              <a:rPr lang="zh-TW" altLang="en-US" dirty="0">
                <a:solidFill>
                  <a:schemeClr val="tx2"/>
                </a:solidFill>
              </a:rPr>
              <a:t> </a:t>
            </a:r>
            <a:r>
              <a:rPr lang="en-US" altLang="zh-TW" dirty="0">
                <a:solidFill>
                  <a:schemeClr val="tx2"/>
                </a:solidFill>
              </a:rPr>
              <a:t>sharing</a:t>
            </a:r>
            <a:endParaRPr lang="en-US" dirty="0">
              <a:solidFill>
                <a:schemeClr val="tx2"/>
              </a:solidFill>
            </a:endParaRPr>
          </a:p>
        </p:txBody>
      </p:sp>
      <p:sp>
        <p:nvSpPr>
          <p:cNvPr id="16" name="The position data is not sufficient for accurate beam prediction">
            <a:extLst>
              <a:ext uri="{FF2B5EF4-FFF2-40B4-BE49-F238E27FC236}">
                <a16:creationId xmlns:a16="http://schemas.microsoft.com/office/drawing/2014/main" id="{85A57429-D5E0-44F7-17C2-37695A0A5141}"/>
              </a:ext>
            </a:extLst>
          </p:cNvPr>
          <p:cNvSpPr/>
          <p:nvPr/>
        </p:nvSpPr>
        <p:spPr>
          <a:xfrm>
            <a:off x="53066" y="4266370"/>
            <a:ext cx="8411884" cy="1760556"/>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altLang="zh-TW" sz="2400" dirty="0">
                <a:latin typeface="+mj-lt"/>
              </a:rPr>
              <a:t>Challenges</a:t>
            </a:r>
            <a:r>
              <a:rPr lang="zh-TW" altLang="en-US" sz="2400" dirty="0">
                <a:latin typeface="+mj-lt"/>
              </a:rPr>
              <a:t> </a:t>
            </a:r>
            <a:r>
              <a:rPr lang="en-US" altLang="zh-TW" sz="2400" dirty="0">
                <a:latin typeface="+mj-lt"/>
              </a:rPr>
              <a:t>in GPU</a:t>
            </a:r>
            <a:r>
              <a:rPr lang="zh-TW" altLang="en-US" sz="2400" dirty="0">
                <a:latin typeface="+mj-lt"/>
              </a:rPr>
              <a:t> </a:t>
            </a:r>
            <a:r>
              <a:rPr lang="en-US" altLang="zh-TW" sz="2400" dirty="0">
                <a:latin typeface="+mj-lt"/>
              </a:rPr>
              <a:t>interference for workload colocation:</a:t>
            </a:r>
          </a:p>
          <a:p>
            <a:r>
              <a:rPr lang="en-US" altLang="zh-TW" sz="2400" dirty="0">
                <a:latin typeface="+mj-lt"/>
              </a:rPr>
              <a:t>1. Minimizing performance degradation</a:t>
            </a:r>
          </a:p>
          <a:p>
            <a:r>
              <a:rPr lang="en-US" altLang="zh-TW" sz="2400" dirty="0">
                <a:latin typeface="+mj-lt"/>
              </a:rPr>
              <a:t>2. Metrics for predicting interference</a:t>
            </a:r>
          </a:p>
          <a:p>
            <a:r>
              <a:rPr lang="en-US" altLang="zh-TW" sz="2400" dirty="0">
                <a:latin typeface="+mj-lt"/>
              </a:rPr>
              <a:t>3. Profiling overheads </a:t>
            </a:r>
          </a:p>
        </p:txBody>
      </p:sp>
    </p:spTree>
    <p:extLst>
      <p:ext uri="{BB962C8B-B14F-4D97-AF65-F5344CB8AC3E}">
        <p14:creationId xmlns:p14="http://schemas.microsoft.com/office/powerpoint/2010/main" val="356709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0" nodeType="clickEffect">
                                  <p:stCondLst>
                                    <p:cond delay="0"/>
                                  </p:stCondLst>
                                  <p:childTnLst>
                                    <p:animEffect transition="out" filter="blinds(horizontal)">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1" grpId="0" animBg="1"/>
      <p:bldP spid="19" grpId="0" animBg="1"/>
      <p:bldP spid="39" grpId="0"/>
      <p:bldP spid="55" grpId="0" animBg="1"/>
      <p:bldP spid="60" grpId="0" animBg="1"/>
      <p:bldP spid="65" grpId="0" animBg="1"/>
      <p:bldP spid="69" grpId="0"/>
      <p:bldP spid="17" grpId="0"/>
      <p:bldP spid="21"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3B24-8170-CCC4-0750-9E59634CF423}"/>
              </a:ext>
            </a:extLst>
          </p:cNvPr>
          <p:cNvSpPr>
            <a:spLocks noGrp="1"/>
          </p:cNvSpPr>
          <p:nvPr>
            <p:ph type="title"/>
          </p:nvPr>
        </p:nvSpPr>
        <p:spPr>
          <a:xfrm>
            <a:off x="0" y="0"/>
            <a:ext cx="11575915" cy="1102468"/>
          </a:xfrm>
        </p:spPr>
        <p:txBody>
          <a:bodyPr/>
          <a:lstStyle/>
          <a:p>
            <a:r>
              <a:rPr lang="en-US" altLang="zh-TW" sz="3500" dirty="0"/>
              <a:t> Prior</a:t>
            </a:r>
            <a:r>
              <a:rPr lang="zh-TW" altLang="en-US" sz="3500" dirty="0"/>
              <a:t> </a:t>
            </a:r>
            <a:r>
              <a:rPr lang="en-US" altLang="zh-TW" sz="3500" dirty="0"/>
              <a:t>work</a:t>
            </a:r>
            <a:r>
              <a:rPr lang="zh-TW" altLang="en-US" sz="3500" dirty="0"/>
              <a:t> </a:t>
            </a:r>
            <a:r>
              <a:rPr lang="en-US" altLang="zh-TW" sz="3500" dirty="0"/>
              <a:t>–</a:t>
            </a:r>
            <a:r>
              <a:rPr lang="zh-TW" altLang="en-US" sz="3500" dirty="0"/>
              <a:t> </a:t>
            </a:r>
            <a:r>
              <a:rPr lang="en-US" altLang="zh-TW" dirty="0"/>
              <a:t>GPU </a:t>
            </a:r>
            <a:r>
              <a:rPr lang="en-US" altLang="zh-TW" sz="3500" dirty="0"/>
              <a:t>scheduling with temporal sharing </a:t>
            </a:r>
            <a:endParaRPr lang="en-US" dirty="0"/>
          </a:p>
        </p:txBody>
      </p:sp>
      <p:sp>
        <p:nvSpPr>
          <p:cNvPr id="3" name="Content Placeholder 2">
            <a:extLst>
              <a:ext uri="{FF2B5EF4-FFF2-40B4-BE49-F238E27FC236}">
                <a16:creationId xmlns:a16="http://schemas.microsoft.com/office/drawing/2014/main" id="{FE3409B6-B1FE-C1AD-4155-18791B1647A4}"/>
              </a:ext>
            </a:extLst>
          </p:cNvPr>
          <p:cNvSpPr>
            <a:spLocks noGrp="1"/>
          </p:cNvSpPr>
          <p:nvPr>
            <p:ph idx="1"/>
          </p:nvPr>
        </p:nvSpPr>
        <p:spPr>
          <a:xfrm>
            <a:off x="767776" y="1483158"/>
            <a:ext cx="10808139" cy="5000017"/>
          </a:xfrm>
        </p:spPr>
        <p:txBody>
          <a:bodyPr>
            <a:normAutofit/>
          </a:bodyPr>
          <a:lstStyle/>
          <a:p>
            <a:r>
              <a:rPr lang="en-US" dirty="0"/>
              <a:t>Antman</a:t>
            </a:r>
          </a:p>
          <a:p>
            <a:pPr lvl="1"/>
            <a:r>
              <a:rPr lang="en-US" dirty="0"/>
              <a:t>Shares </a:t>
            </a:r>
            <a:r>
              <a:rPr lang="en-US" b="1" dirty="0"/>
              <a:t>DL training </a:t>
            </a:r>
            <a:r>
              <a:rPr lang="en-US" dirty="0"/>
              <a:t>workloads by </a:t>
            </a:r>
            <a:r>
              <a:rPr lang="en-US" b="1" dirty="0"/>
              <a:t>swapping cached memory </a:t>
            </a:r>
            <a:r>
              <a:rPr lang="en-US" dirty="0"/>
              <a:t>of temporary outputs to host memory at each </a:t>
            </a:r>
            <a:r>
              <a:rPr lang="en-US" b="1" dirty="0"/>
              <a:t>iteration</a:t>
            </a:r>
            <a:r>
              <a:rPr lang="en-US" dirty="0"/>
              <a:t>. </a:t>
            </a:r>
          </a:p>
          <a:p>
            <a:pPr lvl="1"/>
            <a:r>
              <a:rPr lang="en-US" dirty="0"/>
              <a:t>Controls </a:t>
            </a:r>
            <a:r>
              <a:rPr lang="en-US" b="1" dirty="0"/>
              <a:t>kernel launch frequency </a:t>
            </a:r>
            <a:r>
              <a:rPr lang="en-US" dirty="0"/>
              <a:t>of opportunistic jobs to ensure SLA of primary workload</a:t>
            </a:r>
          </a:p>
          <a:p>
            <a:r>
              <a:rPr lang="en-US" dirty="0" err="1"/>
              <a:t>Gandiva</a:t>
            </a:r>
            <a:r>
              <a:rPr lang="en-US" dirty="0"/>
              <a:t> </a:t>
            </a:r>
          </a:p>
          <a:p>
            <a:pPr lvl="1"/>
            <a:r>
              <a:rPr lang="en-US" dirty="0"/>
              <a:t>Introduces </a:t>
            </a:r>
            <a:r>
              <a:rPr lang="en-US" b="1" dirty="0"/>
              <a:t>iteration level checkpoint-restart</a:t>
            </a:r>
            <a:r>
              <a:rPr lang="en-US" dirty="0"/>
              <a:t> mechanism to </a:t>
            </a:r>
            <a:r>
              <a:rPr lang="en-US" b="1" dirty="0"/>
              <a:t>transfer training states </a:t>
            </a:r>
            <a:r>
              <a:rPr lang="en-US" dirty="0"/>
              <a:t>between  GPU and host memory</a:t>
            </a:r>
          </a:p>
          <a:p>
            <a:pPr lvl="1"/>
            <a:endParaRPr lang="en-US" dirty="0"/>
          </a:p>
          <a:p>
            <a:pPr lvl="1"/>
            <a:endParaRPr lang="en-US" dirty="0"/>
          </a:p>
          <a:p>
            <a:pPr lvl="1"/>
            <a:endParaRPr lang="en-US" dirty="0"/>
          </a:p>
          <a:p>
            <a:pPr lvl="1"/>
            <a:endParaRPr lang="en-US" dirty="0"/>
          </a:p>
          <a:p>
            <a:endParaRPr lang="en-US" dirty="0"/>
          </a:p>
          <a:p>
            <a:pPr lvl="1"/>
            <a:endParaRPr lang="en-US" dirty="0"/>
          </a:p>
          <a:p>
            <a:pPr lvl="1"/>
            <a:endParaRPr lang="en-US" dirty="0"/>
          </a:p>
          <a:p>
            <a:pPr lvl="1"/>
            <a:endParaRPr lang="en-US" dirty="0"/>
          </a:p>
        </p:txBody>
      </p:sp>
      <p:sp>
        <p:nvSpPr>
          <p:cNvPr id="6" name="The position data is not sufficient for accurate beam prediction">
            <a:extLst>
              <a:ext uri="{FF2B5EF4-FFF2-40B4-BE49-F238E27FC236}">
                <a16:creationId xmlns:a16="http://schemas.microsoft.com/office/drawing/2014/main" id="{2CF8E9C3-0FAC-D336-F1C8-1E53BB9695F9}"/>
              </a:ext>
            </a:extLst>
          </p:cNvPr>
          <p:cNvSpPr/>
          <p:nvPr/>
        </p:nvSpPr>
        <p:spPr>
          <a:xfrm>
            <a:off x="1000853" y="5583492"/>
            <a:ext cx="10190294" cy="574076"/>
          </a:xfrm>
          <a:prstGeom prst="roundRect">
            <a:avLst>
              <a:gd name="adj" fmla="val 50000"/>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sz="2400" dirty="0">
                <a:latin typeface="+mj-lt"/>
              </a:rPr>
              <a:t> training-specific scheduling are easier to adapt with temporal sharing</a:t>
            </a:r>
            <a:endParaRPr sz="2400" dirty="0">
              <a:latin typeface="+mj-lt"/>
            </a:endParaRPr>
          </a:p>
        </p:txBody>
      </p:sp>
      <p:sp>
        <p:nvSpPr>
          <p:cNvPr id="7" name="Slide Number Placeholder 6">
            <a:extLst>
              <a:ext uri="{FF2B5EF4-FFF2-40B4-BE49-F238E27FC236}">
                <a16:creationId xmlns:a16="http://schemas.microsoft.com/office/drawing/2014/main" id="{619004DF-D597-09C1-D427-03850D33FE2B}"/>
              </a:ext>
            </a:extLst>
          </p:cNvPr>
          <p:cNvSpPr>
            <a:spLocks noGrp="1"/>
          </p:cNvSpPr>
          <p:nvPr>
            <p:ph type="sldNum" sz="quarter" idx="12"/>
          </p:nvPr>
        </p:nvSpPr>
        <p:spPr/>
        <p:txBody>
          <a:bodyPr/>
          <a:lstStyle/>
          <a:p>
            <a:fld id="{A983B212-4F1F-614E-8463-C5C3E31DC8CE}" type="slidenum">
              <a:rPr lang="en-US" smtClean="0"/>
              <a:t>40</a:t>
            </a:fld>
            <a:endParaRPr lang="en-US"/>
          </a:p>
        </p:txBody>
      </p:sp>
    </p:spTree>
    <p:extLst>
      <p:ext uri="{BB962C8B-B14F-4D97-AF65-F5344CB8AC3E}">
        <p14:creationId xmlns:p14="http://schemas.microsoft.com/office/powerpoint/2010/main" val="73188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0C26-BC7B-6278-4BF9-CF97ABA3DFCA}"/>
              </a:ext>
            </a:extLst>
          </p:cNvPr>
          <p:cNvSpPr>
            <a:spLocks noGrp="1"/>
          </p:cNvSpPr>
          <p:nvPr>
            <p:ph type="title"/>
          </p:nvPr>
        </p:nvSpPr>
        <p:spPr>
          <a:xfrm>
            <a:off x="-1" y="0"/>
            <a:ext cx="11572875" cy="1325563"/>
          </a:xfrm>
        </p:spPr>
        <p:txBody>
          <a:bodyPr/>
          <a:lstStyle/>
          <a:p>
            <a:r>
              <a:rPr lang="en-US" altLang="zh-TW" sz="3500" dirty="0"/>
              <a:t> Prior</a:t>
            </a:r>
            <a:r>
              <a:rPr lang="zh-TW" altLang="en-US" sz="3500" dirty="0"/>
              <a:t> </a:t>
            </a:r>
            <a:r>
              <a:rPr lang="en-US" altLang="zh-TW" sz="3500" dirty="0"/>
              <a:t>work</a:t>
            </a:r>
            <a:r>
              <a:rPr lang="zh-TW" altLang="en-US" sz="3500" dirty="0"/>
              <a:t> </a:t>
            </a:r>
            <a:r>
              <a:rPr lang="en-US" altLang="zh-TW" sz="3500" dirty="0"/>
              <a:t>–</a:t>
            </a:r>
            <a:r>
              <a:rPr lang="zh-TW" altLang="en-US" sz="3500" dirty="0"/>
              <a:t> </a:t>
            </a:r>
            <a:r>
              <a:rPr lang="en-US" altLang="zh-TW" dirty="0"/>
              <a:t>GPU </a:t>
            </a:r>
            <a:r>
              <a:rPr lang="en-US" altLang="zh-TW" sz="3500" dirty="0"/>
              <a:t>scheduling with temporal sharing </a:t>
            </a:r>
            <a:endParaRPr lang="en-US" dirty="0"/>
          </a:p>
        </p:txBody>
      </p:sp>
      <p:sp>
        <p:nvSpPr>
          <p:cNvPr id="3" name="Content Placeholder 2">
            <a:extLst>
              <a:ext uri="{FF2B5EF4-FFF2-40B4-BE49-F238E27FC236}">
                <a16:creationId xmlns:a16="http://schemas.microsoft.com/office/drawing/2014/main" id="{0D932653-4665-E89D-A9C1-6D1DC01E4326}"/>
              </a:ext>
            </a:extLst>
          </p:cNvPr>
          <p:cNvSpPr>
            <a:spLocks noGrp="1"/>
          </p:cNvSpPr>
          <p:nvPr>
            <p:ph idx="1"/>
          </p:nvPr>
        </p:nvSpPr>
        <p:spPr>
          <a:xfrm>
            <a:off x="752475" y="1825625"/>
            <a:ext cx="10601325" cy="4351338"/>
          </a:xfrm>
        </p:spPr>
        <p:txBody>
          <a:bodyPr/>
          <a:lstStyle/>
          <a:p>
            <a:r>
              <a:rPr lang="en-US" dirty="0"/>
              <a:t>TGS</a:t>
            </a:r>
          </a:p>
          <a:p>
            <a:pPr lvl="1"/>
            <a:r>
              <a:rPr lang="en-US" dirty="0"/>
              <a:t>adopts a </a:t>
            </a:r>
            <a:r>
              <a:rPr lang="en-US" b="1" dirty="0"/>
              <a:t>kernel-level adaptive rate control </a:t>
            </a:r>
            <a:r>
              <a:rPr lang="en-US" dirty="0"/>
              <a:t>mechanism to manage incoming kernels for containerized workloads </a:t>
            </a:r>
          </a:p>
          <a:p>
            <a:pPr lvl="1"/>
            <a:r>
              <a:rPr lang="en-US" sz="2100" dirty="0"/>
              <a:t>Overheads of GPU page faults can be significant when swapping kernels </a:t>
            </a:r>
          </a:p>
          <a:p>
            <a:r>
              <a:rPr lang="en-US" dirty="0"/>
              <a:t>Gavel</a:t>
            </a:r>
          </a:p>
          <a:p>
            <a:pPr lvl="1"/>
            <a:r>
              <a:rPr lang="en-US" sz="2100" dirty="0"/>
              <a:t>Generalizes </a:t>
            </a:r>
            <a:r>
              <a:rPr lang="en-US" sz="2100" b="1" dirty="0"/>
              <a:t>workload-level</a:t>
            </a:r>
            <a:r>
              <a:rPr lang="en-US" sz="2100" dirty="0"/>
              <a:t> scheduling policies with </a:t>
            </a:r>
            <a:r>
              <a:rPr lang="en-US" sz="2100" b="1" dirty="0"/>
              <a:t>heterogeneous</a:t>
            </a:r>
            <a:r>
              <a:rPr lang="en-US" sz="2100" dirty="0"/>
              <a:t> hardware by expressing them as optimization problems</a:t>
            </a:r>
          </a:p>
          <a:p>
            <a:pPr lvl="1"/>
            <a:r>
              <a:rPr lang="en-US" sz="2100" b="1" dirty="0"/>
              <a:t>Cannot dynamic scale </a:t>
            </a:r>
            <a:r>
              <a:rPr lang="en-US" sz="2100" dirty="0"/>
              <a:t>due to fixed hardware count and batch size </a:t>
            </a:r>
          </a:p>
          <a:p>
            <a:endParaRPr lang="en-US" dirty="0"/>
          </a:p>
        </p:txBody>
      </p:sp>
      <p:sp>
        <p:nvSpPr>
          <p:cNvPr id="4" name="Slide Number Placeholder 3">
            <a:extLst>
              <a:ext uri="{FF2B5EF4-FFF2-40B4-BE49-F238E27FC236}">
                <a16:creationId xmlns:a16="http://schemas.microsoft.com/office/drawing/2014/main" id="{23662B63-32A0-A98F-E8FC-C132AF08C981}"/>
              </a:ext>
            </a:extLst>
          </p:cNvPr>
          <p:cNvSpPr>
            <a:spLocks noGrp="1"/>
          </p:cNvSpPr>
          <p:nvPr>
            <p:ph type="sldNum" sz="quarter" idx="12"/>
          </p:nvPr>
        </p:nvSpPr>
        <p:spPr/>
        <p:txBody>
          <a:bodyPr/>
          <a:lstStyle/>
          <a:p>
            <a:fld id="{A983B212-4F1F-614E-8463-C5C3E31DC8CE}" type="slidenum">
              <a:rPr lang="en-US" smtClean="0"/>
              <a:t>41</a:t>
            </a:fld>
            <a:endParaRPr lang="en-US"/>
          </a:p>
        </p:txBody>
      </p:sp>
      <p:sp>
        <p:nvSpPr>
          <p:cNvPr id="5" name="The position data is not sufficient for accurate beam prediction">
            <a:extLst>
              <a:ext uri="{FF2B5EF4-FFF2-40B4-BE49-F238E27FC236}">
                <a16:creationId xmlns:a16="http://schemas.microsoft.com/office/drawing/2014/main" id="{160D15F9-FF9D-8FB0-5E02-60142E4CECEE}"/>
              </a:ext>
            </a:extLst>
          </p:cNvPr>
          <p:cNvSpPr/>
          <p:nvPr/>
        </p:nvSpPr>
        <p:spPr>
          <a:xfrm>
            <a:off x="1873950" y="5782274"/>
            <a:ext cx="7824971" cy="574076"/>
          </a:xfrm>
          <a:prstGeom prst="roundRect">
            <a:avLst>
              <a:gd name="adj" fmla="val 50000"/>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sz="2400" dirty="0">
                <a:latin typeface="+mj-lt"/>
              </a:rPr>
              <a:t>Workload-level scheduling avoids memory overheads </a:t>
            </a:r>
            <a:endParaRPr sz="2400" dirty="0">
              <a:latin typeface="+mj-lt"/>
            </a:endParaRPr>
          </a:p>
        </p:txBody>
      </p:sp>
    </p:spTree>
    <p:extLst>
      <p:ext uri="{BB962C8B-B14F-4D97-AF65-F5344CB8AC3E}">
        <p14:creationId xmlns:p14="http://schemas.microsoft.com/office/powerpoint/2010/main" val="271239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F7FFB-4A70-90C6-BC48-F8924B82B650}"/>
              </a:ext>
            </a:extLst>
          </p:cNvPr>
          <p:cNvSpPr>
            <a:spLocks noGrp="1"/>
          </p:cNvSpPr>
          <p:nvPr>
            <p:ph type="title"/>
          </p:nvPr>
        </p:nvSpPr>
        <p:spPr/>
        <p:txBody>
          <a:bodyPr/>
          <a:lstStyle/>
          <a:p>
            <a:r>
              <a:rPr lang="en-US" altLang="zh-TW" sz="3500" dirty="0"/>
              <a:t> Prior</a:t>
            </a:r>
            <a:r>
              <a:rPr lang="zh-TW" altLang="en-US" sz="3500" dirty="0"/>
              <a:t> </a:t>
            </a:r>
            <a:r>
              <a:rPr lang="en-US" altLang="zh-TW" sz="3500" dirty="0"/>
              <a:t>work</a:t>
            </a:r>
            <a:r>
              <a:rPr lang="zh-TW" altLang="en-US" sz="3500" dirty="0"/>
              <a:t> </a:t>
            </a:r>
            <a:r>
              <a:rPr lang="en-US" altLang="zh-TW" sz="3500" dirty="0"/>
              <a:t>–</a:t>
            </a:r>
            <a:r>
              <a:rPr lang="zh-TW" altLang="en-US" sz="3500" dirty="0"/>
              <a:t> </a:t>
            </a:r>
            <a:r>
              <a:rPr lang="en-US" altLang="zh-TW" sz="3500" dirty="0"/>
              <a:t>GPU scheduling without sharing</a:t>
            </a:r>
            <a:endParaRPr lang="en-US" dirty="0"/>
          </a:p>
        </p:txBody>
      </p:sp>
      <p:sp>
        <p:nvSpPr>
          <p:cNvPr id="3" name="Content Placeholder 2">
            <a:extLst>
              <a:ext uri="{FF2B5EF4-FFF2-40B4-BE49-F238E27FC236}">
                <a16:creationId xmlns:a16="http://schemas.microsoft.com/office/drawing/2014/main" id="{43EB06B7-8BBD-CDA5-8875-620468A65D9F}"/>
              </a:ext>
            </a:extLst>
          </p:cNvPr>
          <p:cNvSpPr>
            <a:spLocks noGrp="1"/>
          </p:cNvSpPr>
          <p:nvPr>
            <p:ph idx="1"/>
          </p:nvPr>
        </p:nvSpPr>
        <p:spPr>
          <a:xfrm>
            <a:off x="278297" y="1491574"/>
            <a:ext cx="11536016" cy="4685389"/>
          </a:xfrm>
        </p:spPr>
        <p:txBody>
          <a:bodyPr>
            <a:normAutofit fontScale="70000" lnSpcReduction="20000"/>
          </a:bodyPr>
          <a:lstStyle/>
          <a:p>
            <a:r>
              <a:rPr lang="en-US" altLang="zh-TW" sz="3400" dirty="0" err="1"/>
              <a:t>Allox</a:t>
            </a:r>
            <a:endParaRPr lang="en-US" altLang="zh-TW" sz="3400" dirty="0"/>
          </a:p>
          <a:p>
            <a:pPr lvl="1"/>
            <a:r>
              <a:rPr lang="en-US" altLang="zh-TW" sz="2900" dirty="0"/>
              <a:t>Schedules</a:t>
            </a:r>
            <a:r>
              <a:rPr lang="zh-TW" altLang="en-US" sz="2900" dirty="0"/>
              <a:t> </a:t>
            </a:r>
            <a:r>
              <a:rPr lang="en-US" altLang="zh-TW" sz="2900" dirty="0"/>
              <a:t>DL</a:t>
            </a:r>
            <a:r>
              <a:rPr lang="zh-TW" altLang="en-US" sz="2900" dirty="0"/>
              <a:t> </a:t>
            </a:r>
            <a:r>
              <a:rPr lang="en-US" altLang="zh-TW" sz="2900" dirty="0"/>
              <a:t>job</a:t>
            </a:r>
            <a:r>
              <a:rPr lang="zh-TW" altLang="en-US" sz="2900" dirty="0"/>
              <a:t> </a:t>
            </a:r>
            <a:r>
              <a:rPr lang="en-US" altLang="zh-TW" sz="2900" dirty="0"/>
              <a:t>on</a:t>
            </a:r>
            <a:r>
              <a:rPr lang="zh-TW" altLang="en-US" sz="2900" dirty="0"/>
              <a:t> </a:t>
            </a:r>
            <a:r>
              <a:rPr lang="en-US" altLang="zh-TW" sz="2900" dirty="0"/>
              <a:t>CPU</a:t>
            </a:r>
            <a:r>
              <a:rPr lang="zh-TW" altLang="en-US" sz="2900" dirty="0"/>
              <a:t> </a:t>
            </a:r>
            <a:r>
              <a:rPr lang="en-US" altLang="zh-TW" sz="2900" dirty="0"/>
              <a:t>and</a:t>
            </a:r>
            <a:r>
              <a:rPr lang="zh-TW" altLang="en-US" sz="2900" dirty="0"/>
              <a:t> </a:t>
            </a:r>
            <a:r>
              <a:rPr lang="en-US" altLang="zh-TW" sz="2900" dirty="0"/>
              <a:t>GPU.</a:t>
            </a:r>
          </a:p>
          <a:p>
            <a:pPr lvl="1"/>
            <a:r>
              <a:rPr lang="en-US" altLang="zh-TW" sz="2900" dirty="0"/>
              <a:t>T</a:t>
            </a:r>
            <a:r>
              <a:rPr lang="en-US" sz="2900" dirty="0"/>
              <a:t>ransforms </a:t>
            </a:r>
            <a:r>
              <a:rPr lang="en-US" altLang="zh-TW" sz="2900" dirty="0"/>
              <a:t>DL</a:t>
            </a:r>
            <a:r>
              <a:rPr lang="zh-TW" altLang="en-US" sz="2900" dirty="0"/>
              <a:t> </a:t>
            </a:r>
            <a:r>
              <a:rPr lang="en-US" sz="2900" dirty="0"/>
              <a:t>job scheduling into a </a:t>
            </a:r>
            <a:r>
              <a:rPr lang="en-US" sz="2900" b="1" dirty="0"/>
              <a:t>min-cost bipartite matching</a:t>
            </a:r>
            <a:r>
              <a:rPr lang="en-US" sz="2900" dirty="0"/>
              <a:t> problem</a:t>
            </a:r>
            <a:r>
              <a:rPr lang="en-US" altLang="zh-TW" sz="2900" dirty="0"/>
              <a:t>.</a:t>
            </a:r>
            <a:r>
              <a:rPr lang="zh-TW" altLang="en-US" sz="2900" dirty="0"/>
              <a:t> </a:t>
            </a:r>
            <a:endParaRPr lang="en-US" sz="2900" dirty="0"/>
          </a:p>
          <a:p>
            <a:pPr lvl="1"/>
            <a:r>
              <a:rPr lang="en-US" altLang="zh-TW" sz="2900" dirty="0"/>
              <a:t>Not</a:t>
            </a:r>
            <a:r>
              <a:rPr lang="zh-TW" altLang="en-US" sz="2900" dirty="0"/>
              <a:t> </a:t>
            </a:r>
            <a:r>
              <a:rPr lang="en-US" altLang="zh-TW" sz="2900" dirty="0"/>
              <a:t>suitable</a:t>
            </a:r>
            <a:r>
              <a:rPr lang="zh-TW" altLang="en-US" sz="2900" dirty="0"/>
              <a:t> </a:t>
            </a:r>
            <a:r>
              <a:rPr lang="en-US" altLang="zh-TW" sz="2900" dirty="0"/>
              <a:t>for</a:t>
            </a:r>
            <a:r>
              <a:rPr lang="zh-TW" altLang="en-US" sz="2900" dirty="0"/>
              <a:t> </a:t>
            </a:r>
            <a:r>
              <a:rPr lang="en-US" altLang="zh-TW" sz="2900" dirty="0"/>
              <a:t>large</a:t>
            </a:r>
            <a:r>
              <a:rPr lang="zh-TW" altLang="en-US" sz="2900" dirty="0"/>
              <a:t> </a:t>
            </a:r>
            <a:r>
              <a:rPr lang="en-US" altLang="zh-TW" sz="2900" dirty="0"/>
              <a:t>DL</a:t>
            </a:r>
            <a:r>
              <a:rPr lang="zh-TW" altLang="en-US" sz="2900" dirty="0"/>
              <a:t> </a:t>
            </a:r>
            <a:r>
              <a:rPr lang="en-US" altLang="zh-TW" sz="2900" dirty="0"/>
              <a:t>models.</a:t>
            </a:r>
          </a:p>
          <a:p>
            <a:pPr marL="457200" lvl="1" indent="0">
              <a:buNone/>
            </a:pPr>
            <a:endParaRPr lang="en-US" altLang="zh-TW" dirty="0"/>
          </a:p>
          <a:p>
            <a:r>
              <a:rPr lang="en-US" altLang="zh-TW" sz="3400" dirty="0"/>
              <a:t>Tiresias</a:t>
            </a:r>
          </a:p>
          <a:p>
            <a:pPr lvl="1"/>
            <a:r>
              <a:rPr lang="en-US" altLang="zh-TW" sz="2900" dirty="0"/>
              <a:t>P</a:t>
            </a:r>
            <a:r>
              <a:rPr lang="en-US" sz="2900" dirty="0"/>
              <a:t>rioritiz</a:t>
            </a:r>
            <a:r>
              <a:rPr lang="en-US" altLang="zh-TW" sz="2900" dirty="0"/>
              <a:t>es</a:t>
            </a:r>
            <a:r>
              <a:rPr lang="en-US" sz="2900" dirty="0"/>
              <a:t> workloads </a:t>
            </a:r>
            <a:r>
              <a:rPr lang="en-US" altLang="zh-TW" sz="2900" dirty="0"/>
              <a:t>with</a:t>
            </a:r>
            <a:r>
              <a:rPr lang="zh-TW" altLang="en-US" sz="2900" dirty="0"/>
              <a:t> </a:t>
            </a:r>
            <a:r>
              <a:rPr lang="en-US" sz="2900" dirty="0"/>
              <a:t>the </a:t>
            </a:r>
            <a:r>
              <a:rPr lang="en-US" sz="2900" b="1" dirty="0"/>
              <a:t>highest</a:t>
            </a:r>
            <a:r>
              <a:rPr lang="zh-TW" altLang="en-US" sz="2900" b="1" dirty="0"/>
              <a:t> </a:t>
            </a:r>
            <a:r>
              <a:rPr lang="en-US" altLang="zh-TW" sz="2900" b="1" dirty="0"/>
              <a:t>complete</a:t>
            </a:r>
            <a:r>
              <a:rPr lang="en-US" sz="2900" b="1" dirty="0"/>
              <a:t> probab</a:t>
            </a:r>
            <a:r>
              <a:rPr lang="en-US" altLang="zh-TW" sz="2900" b="1" dirty="0"/>
              <a:t>i</a:t>
            </a:r>
            <a:r>
              <a:rPr lang="en-US" sz="2900" b="1" dirty="0"/>
              <a:t>lity</a:t>
            </a:r>
            <a:r>
              <a:rPr lang="zh-TW" altLang="en-US" sz="2900" b="1" dirty="0"/>
              <a:t> </a:t>
            </a:r>
            <a:r>
              <a:rPr lang="en-US" altLang="zh-TW" sz="2900" dirty="0"/>
              <a:t>in</a:t>
            </a:r>
            <a:r>
              <a:rPr lang="en-US" sz="2900" dirty="0"/>
              <a:t> the next service quantum</a:t>
            </a:r>
            <a:r>
              <a:rPr lang="en-US" altLang="zh-TW" sz="2900" dirty="0"/>
              <a:t>.</a:t>
            </a:r>
          </a:p>
          <a:p>
            <a:pPr lvl="1"/>
            <a:r>
              <a:rPr lang="en-US" altLang="zh-TW" sz="2900" dirty="0"/>
              <a:t>Do</a:t>
            </a:r>
            <a:r>
              <a:rPr lang="zh-TW" altLang="en-US" sz="2900" dirty="0"/>
              <a:t> </a:t>
            </a:r>
            <a:r>
              <a:rPr lang="en-US" altLang="zh-TW" sz="2900" dirty="0"/>
              <a:t>not</a:t>
            </a:r>
            <a:r>
              <a:rPr lang="zh-TW" altLang="en-US" sz="2900" dirty="0"/>
              <a:t> </a:t>
            </a:r>
            <a:r>
              <a:rPr lang="en-US" altLang="zh-TW" sz="2900" dirty="0"/>
              <a:t>consider</a:t>
            </a:r>
            <a:r>
              <a:rPr lang="zh-TW" altLang="en-US" sz="2900" dirty="0"/>
              <a:t> </a:t>
            </a:r>
            <a:r>
              <a:rPr lang="en-US" altLang="zh-TW" sz="2900" dirty="0"/>
              <a:t>resource</a:t>
            </a:r>
            <a:r>
              <a:rPr lang="zh-TW" altLang="en-US" sz="2900" dirty="0"/>
              <a:t> </a:t>
            </a:r>
            <a:r>
              <a:rPr lang="en-US" altLang="zh-TW" sz="2900" dirty="0"/>
              <a:t>scaling,</a:t>
            </a:r>
            <a:r>
              <a:rPr lang="zh-TW" altLang="en-US" sz="2900" dirty="0"/>
              <a:t> </a:t>
            </a:r>
            <a:r>
              <a:rPr lang="en-US" altLang="zh-TW" sz="2900" dirty="0"/>
              <a:t>and</a:t>
            </a:r>
            <a:r>
              <a:rPr lang="zh-TW" altLang="en-US" sz="2900" dirty="0"/>
              <a:t> </a:t>
            </a:r>
            <a:r>
              <a:rPr lang="en-US" altLang="zh-TW" sz="2900" dirty="0"/>
              <a:t>requires</a:t>
            </a:r>
            <a:r>
              <a:rPr lang="zh-TW" altLang="en-US" sz="2900" dirty="0"/>
              <a:t> </a:t>
            </a:r>
            <a:r>
              <a:rPr lang="en-US" altLang="zh-TW" sz="2900" dirty="0"/>
              <a:t>profiling</a:t>
            </a:r>
            <a:r>
              <a:rPr lang="zh-TW" altLang="en-US" sz="2900" dirty="0"/>
              <a:t> </a:t>
            </a:r>
            <a:r>
              <a:rPr lang="en-US" altLang="zh-TW" sz="2900" dirty="0"/>
              <a:t>on</a:t>
            </a:r>
            <a:r>
              <a:rPr lang="zh-TW" altLang="en-US" sz="2900" dirty="0"/>
              <a:t> </a:t>
            </a:r>
            <a:r>
              <a:rPr lang="en-US" altLang="zh-TW" sz="2900" dirty="0"/>
              <a:t>duration</a:t>
            </a:r>
            <a:r>
              <a:rPr lang="zh-TW" altLang="en-US" sz="2900" dirty="0"/>
              <a:t> </a:t>
            </a:r>
            <a:r>
              <a:rPr lang="en-US" altLang="zh-TW" sz="2900" dirty="0"/>
              <a:t>of</a:t>
            </a:r>
            <a:r>
              <a:rPr lang="zh-TW" altLang="en-US" sz="2900" dirty="0"/>
              <a:t> </a:t>
            </a:r>
            <a:r>
              <a:rPr lang="en-US" altLang="zh-TW" sz="2900" dirty="0"/>
              <a:t>all</a:t>
            </a:r>
            <a:r>
              <a:rPr lang="zh-TW" altLang="en-US" sz="2900" dirty="0"/>
              <a:t> </a:t>
            </a:r>
            <a:r>
              <a:rPr lang="en-US" altLang="zh-TW" sz="2900" dirty="0"/>
              <a:t>test</a:t>
            </a:r>
            <a:r>
              <a:rPr lang="zh-TW" altLang="en-US" sz="2900" dirty="0"/>
              <a:t> </a:t>
            </a:r>
            <a:r>
              <a:rPr lang="en-US" altLang="zh-TW" sz="2900" dirty="0"/>
              <a:t>workloads</a:t>
            </a:r>
            <a:endParaRPr lang="en-US" sz="2900" dirty="0"/>
          </a:p>
          <a:p>
            <a:pPr lvl="1"/>
            <a:endParaRPr lang="en-US" altLang="zh-TW" dirty="0"/>
          </a:p>
          <a:p>
            <a:r>
              <a:rPr lang="en-US" altLang="zh-TW" sz="3400" dirty="0"/>
              <a:t>Pollux</a:t>
            </a:r>
          </a:p>
          <a:p>
            <a:pPr lvl="1"/>
            <a:r>
              <a:rPr lang="en-US" altLang="zh-TW" sz="2900" dirty="0"/>
              <a:t>Trades off </a:t>
            </a:r>
            <a:r>
              <a:rPr lang="en-US" altLang="zh-TW" sz="2900" b="1" dirty="0"/>
              <a:t>training efficiency </a:t>
            </a:r>
            <a:r>
              <a:rPr lang="en-US" altLang="zh-TW" sz="2900" dirty="0"/>
              <a:t>during low cluster resource pressure to increase overall </a:t>
            </a:r>
            <a:r>
              <a:rPr lang="en-US" altLang="zh-TW" sz="2900" b="1" dirty="0"/>
              <a:t>system</a:t>
            </a:r>
            <a:r>
              <a:rPr lang="zh-TW" altLang="en-US" sz="2900" b="1" dirty="0"/>
              <a:t> </a:t>
            </a:r>
            <a:r>
              <a:rPr lang="en-US" altLang="zh-TW" sz="2900" b="1" dirty="0"/>
              <a:t>throughput </a:t>
            </a:r>
            <a:r>
              <a:rPr lang="en-US" altLang="zh-TW" sz="2900" dirty="0"/>
              <a:t>by dynamically scaling batch size and GPU count. </a:t>
            </a:r>
          </a:p>
          <a:p>
            <a:pPr lvl="1"/>
            <a:r>
              <a:rPr lang="en-US" altLang="zh-TW" sz="2900" dirty="0"/>
              <a:t>Not</a:t>
            </a:r>
            <a:r>
              <a:rPr lang="zh-TW" altLang="en-US" sz="2900" dirty="0"/>
              <a:t> </a:t>
            </a:r>
            <a:r>
              <a:rPr lang="en-US" altLang="zh-TW" sz="2900" dirty="0"/>
              <a:t>applicable</a:t>
            </a:r>
            <a:r>
              <a:rPr lang="zh-TW" altLang="en-US" sz="2900" dirty="0"/>
              <a:t> </a:t>
            </a:r>
            <a:r>
              <a:rPr lang="en-US" altLang="zh-TW" sz="2900" dirty="0"/>
              <a:t>for</a:t>
            </a:r>
            <a:r>
              <a:rPr lang="zh-TW" altLang="en-US" sz="2900" dirty="0"/>
              <a:t> </a:t>
            </a:r>
            <a:r>
              <a:rPr lang="en-US" altLang="zh-TW" sz="2900" dirty="0"/>
              <a:t>heterogenous</a:t>
            </a:r>
            <a:r>
              <a:rPr lang="zh-TW" altLang="en-US" sz="2900" dirty="0"/>
              <a:t> </a:t>
            </a:r>
            <a:r>
              <a:rPr lang="en-US" altLang="zh-TW" sz="2900" dirty="0"/>
              <a:t>GPUs.</a:t>
            </a:r>
          </a:p>
          <a:p>
            <a:pPr marL="0" indent="0">
              <a:buNone/>
            </a:pPr>
            <a:r>
              <a:rPr lang="en-US" dirty="0"/>
              <a:t>	</a:t>
            </a:r>
          </a:p>
        </p:txBody>
      </p:sp>
      <p:sp>
        <p:nvSpPr>
          <p:cNvPr id="4" name="The position data is not sufficient for accurate beam prediction">
            <a:extLst>
              <a:ext uri="{FF2B5EF4-FFF2-40B4-BE49-F238E27FC236}">
                <a16:creationId xmlns:a16="http://schemas.microsoft.com/office/drawing/2014/main" id="{968177BF-93E5-C264-F43D-6BCC5D6263F8}"/>
              </a:ext>
            </a:extLst>
          </p:cNvPr>
          <p:cNvSpPr/>
          <p:nvPr/>
        </p:nvSpPr>
        <p:spPr>
          <a:xfrm>
            <a:off x="2260545" y="5979619"/>
            <a:ext cx="7493056" cy="574076"/>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altLang="zh-TW" sz="2400" dirty="0">
                <a:latin typeface="+mj-lt"/>
              </a:rPr>
              <a:t>Targets</a:t>
            </a:r>
            <a:r>
              <a:rPr lang="zh-TW" altLang="en-US" sz="2400" dirty="0">
                <a:latin typeface="+mj-lt"/>
              </a:rPr>
              <a:t> </a:t>
            </a:r>
            <a:r>
              <a:rPr lang="en-US" altLang="zh-TW" sz="2400" dirty="0">
                <a:latin typeface="+mj-lt"/>
              </a:rPr>
              <a:t>large</a:t>
            </a:r>
            <a:r>
              <a:rPr lang="zh-TW" altLang="en-US" sz="2400" dirty="0">
                <a:latin typeface="+mj-lt"/>
              </a:rPr>
              <a:t> </a:t>
            </a:r>
            <a:r>
              <a:rPr lang="en-US" altLang="zh-TW" sz="2400" dirty="0">
                <a:latin typeface="+mj-lt"/>
              </a:rPr>
              <a:t>DL</a:t>
            </a:r>
            <a:r>
              <a:rPr lang="zh-TW" altLang="en-US" sz="2400" dirty="0">
                <a:latin typeface="+mj-lt"/>
              </a:rPr>
              <a:t> </a:t>
            </a:r>
            <a:r>
              <a:rPr lang="en-US" altLang="zh-TW" sz="2400" dirty="0">
                <a:latin typeface="+mj-lt"/>
              </a:rPr>
              <a:t>models</a:t>
            </a:r>
            <a:r>
              <a:rPr lang="zh-TW" altLang="en-US" sz="2400" dirty="0">
                <a:latin typeface="+mj-lt"/>
              </a:rPr>
              <a:t> </a:t>
            </a:r>
            <a:r>
              <a:rPr lang="en-US" altLang="zh-TW" sz="2400" dirty="0">
                <a:latin typeface="+mj-lt"/>
              </a:rPr>
              <a:t>that</a:t>
            </a:r>
            <a:r>
              <a:rPr lang="zh-TW" altLang="en-US" sz="2400" dirty="0">
                <a:latin typeface="+mj-lt"/>
              </a:rPr>
              <a:t> </a:t>
            </a:r>
            <a:r>
              <a:rPr lang="en-US" altLang="zh-TW" sz="2400" dirty="0">
                <a:latin typeface="+mj-lt"/>
              </a:rPr>
              <a:t>do</a:t>
            </a:r>
            <a:r>
              <a:rPr lang="zh-TW" altLang="en-US" sz="2400" dirty="0">
                <a:latin typeface="+mj-lt"/>
              </a:rPr>
              <a:t> </a:t>
            </a:r>
            <a:r>
              <a:rPr lang="en-US" altLang="zh-TW" sz="2400" dirty="0">
                <a:latin typeface="+mj-lt"/>
              </a:rPr>
              <a:t>not</a:t>
            </a:r>
            <a:r>
              <a:rPr lang="zh-TW" altLang="en-US" sz="2400" dirty="0">
                <a:latin typeface="+mj-lt"/>
              </a:rPr>
              <a:t> </a:t>
            </a:r>
            <a:r>
              <a:rPr lang="en-US" altLang="zh-TW" sz="2400" dirty="0">
                <a:latin typeface="+mj-lt"/>
              </a:rPr>
              <a:t>fit</a:t>
            </a:r>
            <a:r>
              <a:rPr lang="zh-TW" altLang="en-US" sz="2400" dirty="0">
                <a:latin typeface="+mj-lt"/>
              </a:rPr>
              <a:t> </a:t>
            </a:r>
            <a:r>
              <a:rPr lang="en-US" altLang="zh-TW" sz="2400" dirty="0">
                <a:latin typeface="+mj-lt"/>
              </a:rPr>
              <a:t>in</a:t>
            </a:r>
            <a:r>
              <a:rPr lang="zh-TW" altLang="en-US" sz="2400" dirty="0">
                <a:latin typeface="+mj-lt"/>
              </a:rPr>
              <a:t> </a:t>
            </a:r>
            <a:r>
              <a:rPr lang="en-US" altLang="zh-TW" sz="2400" dirty="0">
                <a:latin typeface="+mj-lt"/>
              </a:rPr>
              <a:t>one</a:t>
            </a:r>
            <a:r>
              <a:rPr lang="zh-TW" altLang="en-US" sz="2400" dirty="0">
                <a:latin typeface="+mj-lt"/>
              </a:rPr>
              <a:t> </a:t>
            </a:r>
            <a:r>
              <a:rPr lang="en-US" altLang="zh-TW" sz="2400" dirty="0">
                <a:latin typeface="+mj-lt"/>
              </a:rPr>
              <a:t>GPU</a:t>
            </a:r>
            <a:endParaRPr sz="2400" dirty="0">
              <a:latin typeface="+mj-lt"/>
            </a:endParaRPr>
          </a:p>
        </p:txBody>
      </p:sp>
      <p:sp>
        <p:nvSpPr>
          <p:cNvPr id="5" name="Slide Number Placeholder 4">
            <a:extLst>
              <a:ext uri="{FF2B5EF4-FFF2-40B4-BE49-F238E27FC236}">
                <a16:creationId xmlns:a16="http://schemas.microsoft.com/office/drawing/2014/main" id="{2BA83412-1AC1-540C-2BC9-26A0C4A37CE8}"/>
              </a:ext>
            </a:extLst>
          </p:cNvPr>
          <p:cNvSpPr>
            <a:spLocks noGrp="1"/>
          </p:cNvSpPr>
          <p:nvPr>
            <p:ph type="sldNum" sz="quarter" idx="12"/>
          </p:nvPr>
        </p:nvSpPr>
        <p:spPr/>
        <p:txBody>
          <a:bodyPr/>
          <a:lstStyle/>
          <a:p>
            <a:fld id="{A983B212-4F1F-614E-8463-C5C3E31DC8CE}" type="slidenum">
              <a:rPr lang="en-US" smtClean="0"/>
              <a:t>42</a:t>
            </a:fld>
            <a:endParaRPr lang="en-US"/>
          </a:p>
        </p:txBody>
      </p:sp>
    </p:spTree>
    <p:extLst>
      <p:ext uri="{BB962C8B-B14F-4D97-AF65-F5344CB8AC3E}">
        <p14:creationId xmlns:p14="http://schemas.microsoft.com/office/powerpoint/2010/main" val="85669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350E80A-D276-F721-572F-96CE1E56FF90}"/>
              </a:ext>
            </a:extLst>
          </p:cNvPr>
          <p:cNvPicPr>
            <a:picLocks noChangeAspect="1"/>
          </p:cNvPicPr>
          <p:nvPr/>
        </p:nvPicPr>
        <p:blipFill>
          <a:blip r:embed="rId3"/>
          <a:stretch>
            <a:fillRect/>
          </a:stretch>
        </p:blipFill>
        <p:spPr>
          <a:xfrm>
            <a:off x="381000" y="1092984"/>
            <a:ext cx="5410200" cy="4889500"/>
          </a:xfrm>
          <a:prstGeom prst="rect">
            <a:avLst/>
          </a:prstGeom>
        </p:spPr>
      </p:pic>
      <p:sp>
        <p:nvSpPr>
          <p:cNvPr id="4" name="Slide Number Placeholder 3">
            <a:extLst>
              <a:ext uri="{FF2B5EF4-FFF2-40B4-BE49-F238E27FC236}">
                <a16:creationId xmlns:a16="http://schemas.microsoft.com/office/drawing/2014/main" id="{72D4EDCB-9ABD-7B82-D511-3F3EDBB5112F}"/>
              </a:ext>
            </a:extLst>
          </p:cNvPr>
          <p:cNvSpPr>
            <a:spLocks noGrp="1"/>
          </p:cNvSpPr>
          <p:nvPr>
            <p:ph type="sldNum" sz="quarter" idx="12"/>
          </p:nvPr>
        </p:nvSpPr>
        <p:spPr/>
        <p:txBody>
          <a:bodyPr/>
          <a:lstStyle/>
          <a:p>
            <a:fld id="{A983B212-4F1F-614E-8463-C5C3E31DC8CE}" type="slidenum">
              <a:rPr lang="en-US" smtClean="0"/>
              <a:t>43</a:t>
            </a:fld>
            <a:endParaRPr lang="en-US"/>
          </a:p>
        </p:txBody>
      </p:sp>
      <p:sp>
        <p:nvSpPr>
          <p:cNvPr id="5" name="Title 1">
            <a:extLst>
              <a:ext uri="{FF2B5EF4-FFF2-40B4-BE49-F238E27FC236}">
                <a16:creationId xmlns:a16="http://schemas.microsoft.com/office/drawing/2014/main" id="{29E0EABF-8336-5C74-95FB-C517818A2D74}"/>
              </a:ext>
            </a:extLst>
          </p:cNvPr>
          <p:cNvSpPr txBox="1">
            <a:spLocks/>
          </p:cNvSpPr>
          <p:nvPr/>
        </p:nvSpPr>
        <p:spPr>
          <a:xfrm>
            <a:off x="0"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r>
              <a:rPr lang="en-US" altLang="zh-TW" dirty="0"/>
              <a:t>GPU</a:t>
            </a:r>
            <a:r>
              <a:rPr lang="zh-TW" altLang="en-US" dirty="0"/>
              <a:t> </a:t>
            </a:r>
            <a:r>
              <a:rPr lang="en-US" altLang="zh-TW" dirty="0"/>
              <a:t>architecture</a:t>
            </a:r>
            <a:endParaRPr lang="en-US" dirty="0"/>
          </a:p>
        </p:txBody>
      </p:sp>
      <p:sp>
        <p:nvSpPr>
          <p:cNvPr id="7" name="Rectangle 6">
            <a:extLst>
              <a:ext uri="{FF2B5EF4-FFF2-40B4-BE49-F238E27FC236}">
                <a16:creationId xmlns:a16="http://schemas.microsoft.com/office/drawing/2014/main" id="{BD07FC4B-0FEC-5865-31FB-837904C1CAED}"/>
              </a:ext>
            </a:extLst>
          </p:cNvPr>
          <p:cNvSpPr/>
          <p:nvPr/>
        </p:nvSpPr>
        <p:spPr>
          <a:xfrm>
            <a:off x="298175" y="1092984"/>
            <a:ext cx="5410200" cy="4889500"/>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2">
            <a:extLst>
              <a:ext uri="{FF2B5EF4-FFF2-40B4-BE49-F238E27FC236}">
                <a16:creationId xmlns:a16="http://schemas.microsoft.com/office/drawing/2014/main" id="{0B74051E-5D03-6C11-384A-3A34CBA2458E}"/>
              </a:ext>
            </a:extLst>
          </p:cNvPr>
          <p:cNvSpPr txBox="1">
            <a:spLocks/>
          </p:cNvSpPr>
          <p:nvPr/>
        </p:nvSpPr>
        <p:spPr>
          <a:xfrm>
            <a:off x="5625550" y="973527"/>
            <a:ext cx="6566452" cy="5008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Warp Schedulers</a:t>
            </a:r>
          </a:p>
          <a:p>
            <a:pPr lvl="1"/>
            <a:r>
              <a:rPr lang="en-US" altLang="zh-TW" dirty="0"/>
              <a:t>warp</a:t>
            </a:r>
            <a:r>
              <a:rPr lang="zh-TW" altLang="en-US" dirty="0"/>
              <a:t> </a:t>
            </a:r>
            <a:r>
              <a:rPr lang="en-US" altLang="zh-TW" dirty="0"/>
              <a:t>–</a:t>
            </a:r>
            <a:r>
              <a:rPr lang="zh-TW" altLang="en-US" dirty="0"/>
              <a:t> </a:t>
            </a:r>
            <a:r>
              <a:rPr lang="en-US" altLang="zh-TW" dirty="0"/>
              <a:t>32</a:t>
            </a:r>
            <a:r>
              <a:rPr lang="zh-TW" altLang="en-US" dirty="0"/>
              <a:t> </a:t>
            </a:r>
            <a:r>
              <a:rPr lang="en-US" altLang="zh-TW" dirty="0"/>
              <a:t>threads</a:t>
            </a:r>
            <a:r>
              <a:rPr lang="zh-TW" altLang="en-US" dirty="0"/>
              <a:t> </a:t>
            </a:r>
            <a:r>
              <a:rPr lang="en-US" altLang="zh-TW" dirty="0"/>
              <a:t>in</a:t>
            </a:r>
            <a:r>
              <a:rPr lang="zh-TW" altLang="en-US" dirty="0"/>
              <a:t> </a:t>
            </a:r>
            <a:r>
              <a:rPr lang="en-US" altLang="zh-TW" dirty="0"/>
              <a:t>a</a:t>
            </a:r>
            <a:r>
              <a:rPr lang="zh-TW" altLang="en-US" dirty="0"/>
              <a:t> </a:t>
            </a:r>
            <a:r>
              <a:rPr lang="en-US" altLang="zh-TW" dirty="0"/>
              <a:t>block</a:t>
            </a:r>
            <a:r>
              <a:rPr lang="zh-TW" altLang="en-US" dirty="0"/>
              <a:t> </a:t>
            </a:r>
            <a:r>
              <a:rPr lang="en-US" altLang="zh-TW" dirty="0"/>
              <a:t>that</a:t>
            </a:r>
            <a:r>
              <a:rPr lang="zh-TW" altLang="en-US" dirty="0"/>
              <a:t> </a:t>
            </a:r>
            <a:r>
              <a:rPr lang="en-US" altLang="zh-TW" dirty="0"/>
              <a:t>executes</a:t>
            </a:r>
            <a:r>
              <a:rPr lang="zh-TW" altLang="en-US" dirty="0"/>
              <a:t> </a:t>
            </a:r>
            <a:r>
              <a:rPr lang="en-US" altLang="zh-TW" dirty="0"/>
              <a:t>same</a:t>
            </a:r>
            <a:r>
              <a:rPr lang="zh-TW" altLang="en-US" dirty="0"/>
              <a:t> </a:t>
            </a:r>
            <a:r>
              <a:rPr lang="en-US" altLang="zh-TW" dirty="0"/>
              <a:t>instruction</a:t>
            </a:r>
          </a:p>
          <a:p>
            <a:pPr lvl="1"/>
            <a:r>
              <a:rPr lang="en-US" altLang="zh-TW" dirty="0"/>
              <a:t>Schedule</a:t>
            </a:r>
            <a:r>
              <a:rPr lang="zh-TW" altLang="en-US" dirty="0"/>
              <a:t> </a:t>
            </a:r>
            <a:r>
              <a:rPr lang="en-US" altLang="zh-TW" dirty="0"/>
              <a:t>warp</a:t>
            </a:r>
            <a:r>
              <a:rPr lang="zh-TW" altLang="en-US" dirty="0"/>
              <a:t> </a:t>
            </a:r>
            <a:r>
              <a:rPr lang="en-US" altLang="zh-TW" dirty="0"/>
              <a:t>execution.</a:t>
            </a:r>
            <a:r>
              <a:rPr lang="zh-TW" altLang="en-US" dirty="0"/>
              <a:t> </a:t>
            </a:r>
            <a:r>
              <a:rPr lang="en-US" altLang="zh-TW" dirty="0"/>
              <a:t>New</a:t>
            </a:r>
            <a:r>
              <a:rPr lang="zh-TW" altLang="en-US" dirty="0"/>
              <a:t> </a:t>
            </a:r>
            <a:r>
              <a:rPr lang="en-US" altLang="zh-TW" dirty="0"/>
              <a:t>b</a:t>
            </a:r>
            <a:r>
              <a:rPr lang="en-US" dirty="0"/>
              <a:t>lock </a:t>
            </a:r>
            <a:r>
              <a:rPr lang="en-US" altLang="zh-TW" dirty="0"/>
              <a:t>is</a:t>
            </a:r>
            <a:r>
              <a:rPr lang="en-US" dirty="0"/>
              <a:t> launched in SM until all warps have sufficient registers</a:t>
            </a:r>
          </a:p>
          <a:p>
            <a:r>
              <a:rPr lang="en-US" altLang="zh-TW" dirty="0"/>
              <a:t>FP unit</a:t>
            </a:r>
          </a:p>
          <a:p>
            <a:pPr lvl="1"/>
            <a:r>
              <a:rPr lang="en-US" altLang="zh-TW" dirty="0"/>
              <a:t>Unit to process floating point</a:t>
            </a:r>
          </a:p>
          <a:p>
            <a:r>
              <a:rPr lang="en-US" altLang="zh-TW" dirty="0"/>
              <a:t>Tensor core</a:t>
            </a:r>
          </a:p>
          <a:p>
            <a:pPr lvl="1"/>
            <a:r>
              <a:rPr lang="en-US" altLang="zh-TW" dirty="0"/>
              <a:t>Specialized core that enabled mixed precision training</a:t>
            </a:r>
          </a:p>
          <a:p>
            <a:r>
              <a:rPr lang="en-US" altLang="zh-TW" dirty="0"/>
              <a:t>Register</a:t>
            </a:r>
          </a:p>
          <a:p>
            <a:pPr lvl="1"/>
            <a:r>
              <a:rPr lang="en-US" dirty="0"/>
              <a:t>fast</a:t>
            </a:r>
            <a:r>
              <a:rPr lang="en-US" altLang="zh-TW" dirty="0"/>
              <a:t>est</a:t>
            </a:r>
            <a:r>
              <a:rPr lang="en-US" dirty="0"/>
              <a:t> on-chip memories that are used to store operands for the operations </a:t>
            </a:r>
          </a:p>
          <a:p>
            <a:endParaRPr lang="en-US" dirty="0"/>
          </a:p>
          <a:p>
            <a:endParaRPr lang="en-US" dirty="0"/>
          </a:p>
          <a:p>
            <a:endParaRPr lang="en-US" altLang="zh-TW" dirty="0"/>
          </a:p>
        </p:txBody>
      </p:sp>
      <p:pic>
        <p:nvPicPr>
          <p:cNvPr id="17" name="Picture 16">
            <a:extLst>
              <a:ext uri="{FF2B5EF4-FFF2-40B4-BE49-F238E27FC236}">
                <a16:creationId xmlns:a16="http://schemas.microsoft.com/office/drawing/2014/main" id="{D87FD40C-D59B-9B53-A64D-E6CC9D7A6E2B}"/>
              </a:ext>
            </a:extLst>
          </p:cNvPr>
          <p:cNvPicPr>
            <a:picLocks noChangeAspect="1"/>
          </p:cNvPicPr>
          <p:nvPr/>
        </p:nvPicPr>
        <p:blipFill>
          <a:blip r:embed="rId4"/>
          <a:stretch>
            <a:fillRect/>
          </a:stretch>
        </p:blipFill>
        <p:spPr>
          <a:xfrm>
            <a:off x="2748997" y="3086100"/>
            <a:ext cx="2353227" cy="2031206"/>
          </a:xfrm>
          <a:prstGeom prst="rect">
            <a:avLst/>
          </a:prstGeom>
        </p:spPr>
      </p:pic>
    </p:spTree>
    <p:extLst>
      <p:ext uri="{BB962C8B-B14F-4D97-AF65-F5344CB8AC3E}">
        <p14:creationId xmlns:p14="http://schemas.microsoft.com/office/powerpoint/2010/main" val="3309982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BD871A5-D701-F330-7878-53D4B469C7E5}"/>
              </a:ext>
            </a:extLst>
          </p:cNvPr>
          <p:cNvSpPr/>
          <p:nvPr/>
        </p:nvSpPr>
        <p:spPr>
          <a:xfrm>
            <a:off x="8763054" y="224288"/>
            <a:ext cx="2713383" cy="18354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5839FC81-6E30-E232-88E4-E4D02EAB2105}"/>
              </a:ext>
            </a:extLst>
          </p:cNvPr>
          <p:cNvSpPr/>
          <p:nvPr/>
        </p:nvSpPr>
        <p:spPr>
          <a:xfrm>
            <a:off x="8911315" y="444725"/>
            <a:ext cx="2428456"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5ED855A1-3299-072D-A340-CCAA343399F4}"/>
              </a:ext>
            </a:extLst>
          </p:cNvPr>
          <p:cNvSpPr/>
          <p:nvPr/>
        </p:nvSpPr>
        <p:spPr>
          <a:xfrm>
            <a:off x="8915044" y="1271556"/>
            <a:ext cx="2428456" cy="5990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19E3C4-71CC-9363-62B9-7F8B2DB17B2D}"/>
              </a:ext>
            </a:extLst>
          </p:cNvPr>
          <p:cNvSpPr>
            <a:spLocks noGrp="1"/>
          </p:cNvSpPr>
          <p:nvPr>
            <p:ph type="title"/>
          </p:nvPr>
        </p:nvSpPr>
        <p:spPr/>
        <p:txBody>
          <a:bodyPr/>
          <a:lstStyle/>
          <a:p>
            <a:r>
              <a:rPr lang="en-US" altLang="zh-TW" dirty="0"/>
              <a:t>GPU</a:t>
            </a:r>
            <a:r>
              <a:rPr lang="zh-TW" altLang="en-US" dirty="0"/>
              <a:t> </a:t>
            </a:r>
            <a:r>
              <a:rPr lang="en-US" altLang="zh-TW" dirty="0"/>
              <a:t>sharing</a:t>
            </a:r>
            <a:endParaRPr lang="en-US" dirty="0"/>
          </a:p>
        </p:txBody>
      </p:sp>
      <p:sp>
        <p:nvSpPr>
          <p:cNvPr id="4" name="Rectangle 3">
            <a:extLst>
              <a:ext uri="{FF2B5EF4-FFF2-40B4-BE49-F238E27FC236}">
                <a16:creationId xmlns:a16="http://schemas.microsoft.com/office/drawing/2014/main" id="{4F2E66FF-5364-FE31-E717-CE4C9B921903}"/>
              </a:ext>
            </a:extLst>
          </p:cNvPr>
          <p:cNvSpPr/>
          <p:nvPr/>
        </p:nvSpPr>
        <p:spPr>
          <a:xfrm>
            <a:off x="1008715" y="2627177"/>
            <a:ext cx="2713383" cy="18354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D4D1582F-883C-C784-13F2-7631C626969A}"/>
              </a:ext>
            </a:extLst>
          </p:cNvPr>
          <p:cNvCxnSpPr/>
          <p:nvPr/>
        </p:nvCxnSpPr>
        <p:spPr>
          <a:xfrm>
            <a:off x="4102374" y="1987824"/>
            <a:ext cx="0" cy="31157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71B6364-6DDE-7643-187C-BA5135A9EF7C}"/>
              </a:ext>
            </a:extLst>
          </p:cNvPr>
          <p:cNvCxnSpPr/>
          <p:nvPr/>
        </p:nvCxnSpPr>
        <p:spPr>
          <a:xfrm>
            <a:off x="8034129" y="2099951"/>
            <a:ext cx="0" cy="311571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C30B7BF1-E404-460C-C589-E225B6B9DABD}"/>
              </a:ext>
            </a:extLst>
          </p:cNvPr>
          <p:cNvSpPr/>
          <p:nvPr/>
        </p:nvSpPr>
        <p:spPr>
          <a:xfrm>
            <a:off x="671153" y="1142035"/>
            <a:ext cx="1938131" cy="343106"/>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workload1</a:t>
            </a:r>
            <a:endParaRPr lang="en-US" dirty="0"/>
          </a:p>
        </p:txBody>
      </p:sp>
      <p:sp>
        <p:nvSpPr>
          <p:cNvPr id="12" name="Rounded Rectangle 11">
            <a:extLst>
              <a:ext uri="{FF2B5EF4-FFF2-40B4-BE49-F238E27FC236}">
                <a16:creationId xmlns:a16="http://schemas.microsoft.com/office/drawing/2014/main" id="{6DBCD9F9-92E5-744A-8E4A-BFF22C5D8684}"/>
              </a:ext>
            </a:extLst>
          </p:cNvPr>
          <p:cNvSpPr/>
          <p:nvPr/>
        </p:nvSpPr>
        <p:spPr>
          <a:xfrm>
            <a:off x="2799234" y="1152399"/>
            <a:ext cx="1938131" cy="343106"/>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workload2</a:t>
            </a:r>
            <a:endParaRPr lang="en-US" dirty="0"/>
          </a:p>
        </p:txBody>
      </p:sp>
      <p:sp>
        <p:nvSpPr>
          <p:cNvPr id="13" name="Rounded Rectangle 12">
            <a:extLst>
              <a:ext uri="{FF2B5EF4-FFF2-40B4-BE49-F238E27FC236}">
                <a16:creationId xmlns:a16="http://schemas.microsoft.com/office/drawing/2014/main" id="{43DB90C6-4FEB-8E30-85D3-34D6CC47F69E}"/>
              </a:ext>
            </a:extLst>
          </p:cNvPr>
          <p:cNvSpPr/>
          <p:nvPr/>
        </p:nvSpPr>
        <p:spPr>
          <a:xfrm>
            <a:off x="4927315" y="1152399"/>
            <a:ext cx="1938131" cy="343106"/>
          </a:xfrm>
          <a:prstGeom prst="roundRect">
            <a:avLst/>
          </a:prstGeom>
          <a:solidFill>
            <a:srgbClr val="F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workload3</a:t>
            </a:r>
            <a:endParaRPr lang="en-US" dirty="0"/>
          </a:p>
        </p:txBody>
      </p:sp>
      <p:sp>
        <p:nvSpPr>
          <p:cNvPr id="17" name="Rounded Rectangle 16">
            <a:extLst>
              <a:ext uri="{FF2B5EF4-FFF2-40B4-BE49-F238E27FC236}">
                <a16:creationId xmlns:a16="http://schemas.microsoft.com/office/drawing/2014/main" id="{8674DAC5-99C6-DF56-5D3F-8224ACD42E1E}"/>
              </a:ext>
            </a:extLst>
          </p:cNvPr>
          <p:cNvSpPr/>
          <p:nvPr/>
        </p:nvSpPr>
        <p:spPr>
          <a:xfrm>
            <a:off x="9045517" y="1415767"/>
            <a:ext cx="2189252" cy="343106"/>
          </a:xfrm>
          <a:prstGeom prst="roundRect">
            <a:avLst/>
          </a:prstGeom>
          <a:gradFill>
            <a:gsLst>
              <a:gs pos="0">
                <a:srgbClr val="004C6D"/>
              </a:gs>
              <a:gs pos="49000">
                <a:srgbClr val="BC5090"/>
              </a:gs>
              <a:gs pos="100000">
                <a:srgbClr val="FFA6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51158906-1281-3B44-2B53-FE249AB25A0D}"/>
              </a:ext>
            </a:extLst>
          </p:cNvPr>
          <p:cNvSpPr/>
          <p:nvPr/>
        </p:nvSpPr>
        <p:spPr>
          <a:xfrm>
            <a:off x="1156976" y="2847614"/>
            <a:ext cx="2428456"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E38D07C3-DDFA-CF15-CCC2-980E7DD5923E}"/>
              </a:ext>
            </a:extLst>
          </p:cNvPr>
          <p:cNvSpPr txBox="1"/>
          <p:nvPr/>
        </p:nvSpPr>
        <p:spPr>
          <a:xfrm>
            <a:off x="170620" y="2847614"/>
            <a:ext cx="746261" cy="369332"/>
          </a:xfrm>
          <a:prstGeom prst="rect">
            <a:avLst/>
          </a:prstGeom>
          <a:noFill/>
        </p:spPr>
        <p:txBody>
          <a:bodyPr wrap="square" rtlCol="0">
            <a:spAutoFit/>
          </a:bodyPr>
          <a:lstStyle/>
          <a:p>
            <a:r>
              <a:rPr lang="en-US" altLang="zh-TW" dirty="0">
                <a:solidFill>
                  <a:schemeClr val="tx2"/>
                </a:solidFill>
              </a:rPr>
              <a:t>SM</a:t>
            </a:r>
            <a:endParaRPr lang="en-US" dirty="0">
              <a:solidFill>
                <a:schemeClr val="tx2"/>
              </a:solidFill>
            </a:endParaRPr>
          </a:p>
        </p:txBody>
      </p:sp>
      <p:sp>
        <p:nvSpPr>
          <p:cNvPr id="20" name="Rectangle 19">
            <a:extLst>
              <a:ext uri="{FF2B5EF4-FFF2-40B4-BE49-F238E27FC236}">
                <a16:creationId xmlns:a16="http://schemas.microsoft.com/office/drawing/2014/main" id="{FC9A36A5-ACBD-EDBB-2FA8-83C9CAEC4311}"/>
              </a:ext>
            </a:extLst>
          </p:cNvPr>
          <p:cNvSpPr/>
          <p:nvPr/>
        </p:nvSpPr>
        <p:spPr>
          <a:xfrm>
            <a:off x="1160705" y="3674445"/>
            <a:ext cx="2428456" cy="5990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C43A61C6-A7DC-6DEB-5718-157C73DCF834}"/>
              </a:ext>
            </a:extLst>
          </p:cNvPr>
          <p:cNvSpPr txBox="1"/>
          <p:nvPr/>
        </p:nvSpPr>
        <p:spPr>
          <a:xfrm>
            <a:off x="34574" y="3657806"/>
            <a:ext cx="894520" cy="646331"/>
          </a:xfrm>
          <a:prstGeom prst="rect">
            <a:avLst/>
          </a:prstGeom>
          <a:noFill/>
        </p:spPr>
        <p:txBody>
          <a:bodyPr wrap="square" rtlCol="0">
            <a:spAutoFit/>
          </a:bodyPr>
          <a:lstStyle/>
          <a:p>
            <a:r>
              <a:rPr lang="en-US" altLang="zh-TW" dirty="0">
                <a:solidFill>
                  <a:schemeClr val="tx2"/>
                </a:solidFill>
              </a:rPr>
              <a:t>Cache/Mem</a:t>
            </a:r>
            <a:endParaRPr lang="en-US" dirty="0">
              <a:solidFill>
                <a:schemeClr val="tx2"/>
              </a:solidFill>
            </a:endParaRPr>
          </a:p>
        </p:txBody>
      </p:sp>
      <p:sp>
        <p:nvSpPr>
          <p:cNvPr id="22" name="Rounded Rectangle 21">
            <a:extLst>
              <a:ext uri="{FF2B5EF4-FFF2-40B4-BE49-F238E27FC236}">
                <a16:creationId xmlns:a16="http://schemas.microsoft.com/office/drawing/2014/main" id="{206DED6A-3636-52FA-17DE-34A817787E79}"/>
              </a:ext>
            </a:extLst>
          </p:cNvPr>
          <p:cNvSpPr/>
          <p:nvPr/>
        </p:nvSpPr>
        <p:spPr>
          <a:xfrm>
            <a:off x="1267640" y="2935887"/>
            <a:ext cx="1438281" cy="354900"/>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F9A3F31-4963-C272-9C9B-31272FA9CDF5}"/>
              </a:ext>
            </a:extLst>
          </p:cNvPr>
          <p:cNvSpPr txBox="1"/>
          <p:nvPr/>
        </p:nvSpPr>
        <p:spPr>
          <a:xfrm>
            <a:off x="618506" y="5022865"/>
            <a:ext cx="3608576" cy="1200329"/>
          </a:xfrm>
          <a:prstGeom prst="rect">
            <a:avLst/>
          </a:prstGeom>
          <a:noFill/>
        </p:spPr>
        <p:txBody>
          <a:bodyPr wrap="square" rtlCol="0">
            <a:spAutoFit/>
          </a:bodyPr>
          <a:lstStyle/>
          <a:p>
            <a:r>
              <a:rPr lang="en-US" altLang="zh-TW" dirty="0"/>
              <a:t>NO</a:t>
            </a:r>
            <a:r>
              <a:rPr lang="zh-TW" altLang="en-US" dirty="0"/>
              <a:t> </a:t>
            </a:r>
            <a:r>
              <a:rPr lang="en-US" altLang="zh-TW" dirty="0"/>
              <a:t>sharing</a:t>
            </a:r>
          </a:p>
          <a:p>
            <a:pPr marL="285750" indent="-285750">
              <a:buFont typeface="Arial" panose="020B0604020202020204" pitchFamily="34" charset="0"/>
              <a:buChar char="•"/>
            </a:pPr>
            <a:r>
              <a:rPr lang="en-US" altLang="zh-TW" dirty="0"/>
              <a:t>One</a:t>
            </a:r>
            <a:r>
              <a:rPr lang="zh-TW" altLang="en-US" dirty="0"/>
              <a:t> </a:t>
            </a:r>
            <a:r>
              <a:rPr lang="en-US" altLang="zh-TW" dirty="0"/>
              <a:t>workload</a:t>
            </a:r>
            <a:r>
              <a:rPr lang="zh-TW" altLang="en-US" dirty="0"/>
              <a:t> </a:t>
            </a:r>
            <a:r>
              <a:rPr lang="en-US" altLang="zh-TW" dirty="0"/>
              <a:t>at</a:t>
            </a:r>
            <a:r>
              <a:rPr lang="zh-TW" altLang="en-US" dirty="0"/>
              <a:t> </a:t>
            </a:r>
            <a:r>
              <a:rPr lang="en-US" altLang="zh-TW" dirty="0"/>
              <a:t>a</a:t>
            </a:r>
            <a:r>
              <a:rPr lang="zh-TW" altLang="en-US" dirty="0"/>
              <a:t> </a:t>
            </a:r>
            <a:r>
              <a:rPr lang="en-US" altLang="zh-TW" dirty="0"/>
              <a:t>time</a:t>
            </a:r>
          </a:p>
          <a:p>
            <a:pPr marL="285750" indent="-285750">
              <a:buFont typeface="Arial" panose="020B0604020202020204" pitchFamily="34" charset="0"/>
              <a:buChar char="•"/>
            </a:pPr>
            <a:r>
              <a:rPr lang="en-US" altLang="zh-TW" dirty="0"/>
              <a:t>Resource</a:t>
            </a:r>
            <a:r>
              <a:rPr lang="zh-TW" altLang="en-US" dirty="0"/>
              <a:t> </a:t>
            </a:r>
            <a:r>
              <a:rPr lang="en-US" altLang="zh-TW" dirty="0"/>
              <a:t>not</a:t>
            </a:r>
            <a:r>
              <a:rPr lang="zh-TW" altLang="en-US" dirty="0"/>
              <a:t> </a:t>
            </a:r>
            <a:r>
              <a:rPr lang="en-US" altLang="zh-TW" dirty="0"/>
              <a:t>fully</a:t>
            </a:r>
            <a:r>
              <a:rPr lang="zh-TW" altLang="en-US" dirty="0"/>
              <a:t> </a:t>
            </a:r>
            <a:r>
              <a:rPr lang="en-US" altLang="zh-TW" dirty="0"/>
              <a:t>utilized</a:t>
            </a:r>
          </a:p>
          <a:p>
            <a:endParaRPr lang="en-US" dirty="0"/>
          </a:p>
        </p:txBody>
      </p:sp>
      <p:sp>
        <p:nvSpPr>
          <p:cNvPr id="24" name="TextBox 23">
            <a:extLst>
              <a:ext uri="{FF2B5EF4-FFF2-40B4-BE49-F238E27FC236}">
                <a16:creationId xmlns:a16="http://schemas.microsoft.com/office/drawing/2014/main" id="{832C34CD-253D-25BC-2E20-697D7E4D0EF1}"/>
              </a:ext>
            </a:extLst>
          </p:cNvPr>
          <p:cNvSpPr txBox="1"/>
          <p:nvPr/>
        </p:nvSpPr>
        <p:spPr>
          <a:xfrm>
            <a:off x="4267884" y="5016777"/>
            <a:ext cx="3889829" cy="1754326"/>
          </a:xfrm>
          <a:prstGeom prst="rect">
            <a:avLst/>
          </a:prstGeom>
          <a:noFill/>
        </p:spPr>
        <p:txBody>
          <a:bodyPr wrap="square" rtlCol="0">
            <a:spAutoFit/>
          </a:bodyPr>
          <a:lstStyle/>
          <a:p>
            <a:r>
              <a:rPr lang="en-US" altLang="zh-TW" dirty="0"/>
              <a:t>Temporal</a:t>
            </a:r>
            <a:r>
              <a:rPr lang="zh-TW" altLang="en-US" dirty="0"/>
              <a:t> </a:t>
            </a:r>
            <a:r>
              <a:rPr lang="en-US" altLang="zh-TW" dirty="0"/>
              <a:t>sharing</a:t>
            </a:r>
          </a:p>
          <a:p>
            <a:pPr marL="285750" indent="-285750">
              <a:buFont typeface="Arial" panose="020B0604020202020204" pitchFamily="34" charset="0"/>
              <a:buChar char="•"/>
            </a:pPr>
            <a:r>
              <a:rPr lang="en-US" altLang="zh-TW" dirty="0"/>
              <a:t>Switch</a:t>
            </a:r>
            <a:r>
              <a:rPr lang="zh-TW" altLang="en-US" dirty="0"/>
              <a:t> </a:t>
            </a:r>
            <a:r>
              <a:rPr lang="en-US" altLang="zh-TW" dirty="0"/>
              <a:t>workload</a:t>
            </a:r>
            <a:r>
              <a:rPr lang="zh-TW" altLang="en-US" dirty="0"/>
              <a:t> </a:t>
            </a:r>
            <a:r>
              <a:rPr lang="en-US" altLang="zh-TW" dirty="0"/>
              <a:t>within</a:t>
            </a:r>
            <a:r>
              <a:rPr lang="zh-TW" altLang="en-US" dirty="0"/>
              <a:t> </a:t>
            </a:r>
            <a:r>
              <a:rPr lang="en-US" altLang="zh-TW" dirty="0"/>
              <a:t>time</a:t>
            </a:r>
            <a:r>
              <a:rPr lang="zh-TW" altLang="en-US" dirty="0"/>
              <a:t> </a:t>
            </a:r>
            <a:r>
              <a:rPr lang="en-US" altLang="zh-TW" dirty="0"/>
              <a:t>window</a:t>
            </a:r>
          </a:p>
          <a:p>
            <a:pPr marL="285750" indent="-285750">
              <a:buFont typeface="Arial" panose="020B0604020202020204" pitchFamily="34" charset="0"/>
              <a:buChar char="•"/>
            </a:pPr>
            <a:r>
              <a:rPr lang="en-US" altLang="zh-TW" dirty="0"/>
              <a:t>Context</a:t>
            </a:r>
            <a:r>
              <a:rPr lang="zh-TW" altLang="en-US" dirty="0"/>
              <a:t> </a:t>
            </a:r>
            <a:r>
              <a:rPr lang="en-US" altLang="zh-TW" dirty="0"/>
              <a:t>switch</a:t>
            </a:r>
            <a:r>
              <a:rPr lang="zh-TW" altLang="en-US" dirty="0"/>
              <a:t> </a:t>
            </a:r>
            <a:r>
              <a:rPr lang="en-US" altLang="zh-TW" dirty="0"/>
              <a:t>cost</a:t>
            </a:r>
          </a:p>
          <a:p>
            <a:pPr marL="285750" indent="-285750">
              <a:buFont typeface="Arial" panose="020B0604020202020204" pitchFamily="34" charset="0"/>
              <a:buChar char="•"/>
            </a:pPr>
            <a:r>
              <a:rPr lang="en-US" altLang="zh-TW" dirty="0"/>
              <a:t>Resource</a:t>
            </a:r>
            <a:r>
              <a:rPr lang="zh-TW" altLang="en-US" dirty="0"/>
              <a:t> </a:t>
            </a:r>
            <a:r>
              <a:rPr lang="en-US" altLang="zh-TW" dirty="0"/>
              <a:t>still</a:t>
            </a:r>
            <a:r>
              <a:rPr lang="zh-TW" altLang="en-US" dirty="0"/>
              <a:t> </a:t>
            </a:r>
            <a:r>
              <a:rPr lang="en-US" altLang="zh-TW" dirty="0"/>
              <a:t>underutilized</a:t>
            </a:r>
          </a:p>
          <a:p>
            <a:endParaRPr lang="en-US" dirty="0"/>
          </a:p>
        </p:txBody>
      </p:sp>
      <p:sp>
        <p:nvSpPr>
          <p:cNvPr id="25" name="TextBox 24">
            <a:extLst>
              <a:ext uri="{FF2B5EF4-FFF2-40B4-BE49-F238E27FC236}">
                <a16:creationId xmlns:a16="http://schemas.microsoft.com/office/drawing/2014/main" id="{24D84225-3F78-8886-B7F7-947DE3725081}"/>
              </a:ext>
            </a:extLst>
          </p:cNvPr>
          <p:cNvSpPr txBox="1"/>
          <p:nvPr/>
        </p:nvSpPr>
        <p:spPr>
          <a:xfrm>
            <a:off x="8967197" y="5442233"/>
            <a:ext cx="2864963" cy="1477328"/>
          </a:xfrm>
          <a:prstGeom prst="rect">
            <a:avLst/>
          </a:prstGeom>
          <a:noFill/>
        </p:spPr>
        <p:txBody>
          <a:bodyPr wrap="square" rtlCol="0">
            <a:spAutoFit/>
          </a:bodyPr>
          <a:lstStyle/>
          <a:p>
            <a:r>
              <a:rPr lang="en-US" altLang="zh-TW" dirty="0"/>
              <a:t>Spatial</a:t>
            </a:r>
            <a:r>
              <a:rPr lang="zh-TW" altLang="en-US" dirty="0"/>
              <a:t> </a:t>
            </a:r>
            <a:r>
              <a:rPr lang="en-US" altLang="zh-TW" dirty="0" err="1"/>
              <a:t>sharings</a:t>
            </a:r>
            <a:endParaRPr lang="en-US" altLang="zh-TW" dirty="0"/>
          </a:p>
          <a:p>
            <a:pPr marL="285750" indent="-285750">
              <a:buFont typeface="Arial" panose="020B0604020202020204" pitchFamily="34" charset="0"/>
              <a:buChar char="•"/>
            </a:pPr>
            <a:r>
              <a:rPr lang="en-US" altLang="zh-TW" dirty="0"/>
              <a:t>Higher</a:t>
            </a:r>
            <a:r>
              <a:rPr lang="zh-TW" altLang="en-US" dirty="0"/>
              <a:t> </a:t>
            </a:r>
            <a:r>
              <a:rPr lang="en-US" altLang="zh-TW" dirty="0"/>
              <a:t>util</a:t>
            </a:r>
            <a:r>
              <a:rPr lang="zh-TW" altLang="en-US" dirty="0"/>
              <a:t> </a:t>
            </a:r>
            <a:r>
              <a:rPr lang="en-US" altLang="zh-TW" dirty="0"/>
              <a:t>with</a:t>
            </a:r>
            <a:r>
              <a:rPr lang="zh-TW" altLang="en-US" dirty="0"/>
              <a:t> </a:t>
            </a:r>
            <a:r>
              <a:rPr lang="en-US" altLang="zh-TW" dirty="0"/>
              <a:t>partitioned</a:t>
            </a:r>
            <a:r>
              <a:rPr lang="zh-TW" altLang="en-US" dirty="0"/>
              <a:t> </a:t>
            </a:r>
            <a:r>
              <a:rPr lang="en-US" altLang="zh-TW" dirty="0"/>
              <a:t>SM/cache</a:t>
            </a:r>
          </a:p>
          <a:p>
            <a:pPr marL="285750" indent="-285750">
              <a:buFont typeface="Arial" panose="020B0604020202020204" pitchFamily="34" charset="0"/>
              <a:buChar char="•"/>
            </a:pPr>
            <a:r>
              <a:rPr lang="en-US" altLang="zh-TW" dirty="0"/>
              <a:t>Require</a:t>
            </a:r>
            <a:r>
              <a:rPr lang="zh-TW" altLang="en-US" dirty="0"/>
              <a:t> </a:t>
            </a:r>
            <a:r>
              <a:rPr lang="en-US" altLang="zh-TW" dirty="0"/>
              <a:t>advanced</a:t>
            </a:r>
            <a:r>
              <a:rPr lang="zh-TW" altLang="en-US" dirty="0"/>
              <a:t> </a:t>
            </a:r>
            <a:r>
              <a:rPr lang="en-US" altLang="zh-TW" dirty="0"/>
              <a:t>HW</a:t>
            </a:r>
            <a:r>
              <a:rPr lang="zh-TW" altLang="en-US" dirty="0"/>
              <a:t> </a:t>
            </a:r>
            <a:endParaRPr lang="en-US" altLang="zh-TW" dirty="0"/>
          </a:p>
          <a:p>
            <a:pPr marL="285750" indent="-285750">
              <a:buFont typeface="Arial" panose="020B0604020202020204" pitchFamily="34" charset="0"/>
              <a:buChar char="•"/>
            </a:pPr>
            <a:endParaRPr lang="en-US" dirty="0"/>
          </a:p>
        </p:txBody>
      </p:sp>
      <p:sp>
        <p:nvSpPr>
          <p:cNvPr id="26" name="Rounded Rectangle 25">
            <a:extLst>
              <a:ext uri="{FF2B5EF4-FFF2-40B4-BE49-F238E27FC236}">
                <a16:creationId xmlns:a16="http://schemas.microsoft.com/office/drawing/2014/main" id="{7B906E64-037D-0E75-0CF9-B65D511F7255}"/>
              </a:ext>
            </a:extLst>
          </p:cNvPr>
          <p:cNvSpPr/>
          <p:nvPr/>
        </p:nvSpPr>
        <p:spPr>
          <a:xfrm>
            <a:off x="1251178" y="3803521"/>
            <a:ext cx="1642552" cy="354900"/>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13AA1994-4EDD-C987-E6CB-946FEFED83D6}"/>
              </a:ext>
            </a:extLst>
          </p:cNvPr>
          <p:cNvSpPr/>
          <p:nvPr/>
        </p:nvSpPr>
        <p:spPr>
          <a:xfrm>
            <a:off x="4267884" y="2627177"/>
            <a:ext cx="1021997" cy="18354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AB45A3BB-1951-10AA-EC0E-AF87337C6FFB}"/>
              </a:ext>
            </a:extLst>
          </p:cNvPr>
          <p:cNvSpPr/>
          <p:nvPr/>
        </p:nvSpPr>
        <p:spPr>
          <a:xfrm>
            <a:off x="2786777" y="2948064"/>
            <a:ext cx="733362" cy="35583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Unused</a:t>
            </a:r>
          </a:p>
        </p:txBody>
      </p:sp>
      <p:sp>
        <p:nvSpPr>
          <p:cNvPr id="30" name="Rectangle 29">
            <a:extLst>
              <a:ext uri="{FF2B5EF4-FFF2-40B4-BE49-F238E27FC236}">
                <a16:creationId xmlns:a16="http://schemas.microsoft.com/office/drawing/2014/main" id="{4CC07BE0-0234-6F5E-E519-6033BE2E2E3E}"/>
              </a:ext>
            </a:extLst>
          </p:cNvPr>
          <p:cNvSpPr/>
          <p:nvPr/>
        </p:nvSpPr>
        <p:spPr>
          <a:xfrm>
            <a:off x="2984203" y="3796074"/>
            <a:ext cx="480216" cy="35583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B20657F-5657-5670-4DBA-84EE783CD33B}"/>
              </a:ext>
            </a:extLst>
          </p:cNvPr>
          <p:cNvSpPr/>
          <p:nvPr/>
        </p:nvSpPr>
        <p:spPr>
          <a:xfrm>
            <a:off x="4435703" y="2831291"/>
            <a:ext cx="713928"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01A61FE-E2D3-D295-9E6A-B53425E1C731}"/>
              </a:ext>
            </a:extLst>
          </p:cNvPr>
          <p:cNvSpPr/>
          <p:nvPr/>
        </p:nvSpPr>
        <p:spPr>
          <a:xfrm>
            <a:off x="4410547" y="3674445"/>
            <a:ext cx="736669" cy="5990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3F5B6B7D-8403-B33B-F9DA-455ADD5D8F51}"/>
              </a:ext>
            </a:extLst>
          </p:cNvPr>
          <p:cNvSpPr/>
          <p:nvPr/>
        </p:nvSpPr>
        <p:spPr>
          <a:xfrm>
            <a:off x="5585001" y="2627177"/>
            <a:ext cx="1021997" cy="18354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F22F918C-0BBF-092D-4D32-42EFD8EE80FA}"/>
              </a:ext>
            </a:extLst>
          </p:cNvPr>
          <p:cNvSpPr/>
          <p:nvPr/>
        </p:nvSpPr>
        <p:spPr>
          <a:xfrm>
            <a:off x="5752820" y="2831291"/>
            <a:ext cx="713928"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2953982D-CDA6-010A-ADF4-AE3E3CAFA6AD}"/>
              </a:ext>
            </a:extLst>
          </p:cNvPr>
          <p:cNvSpPr/>
          <p:nvPr/>
        </p:nvSpPr>
        <p:spPr>
          <a:xfrm>
            <a:off x="5727664" y="3674445"/>
            <a:ext cx="736669" cy="5990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ounded Rectangle 41">
            <a:extLst>
              <a:ext uri="{FF2B5EF4-FFF2-40B4-BE49-F238E27FC236}">
                <a16:creationId xmlns:a16="http://schemas.microsoft.com/office/drawing/2014/main" id="{F6C61B2B-2355-38B9-6296-6A0D07DD2625}"/>
              </a:ext>
            </a:extLst>
          </p:cNvPr>
          <p:cNvSpPr/>
          <p:nvPr/>
        </p:nvSpPr>
        <p:spPr>
          <a:xfrm>
            <a:off x="4500616" y="2948994"/>
            <a:ext cx="236749"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a:extLst>
              <a:ext uri="{FF2B5EF4-FFF2-40B4-BE49-F238E27FC236}">
                <a16:creationId xmlns:a16="http://schemas.microsoft.com/office/drawing/2014/main" id="{C8E266AC-70BD-2C56-B642-FDC380F8B66A}"/>
              </a:ext>
            </a:extLst>
          </p:cNvPr>
          <p:cNvSpPr/>
          <p:nvPr/>
        </p:nvSpPr>
        <p:spPr>
          <a:xfrm>
            <a:off x="4481138" y="3849406"/>
            <a:ext cx="446177" cy="309015"/>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ounded Rectangle 43">
            <a:extLst>
              <a:ext uri="{FF2B5EF4-FFF2-40B4-BE49-F238E27FC236}">
                <a16:creationId xmlns:a16="http://schemas.microsoft.com/office/drawing/2014/main" id="{1201B099-C96F-CE8A-67BD-A84B088B59A8}"/>
              </a:ext>
            </a:extLst>
          </p:cNvPr>
          <p:cNvSpPr/>
          <p:nvPr/>
        </p:nvSpPr>
        <p:spPr>
          <a:xfrm>
            <a:off x="5841647" y="2917689"/>
            <a:ext cx="488033" cy="373097"/>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ounded Rectangle 44">
            <a:extLst>
              <a:ext uri="{FF2B5EF4-FFF2-40B4-BE49-F238E27FC236}">
                <a16:creationId xmlns:a16="http://schemas.microsoft.com/office/drawing/2014/main" id="{9EF6265F-D924-8DE4-1FC5-06020C826243}"/>
              </a:ext>
            </a:extLst>
          </p:cNvPr>
          <p:cNvSpPr/>
          <p:nvPr/>
        </p:nvSpPr>
        <p:spPr>
          <a:xfrm>
            <a:off x="5854558" y="3838244"/>
            <a:ext cx="276047" cy="373097"/>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CD1DB97F-F81B-F527-C47A-80648E0499A7}"/>
              </a:ext>
            </a:extLst>
          </p:cNvPr>
          <p:cNvSpPr/>
          <p:nvPr/>
        </p:nvSpPr>
        <p:spPr>
          <a:xfrm>
            <a:off x="6869467" y="2661305"/>
            <a:ext cx="1021997" cy="183549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45A4CD3B-9CAD-A22B-757F-9C1C23CB9967}"/>
              </a:ext>
            </a:extLst>
          </p:cNvPr>
          <p:cNvSpPr/>
          <p:nvPr/>
        </p:nvSpPr>
        <p:spPr>
          <a:xfrm>
            <a:off x="7037286" y="2865419"/>
            <a:ext cx="713928"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3A626002-FEF2-0EF7-8A43-1E54B0D3B09C}"/>
              </a:ext>
            </a:extLst>
          </p:cNvPr>
          <p:cNvSpPr/>
          <p:nvPr/>
        </p:nvSpPr>
        <p:spPr>
          <a:xfrm>
            <a:off x="7012130" y="3708573"/>
            <a:ext cx="736669" cy="59908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2C3CABC4-3311-A088-358C-5593193198A4}"/>
              </a:ext>
            </a:extLst>
          </p:cNvPr>
          <p:cNvSpPr/>
          <p:nvPr/>
        </p:nvSpPr>
        <p:spPr>
          <a:xfrm>
            <a:off x="7082547" y="2964631"/>
            <a:ext cx="324576" cy="339263"/>
          </a:xfrm>
          <a:prstGeom prst="roundRect">
            <a:avLst/>
          </a:prstGeom>
          <a:solidFill>
            <a:srgbClr val="F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49">
            <a:extLst>
              <a:ext uri="{FF2B5EF4-FFF2-40B4-BE49-F238E27FC236}">
                <a16:creationId xmlns:a16="http://schemas.microsoft.com/office/drawing/2014/main" id="{F6F76B4B-F9E0-0664-41D6-7CD6CA4BD7EB}"/>
              </a:ext>
            </a:extLst>
          </p:cNvPr>
          <p:cNvSpPr/>
          <p:nvPr/>
        </p:nvSpPr>
        <p:spPr>
          <a:xfrm>
            <a:off x="7112916" y="3855160"/>
            <a:ext cx="473327" cy="339263"/>
          </a:xfrm>
          <a:prstGeom prst="roundRect">
            <a:avLst/>
          </a:prstGeom>
          <a:solidFill>
            <a:srgbClr val="F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A4D9657F-794B-0B3E-C65D-2E410EDD4649}"/>
              </a:ext>
            </a:extLst>
          </p:cNvPr>
          <p:cNvSpPr/>
          <p:nvPr/>
        </p:nvSpPr>
        <p:spPr>
          <a:xfrm>
            <a:off x="4798337" y="2964631"/>
            <a:ext cx="273864"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6B66A400-4981-C889-4E07-62BADD16F6CA}"/>
              </a:ext>
            </a:extLst>
          </p:cNvPr>
          <p:cNvSpPr/>
          <p:nvPr/>
        </p:nvSpPr>
        <p:spPr>
          <a:xfrm>
            <a:off x="4983659" y="3834281"/>
            <a:ext cx="101453"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57F86BD8-7368-3A0C-AB3C-3EA332A65386}"/>
              </a:ext>
            </a:extLst>
          </p:cNvPr>
          <p:cNvSpPr/>
          <p:nvPr/>
        </p:nvSpPr>
        <p:spPr>
          <a:xfrm>
            <a:off x="6180664" y="3873659"/>
            <a:ext cx="212410"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AC430565-0BFB-D949-E6FC-E4833A4EB29D}"/>
              </a:ext>
            </a:extLst>
          </p:cNvPr>
          <p:cNvSpPr/>
          <p:nvPr/>
        </p:nvSpPr>
        <p:spPr>
          <a:xfrm>
            <a:off x="6374940" y="2919611"/>
            <a:ext cx="45719"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FEA1552-172E-901C-42FD-C936B8C1F4F3}"/>
              </a:ext>
            </a:extLst>
          </p:cNvPr>
          <p:cNvSpPr/>
          <p:nvPr/>
        </p:nvSpPr>
        <p:spPr>
          <a:xfrm>
            <a:off x="7476327" y="2973490"/>
            <a:ext cx="219831"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B557CF3E-CFAE-1F36-E47F-B0AA1AD18AFA}"/>
              </a:ext>
            </a:extLst>
          </p:cNvPr>
          <p:cNvSpPr/>
          <p:nvPr/>
        </p:nvSpPr>
        <p:spPr>
          <a:xfrm>
            <a:off x="7628882" y="3873659"/>
            <a:ext cx="81310" cy="33926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ght Arrow 56">
            <a:extLst>
              <a:ext uri="{FF2B5EF4-FFF2-40B4-BE49-F238E27FC236}">
                <a16:creationId xmlns:a16="http://schemas.microsoft.com/office/drawing/2014/main" id="{15C82F56-EFEC-BC6E-9DBB-A7F84044028C}"/>
              </a:ext>
            </a:extLst>
          </p:cNvPr>
          <p:cNvSpPr/>
          <p:nvPr/>
        </p:nvSpPr>
        <p:spPr>
          <a:xfrm>
            <a:off x="5289881" y="3498574"/>
            <a:ext cx="295120" cy="175871"/>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E55EDAFF-698B-520E-7BF2-BD8829213C9C}"/>
              </a:ext>
            </a:extLst>
          </p:cNvPr>
          <p:cNvSpPr/>
          <p:nvPr/>
        </p:nvSpPr>
        <p:spPr>
          <a:xfrm>
            <a:off x="6611317" y="3500506"/>
            <a:ext cx="235306" cy="173939"/>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915DCFE6-13ED-1BD6-8553-A584164E6DA9}"/>
              </a:ext>
            </a:extLst>
          </p:cNvPr>
          <p:cNvSpPr txBox="1"/>
          <p:nvPr/>
        </p:nvSpPr>
        <p:spPr>
          <a:xfrm>
            <a:off x="5085504" y="2139950"/>
            <a:ext cx="990355" cy="523220"/>
          </a:xfrm>
          <a:prstGeom prst="rect">
            <a:avLst/>
          </a:prstGeom>
          <a:noFill/>
        </p:spPr>
        <p:txBody>
          <a:bodyPr wrap="square" rtlCol="0">
            <a:spAutoFit/>
          </a:bodyPr>
          <a:lstStyle/>
          <a:p>
            <a:r>
              <a:rPr lang="en-US" altLang="zh-TW" sz="1400" dirty="0">
                <a:solidFill>
                  <a:schemeClr val="tx2"/>
                </a:solidFill>
              </a:rPr>
              <a:t>Context</a:t>
            </a:r>
            <a:r>
              <a:rPr lang="zh-TW" altLang="en-US" sz="1400" dirty="0">
                <a:solidFill>
                  <a:schemeClr val="tx2"/>
                </a:solidFill>
              </a:rPr>
              <a:t> </a:t>
            </a:r>
            <a:r>
              <a:rPr lang="en-US" altLang="zh-TW" sz="1400" dirty="0">
                <a:solidFill>
                  <a:schemeClr val="tx2"/>
                </a:solidFill>
              </a:rPr>
              <a:t>switch</a:t>
            </a:r>
            <a:endParaRPr lang="en-US" sz="1400" dirty="0">
              <a:solidFill>
                <a:schemeClr val="tx2"/>
              </a:solidFill>
            </a:endParaRPr>
          </a:p>
        </p:txBody>
      </p:sp>
      <p:sp>
        <p:nvSpPr>
          <p:cNvPr id="61" name="TextBox 60">
            <a:extLst>
              <a:ext uri="{FF2B5EF4-FFF2-40B4-BE49-F238E27FC236}">
                <a16:creationId xmlns:a16="http://schemas.microsoft.com/office/drawing/2014/main" id="{F7746865-4212-448E-E55E-FF8C68C03820}"/>
              </a:ext>
            </a:extLst>
          </p:cNvPr>
          <p:cNvSpPr txBox="1"/>
          <p:nvPr/>
        </p:nvSpPr>
        <p:spPr>
          <a:xfrm>
            <a:off x="6330208" y="2111221"/>
            <a:ext cx="990355" cy="523220"/>
          </a:xfrm>
          <a:prstGeom prst="rect">
            <a:avLst/>
          </a:prstGeom>
          <a:noFill/>
        </p:spPr>
        <p:txBody>
          <a:bodyPr wrap="square" rtlCol="0">
            <a:spAutoFit/>
          </a:bodyPr>
          <a:lstStyle/>
          <a:p>
            <a:r>
              <a:rPr lang="en-US" altLang="zh-TW" sz="1400" dirty="0">
                <a:solidFill>
                  <a:schemeClr val="tx2"/>
                </a:solidFill>
              </a:rPr>
              <a:t>Context</a:t>
            </a:r>
            <a:r>
              <a:rPr lang="zh-TW" altLang="en-US" sz="1400" dirty="0">
                <a:solidFill>
                  <a:schemeClr val="tx2"/>
                </a:solidFill>
              </a:rPr>
              <a:t> </a:t>
            </a:r>
            <a:r>
              <a:rPr lang="en-US" altLang="zh-TW" sz="1400" dirty="0">
                <a:solidFill>
                  <a:schemeClr val="tx2"/>
                </a:solidFill>
              </a:rPr>
              <a:t>switch</a:t>
            </a:r>
            <a:endParaRPr lang="en-US" sz="1400" dirty="0">
              <a:solidFill>
                <a:schemeClr val="tx2"/>
              </a:solidFill>
            </a:endParaRPr>
          </a:p>
        </p:txBody>
      </p:sp>
      <p:cxnSp>
        <p:nvCxnSpPr>
          <p:cNvPr id="62" name="Straight Connector 61">
            <a:extLst>
              <a:ext uri="{FF2B5EF4-FFF2-40B4-BE49-F238E27FC236}">
                <a16:creationId xmlns:a16="http://schemas.microsoft.com/office/drawing/2014/main" id="{D43B383A-62F9-3BBD-4011-1372FFE8906D}"/>
              </a:ext>
            </a:extLst>
          </p:cNvPr>
          <p:cNvCxnSpPr>
            <a:cxnSpLocks/>
          </p:cNvCxnSpPr>
          <p:nvPr/>
        </p:nvCxnSpPr>
        <p:spPr>
          <a:xfrm flipH="1">
            <a:off x="8818936" y="2740366"/>
            <a:ext cx="2864963" cy="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69" name="Rounded Rectangle 68">
            <a:extLst>
              <a:ext uri="{FF2B5EF4-FFF2-40B4-BE49-F238E27FC236}">
                <a16:creationId xmlns:a16="http://schemas.microsoft.com/office/drawing/2014/main" id="{22A75BA8-0F0B-E90E-4930-647E722BD7EA}"/>
              </a:ext>
            </a:extLst>
          </p:cNvPr>
          <p:cNvSpPr/>
          <p:nvPr/>
        </p:nvSpPr>
        <p:spPr>
          <a:xfrm>
            <a:off x="9008330" y="548258"/>
            <a:ext cx="600066"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ounded Rectangle 70">
            <a:extLst>
              <a:ext uri="{FF2B5EF4-FFF2-40B4-BE49-F238E27FC236}">
                <a16:creationId xmlns:a16="http://schemas.microsoft.com/office/drawing/2014/main" id="{5D609F2E-D2A7-9A84-EF95-E39A7C4AB128}"/>
              </a:ext>
            </a:extLst>
          </p:cNvPr>
          <p:cNvSpPr/>
          <p:nvPr/>
        </p:nvSpPr>
        <p:spPr>
          <a:xfrm>
            <a:off x="9615124" y="544535"/>
            <a:ext cx="116699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72" name="Rounded Rectangle 71">
            <a:extLst>
              <a:ext uri="{FF2B5EF4-FFF2-40B4-BE49-F238E27FC236}">
                <a16:creationId xmlns:a16="http://schemas.microsoft.com/office/drawing/2014/main" id="{CD394A90-E34D-854D-6185-E6769534A859}"/>
              </a:ext>
            </a:extLst>
          </p:cNvPr>
          <p:cNvSpPr/>
          <p:nvPr/>
        </p:nvSpPr>
        <p:spPr>
          <a:xfrm>
            <a:off x="10784634" y="546303"/>
            <a:ext cx="450135" cy="339263"/>
          </a:xfrm>
          <a:prstGeom prst="roundRect">
            <a:avLst/>
          </a:prstGeom>
          <a:solidFill>
            <a:srgbClr val="F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73" name="TextBox 72">
            <a:extLst>
              <a:ext uri="{FF2B5EF4-FFF2-40B4-BE49-F238E27FC236}">
                <a16:creationId xmlns:a16="http://schemas.microsoft.com/office/drawing/2014/main" id="{A2FA9BDA-EDA4-EDF4-DACC-F3D4FD1656BB}"/>
              </a:ext>
            </a:extLst>
          </p:cNvPr>
          <p:cNvSpPr txBox="1"/>
          <p:nvPr/>
        </p:nvSpPr>
        <p:spPr>
          <a:xfrm>
            <a:off x="9128929" y="2089217"/>
            <a:ext cx="2610221" cy="646331"/>
          </a:xfrm>
          <a:prstGeom prst="rect">
            <a:avLst/>
          </a:prstGeom>
          <a:noFill/>
        </p:spPr>
        <p:txBody>
          <a:bodyPr wrap="square" rtlCol="0">
            <a:spAutoFit/>
          </a:bodyPr>
          <a:lstStyle/>
          <a:p>
            <a:r>
              <a:rPr lang="en-US" altLang="zh-TW" dirty="0">
                <a:solidFill>
                  <a:schemeClr val="tx2"/>
                </a:solidFill>
              </a:rPr>
              <a:t>Compute</a:t>
            </a:r>
            <a:r>
              <a:rPr lang="zh-TW" altLang="en-US" dirty="0">
                <a:solidFill>
                  <a:schemeClr val="tx2"/>
                </a:solidFill>
              </a:rPr>
              <a:t> </a:t>
            </a:r>
            <a:r>
              <a:rPr lang="en-US" altLang="zh-TW" dirty="0">
                <a:solidFill>
                  <a:schemeClr val="tx2"/>
                </a:solidFill>
              </a:rPr>
              <a:t>Isolation</a:t>
            </a:r>
            <a:r>
              <a:rPr lang="zh-TW" altLang="en-US" dirty="0">
                <a:solidFill>
                  <a:schemeClr val="tx2"/>
                </a:solidFill>
              </a:rPr>
              <a:t> </a:t>
            </a:r>
            <a:r>
              <a:rPr lang="en-US" altLang="zh-TW" dirty="0">
                <a:solidFill>
                  <a:schemeClr val="tx2"/>
                </a:solidFill>
              </a:rPr>
              <a:t>(</a:t>
            </a:r>
            <a:r>
              <a:rPr lang="en-US" altLang="zh-TW" i="1" dirty="0">
                <a:solidFill>
                  <a:schemeClr val="tx2"/>
                </a:solidFill>
              </a:rPr>
              <a:t>Nvidia</a:t>
            </a:r>
            <a:r>
              <a:rPr lang="zh-TW" altLang="en-US" i="1" dirty="0">
                <a:solidFill>
                  <a:schemeClr val="tx2"/>
                </a:solidFill>
              </a:rPr>
              <a:t> </a:t>
            </a:r>
            <a:r>
              <a:rPr lang="en-US" altLang="zh-TW" i="1" dirty="0">
                <a:solidFill>
                  <a:schemeClr val="tx2"/>
                </a:solidFill>
              </a:rPr>
              <a:t>MPS</a:t>
            </a:r>
            <a:r>
              <a:rPr lang="en-US" altLang="zh-TW" dirty="0">
                <a:solidFill>
                  <a:schemeClr val="tx2"/>
                </a:solidFill>
              </a:rPr>
              <a:t>)</a:t>
            </a:r>
            <a:endParaRPr lang="en-US" dirty="0">
              <a:solidFill>
                <a:schemeClr val="tx2"/>
              </a:solidFill>
            </a:endParaRPr>
          </a:p>
        </p:txBody>
      </p:sp>
      <p:sp>
        <p:nvSpPr>
          <p:cNvPr id="74" name="Rectangle 73">
            <a:extLst>
              <a:ext uri="{FF2B5EF4-FFF2-40B4-BE49-F238E27FC236}">
                <a16:creationId xmlns:a16="http://schemas.microsoft.com/office/drawing/2014/main" id="{516500FD-7516-D961-0A67-2C335B0BF94F}"/>
              </a:ext>
            </a:extLst>
          </p:cNvPr>
          <p:cNvSpPr/>
          <p:nvPr/>
        </p:nvSpPr>
        <p:spPr>
          <a:xfrm>
            <a:off x="8818936" y="2978506"/>
            <a:ext cx="2713383" cy="16695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74815216-F71C-F602-77F6-966F75EB4F04}"/>
              </a:ext>
            </a:extLst>
          </p:cNvPr>
          <p:cNvSpPr/>
          <p:nvPr/>
        </p:nvSpPr>
        <p:spPr>
          <a:xfrm>
            <a:off x="8967197" y="3198943"/>
            <a:ext cx="2509240"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a:extLst>
              <a:ext uri="{FF2B5EF4-FFF2-40B4-BE49-F238E27FC236}">
                <a16:creationId xmlns:a16="http://schemas.microsoft.com/office/drawing/2014/main" id="{1092CE69-0014-918A-D3D6-800B1509BB76}"/>
              </a:ext>
            </a:extLst>
          </p:cNvPr>
          <p:cNvSpPr/>
          <p:nvPr/>
        </p:nvSpPr>
        <p:spPr>
          <a:xfrm>
            <a:off x="8967619" y="3962678"/>
            <a:ext cx="2508817" cy="53088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ounded Rectangle 76">
            <a:extLst>
              <a:ext uri="{FF2B5EF4-FFF2-40B4-BE49-F238E27FC236}">
                <a16:creationId xmlns:a16="http://schemas.microsoft.com/office/drawing/2014/main" id="{F9DE8763-5FEE-6B61-B052-A36AA0A2E41B}"/>
              </a:ext>
            </a:extLst>
          </p:cNvPr>
          <p:cNvSpPr/>
          <p:nvPr/>
        </p:nvSpPr>
        <p:spPr>
          <a:xfrm>
            <a:off x="9031699" y="3305563"/>
            <a:ext cx="236749"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ounded Rectangle 77">
            <a:extLst>
              <a:ext uri="{FF2B5EF4-FFF2-40B4-BE49-F238E27FC236}">
                <a16:creationId xmlns:a16="http://schemas.microsoft.com/office/drawing/2014/main" id="{EFFDF386-601B-C25D-901B-CF1C67AFCCD7}"/>
              </a:ext>
            </a:extLst>
          </p:cNvPr>
          <p:cNvSpPr/>
          <p:nvPr/>
        </p:nvSpPr>
        <p:spPr>
          <a:xfrm>
            <a:off x="9292686" y="3302073"/>
            <a:ext cx="236749"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ounded Rectangle 79">
            <a:extLst>
              <a:ext uri="{FF2B5EF4-FFF2-40B4-BE49-F238E27FC236}">
                <a16:creationId xmlns:a16="http://schemas.microsoft.com/office/drawing/2014/main" id="{AF342C4E-9DED-DB9A-5499-C9236CA0815C}"/>
              </a:ext>
            </a:extLst>
          </p:cNvPr>
          <p:cNvSpPr/>
          <p:nvPr/>
        </p:nvSpPr>
        <p:spPr>
          <a:xfrm>
            <a:off x="9550026" y="3296726"/>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ounded Rectangle 80">
            <a:extLst>
              <a:ext uri="{FF2B5EF4-FFF2-40B4-BE49-F238E27FC236}">
                <a16:creationId xmlns:a16="http://schemas.microsoft.com/office/drawing/2014/main" id="{A7BA2AB2-A138-523A-B5B1-4E2D5BB68A02}"/>
              </a:ext>
            </a:extLst>
          </p:cNvPr>
          <p:cNvSpPr/>
          <p:nvPr/>
        </p:nvSpPr>
        <p:spPr>
          <a:xfrm>
            <a:off x="11172690" y="3288967"/>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ounded Rectangle 81">
            <a:extLst>
              <a:ext uri="{FF2B5EF4-FFF2-40B4-BE49-F238E27FC236}">
                <a16:creationId xmlns:a16="http://schemas.microsoft.com/office/drawing/2014/main" id="{0CC91044-7FE1-1EB8-F4FC-15F48F0ADEDC}"/>
              </a:ext>
            </a:extLst>
          </p:cNvPr>
          <p:cNvSpPr/>
          <p:nvPr/>
        </p:nvSpPr>
        <p:spPr>
          <a:xfrm>
            <a:off x="10911023" y="3293429"/>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ounded Rectangle 82">
            <a:extLst>
              <a:ext uri="{FF2B5EF4-FFF2-40B4-BE49-F238E27FC236}">
                <a16:creationId xmlns:a16="http://schemas.microsoft.com/office/drawing/2014/main" id="{040F0379-2660-A672-8E92-7D3D585818AF}"/>
              </a:ext>
            </a:extLst>
          </p:cNvPr>
          <p:cNvSpPr/>
          <p:nvPr/>
        </p:nvSpPr>
        <p:spPr>
          <a:xfrm>
            <a:off x="10639420" y="3293430"/>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ounded Rectangle 85">
            <a:extLst>
              <a:ext uri="{FF2B5EF4-FFF2-40B4-BE49-F238E27FC236}">
                <a16:creationId xmlns:a16="http://schemas.microsoft.com/office/drawing/2014/main" id="{276A124A-3D26-2AB1-32CE-839B7E55B116}"/>
              </a:ext>
            </a:extLst>
          </p:cNvPr>
          <p:cNvSpPr/>
          <p:nvPr/>
        </p:nvSpPr>
        <p:spPr>
          <a:xfrm>
            <a:off x="9816661" y="3296726"/>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ounded Rectangle 86">
            <a:extLst>
              <a:ext uri="{FF2B5EF4-FFF2-40B4-BE49-F238E27FC236}">
                <a16:creationId xmlns:a16="http://schemas.microsoft.com/office/drawing/2014/main" id="{ECE81C3A-9C3A-16B0-152D-84AD4DA155B7}"/>
              </a:ext>
            </a:extLst>
          </p:cNvPr>
          <p:cNvSpPr/>
          <p:nvPr/>
        </p:nvSpPr>
        <p:spPr>
          <a:xfrm>
            <a:off x="10083296" y="3296726"/>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ounded Rectangle 87">
            <a:extLst>
              <a:ext uri="{FF2B5EF4-FFF2-40B4-BE49-F238E27FC236}">
                <a16:creationId xmlns:a16="http://schemas.microsoft.com/office/drawing/2014/main" id="{206D2C16-CA15-989E-991C-A7C373C99025}"/>
              </a:ext>
            </a:extLst>
          </p:cNvPr>
          <p:cNvSpPr/>
          <p:nvPr/>
        </p:nvSpPr>
        <p:spPr>
          <a:xfrm>
            <a:off x="10368936" y="3296726"/>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D4FE5FA0-1CBD-53A0-C94F-CEDE3A7FAD22}"/>
              </a:ext>
            </a:extLst>
          </p:cNvPr>
          <p:cNvSpPr txBox="1"/>
          <p:nvPr/>
        </p:nvSpPr>
        <p:spPr>
          <a:xfrm>
            <a:off x="8899525" y="4738110"/>
            <a:ext cx="2610221" cy="646331"/>
          </a:xfrm>
          <a:prstGeom prst="rect">
            <a:avLst/>
          </a:prstGeom>
          <a:noFill/>
        </p:spPr>
        <p:txBody>
          <a:bodyPr wrap="square" rtlCol="0">
            <a:spAutoFit/>
          </a:bodyPr>
          <a:lstStyle/>
          <a:p>
            <a:r>
              <a:rPr lang="en-US" altLang="zh-TW" dirty="0" err="1">
                <a:solidFill>
                  <a:schemeClr val="tx2"/>
                </a:solidFill>
              </a:rPr>
              <a:t>Compute+Memory</a:t>
            </a:r>
            <a:r>
              <a:rPr lang="zh-TW" altLang="en-US" dirty="0">
                <a:solidFill>
                  <a:schemeClr val="tx2"/>
                </a:solidFill>
              </a:rPr>
              <a:t> </a:t>
            </a:r>
            <a:r>
              <a:rPr lang="en-US" altLang="zh-TW" dirty="0">
                <a:solidFill>
                  <a:schemeClr val="tx2"/>
                </a:solidFill>
              </a:rPr>
              <a:t>Isolation</a:t>
            </a:r>
            <a:r>
              <a:rPr lang="zh-TW" altLang="en-US" dirty="0">
                <a:solidFill>
                  <a:schemeClr val="tx2"/>
                </a:solidFill>
              </a:rPr>
              <a:t> </a:t>
            </a:r>
            <a:r>
              <a:rPr lang="en-US" altLang="zh-TW" dirty="0">
                <a:solidFill>
                  <a:schemeClr val="tx2"/>
                </a:solidFill>
              </a:rPr>
              <a:t>(</a:t>
            </a:r>
            <a:r>
              <a:rPr lang="en-US" altLang="zh-TW" i="1" dirty="0">
                <a:solidFill>
                  <a:schemeClr val="tx2"/>
                </a:solidFill>
              </a:rPr>
              <a:t>Nvidia</a:t>
            </a:r>
            <a:r>
              <a:rPr lang="zh-TW" altLang="en-US" i="1" dirty="0">
                <a:solidFill>
                  <a:schemeClr val="tx2"/>
                </a:solidFill>
              </a:rPr>
              <a:t> </a:t>
            </a:r>
            <a:r>
              <a:rPr lang="en-US" altLang="zh-TW" i="1" dirty="0">
                <a:solidFill>
                  <a:schemeClr val="tx2"/>
                </a:solidFill>
              </a:rPr>
              <a:t>MIG</a:t>
            </a:r>
            <a:r>
              <a:rPr lang="en-US" altLang="zh-TW" dirty="0">
                <a:solidFill>
                  <a:schemeClr val="tx2"/>
                </a:solidFill>
              </a:rPr>
              <a:t>)</a:t>
            </a:r>
            <a:endParaRPr lang="en-US" dirty="0">
              <a:solidFill>
                <a:schemeClr val="tx2"/>
              </a:solidFill>
            </a:endParaRPr>
          </a:p>
        </p:txBody>
      </p:sp>
      <p:sp>
        <p:nvSpPr>
          <p:cNvPr id="90" name="Rounded Rectangle 89">
            <a:extLst>
              <a:ext uri="{FF2B5EF4-FFF2-40B4-BE49-F238E27FC236}">
                <a16:creationId xmlns:a16="http://schemas.microsoft.com/office/drawing/2014/main" id="{C979C922-AB03-D012-E8FA-78D70C7BEEFA}"/>
              </a:ext>
            </a:extLst>
          </p:cNvPr>
          <p:cNvSpPr/>
          <p:nvPr/>
        </p:nvSpPr>
        <p:spPr>
          <a:xfrm>
            <a:off x="9052926" y="4074121"/>
            <a:ext cx="236749"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ounded Rectangle 90">
            <a:extLst>
              <a:ext uri="{FF2B5EF4-FFF2-40B4-BE49-F238E27FC236}">
                <a16:creationId xmlns:a16="http://schemas.microsoft.com/office/drawing/2014/main" id="{8FFED332-2F2B-328D-D455-D5F1536703FC}"/>
              </a:ext>
            </a:extLst>
          </p:cNvPr>
          <p:cNvSpPr/>
          <p:nvPr/>
        </p:nvSpPr>
        <p:spPr>
          <a:xfrm>
            <a:off x="9313913" y="4070631"/>
            <a:ext cx="236749"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ounded Rectangle 91">
            <a:extLst>
              <a:ext uri="{FF2B5EF4-FFF2-40B4-BE49-F238E27FC236}">
                <a16:creationId xmlns:a16="http://schemas.microsoft.com/office/drawing/2014/main" id="{D6C26966-B0EC-62F4-FCA5-F10033A1719D}"/>
              </a:ext>
            </a:extLst>
          </p:cNvPr>
          <p:cNvSpPr/>
          <p:nvPr/>
        </p:nvSpPr>
        <p:spPr>
          <a:xfrm>
            <a:off x="9571253" y="4065284"/>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ounded Rectangle 92">
            <a:extLst>
              <a:ext uri="{FF2B5EF4-FFF2-40B4-BE49-F238E27FC236}">
                <a16:creationId xmlns:a16="http://schemas.microsoft.com/office/drawing/2014/main" id="{299635C8-F702-AF29-6FF6-55967F4C4A54}"/>
              </a:ext>
            </a:extLst>
          </p:cNvPr>
          <p:cNvSpPr/>
          <p:nvPr/>
        </p:nvSpPr>
        <p:spPr>
          <a:xfrm>
            <a:off x="11193917" y="4057525"/>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ounded Rectangle 93">
            <a:extLst>
              <a:ext uri="{FF2B5EF4-FFF2-40B4-BE49-F238E27FC236}">
                <a16:creationId xmlns:a16="http://schemas.microsoft.com/office/drawing/2014/main" id="{A18050DE-1BFD-8F25-F6E0-56924F18F60C}"/>
              </a:ext>
            </a:extLst>
          </p:cNvPr>
          <p:cNvSpPr/>
          <p:nvPr/>
        </p:nvSpPr>
        <p:spPr>
          <a:xfrm>
            <a:off x="10932250" y="4061987"/>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ounded Rectangle 94">
            <a:extLst>
              <a:ext uri="{FF2B5EF4-FFF2-40B4-BE49-F238E27FC236}">
                <a16:creationId xmlns:a16="http://schemas.microsoft.com/office/drawing/2014/main" id="{DDA090E0-12BD-2E5E-A64D-477B52A94933}"/>
              </a:ext>
            </a:extLst>
          </p:cNvPr>
          <p:cNvSpPr/>
          <p:nvPr/>
        </p:nvSpPr>
        <p:spPr>
          <a:xfrm>
            <a:off x="10660647" y="4061988"/>
            <a:ext cx="236749" cy="34179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ounded Rectangle 95">
            <a:extLst>
              <a:ext uri="{FF2B5EF4-FFF2-40B4-BE49-F238E27FC236}">
                <a16:creationId xmlns:a16="http://schemas.microsoft.com/office/drawing/2014/main" id="{6F700A37-8BDA-AED7-C44E-935EAD56A178}"/>
              </a:ext>
            </a:extLst>
          </p:cNvPr>
          <p:cNvSpPr/>
          <p:nvPr/>
        </p:nvSpPr>
        <p:spPr>
          <a:xfrm>
            <a:off x="9837888" y="4065284"/>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ounded Rectangle 96">
            <a:extLst>
              <a:ext uri="{FF2B5EF4-FFF2-40B4-BE49-F238E27FC236}">
                <a16:creationId xmlns:a16="http://schemas.microsoft.com/office/drawing/2014/main" id="{B76B01CB-0595-FBE9-CA93-68648F2D2A61}"/>
              </a:ext>
            </a:extLst>
          </p:cNvPr>
          <p:cNvSpPr/>
          <p:nvPr/>
        </p:nvSpPr>
        <p:spPr>
          <a:xfrm>
            <a:off x="10104523" y="4065284"/>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ounded Rectangle 97">
            <a:extLst>
              <a:ext uri="{FF2B5EF4-FFF2-40B4-BE49-F238E27FC236}">
                <a16:creationId xmlns:a16="http://schemas.microsoft.com/office/drawing/2014/main" id="{AAD191DE-B0E9-FB52-8F9C-93DE18C8DB05}"/>
              </a:ext>
            </a:extLst>
          </p:cNvPr>
          <p:cNvSpPr/>
          <p:nvPr/>
        </p:nvSpPr>
        <p:spPr>
          <a:xfrm>
            <a:off x="10390163" y="4065284"/>
            <a:ext cx="236749"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Slide Number Placeholder 98">
            <a:extLst>
              <a:ext uri="{FF2B5EF4-FFF2-40B4-BE49-F238E27FC236}">
                <a16:creationId xmlns:a16="http://schemas.microsoft.com/office/drawing/2014/main" id="{BF281048-D2B8-FC5A-E13C-F855A347EAB0}"/>
              </a:ext>
            </a:extLst>
          </p:cNvPr>
          <p:cNvSpPr>
            <a:spLocks noGrp="1"/>
          </p:cNvSpPr>
          <p:nvPr>
            <p:ph type="sldNum" sz="quarter" idx="12"/>
          </p:nvPr>
        </p:nvSpPr>
        <p:spPr/>
        <p:txBody>
          <a:bodyPr/>
          <a:lstStyle/>
          <a:p>
            <a:fld id="{A983B212-4F1F-614E-8463-C5C3E31DC8CE}" type="slidenum">
              <a:rPr lang="en-US" smtClean="0"/>
              <a:t>44</a:t>
            </a:fld>
            <a:endParaRPr lang="en-US"/>
          </a:p>
        </p:txBody>
      </p:sp>
    </p:spTree>
    <p:extLst>
      <p:ext uri="{BB962C8B-B14F-4D97-AF65-F5344CB8AC3E}">
        <p14:creationId xmlns:p14="http://schemas.microsoft.com/office/powerpoint/2010/main" val="302857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8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8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9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9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8"/>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89"/>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4" grpId="0" animBg="1"/>
      <p:bldP spid="17" grpId="0" animBg="1"/>
      <p:bldP spid="18" grpId="0" animBg="1"/>
      <p:bldP spid="19" grpId="0"/>
      <p:bldP spid="20" grpId="0" animBg="1"/>
      <p:bldP spid="21" grpId="0"/>
      <p:bldP spid="22" grpId="0" animBg="1"/>
      <p:bldP spid="23" grpId="0"/>
      <p:bldP spid="24" grpId="0"/>
      <p:bldP spid="25" grpId="0"/>
      <p:bldP spid="26" grpId="0" animBg="1"/>
      <p:bldP spid="27" grpId="0" animBg="1"/>
      <p:bldP spid="28" grpId="0" animBg="1"/>
      <p:bldP spid="30" grpId="0" animBg="1"/>
      <p:bldP spid="31" grpId="0" animBg="1"/>
      <p:bldP spid="32" grpId="0" animBg="1"/>
      <p:bldP spid="36" grpId="0" animBg="1"/>
      <p:bldP spid="37" grpId="0" animBg="1"/>
      <p:bldP spid="38"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p:bldP spid="61" grpId="0"/>
      <p:bldP spid="69" grpId="0" animBg="1"/>
      <p:bldP spid="71" grpId="0" animBg="1"/>
      <p:bldP spid="72" grpId="0" animBg="1"/>
      <p:bldP spid="73" grpId="0"/>
      <p:bldP spid="74" grpId="0" animBg="1"/>
      <p:bldP spid="75" grpId="0" animBg="1"/>
      <p:bldP spid="76" grpId="0" animBg="1"/>
      <p:bldP spid="77" grpId="0" animBg="1"/>
      <p:bldP spid="78" grpId="0" animBg="1"/>
      <p:bldP spid="80" grpId="0" animBg="1"/>
      <p:bldP spid="81" grpId="0" animBg="1"/>
      <p:bldP spid="82" grpId="0" animBg="1"/>
      <p:bldP spid="83" grpId="0" animBg="1"/>
      <p:bldP spid="86" grpId="0" animBg="1"/>
      <p:bldP spid="87" grpId="0" animBg="1"/>
      <p:bldP spid="88" grpId="0" animBg="1"/>
      <p:bldP spid="89" grpId="0"/>
      <p:bldP spid="90" grpId="0" animBg="1"/>
      <p:bldP spid="91" grpId="0" animBg="1"/>
      <p:bldP spid="92" grpId="0" animBg="1"/>
      <p:bldP spid="93" grpId="0" animBg="1"/>
      <p:bldP spid="94" grpId="0" animBg="1"/>
      <p:bldP spid="95" grpId="0" animBg="1"/>
      <p:bldP spid="96" grpId="0" animBg="1"/>
      <p:bldP spid="97" grpId="0" animBg="1"/>
      <p:bldP spid="9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7B488-9AE3-6132-BCB9-59193B019039}"/>
              </a:ext>
            </a:extLst>
          </p:cNvPr>
          <p:cNvSpPr>
            <a:spLocks noGrp="1"/>
          </p:cNvSpPr>
          <p:nvPr>
            <p:ph type="title"/>
          </p:nvPr>
        </p:nvSpPr>
        <p:spPr/>
        <p:txBody>
          <a:bodyPr/>
          <a:lstStyle/>
          <a:p>
            <a:r>
              <a:rPr lang="en-US" altLang="zh-TW" dirty="0"/>
              <a:t>Future</a:t>
            </a:r>
            <a:r>
              <a:rPr lang="zh-TW" altLang="en-US" dirty="0"/>
              <a:t> </a:t>
            </a:r>
            <a:r>
              <a:rPr lang="en-US" altLang="zh-TW" dirty="0"/>
              <a:t>work</a:t>
            </a:r>
            <a:r>
              <a:rPr lang="zh-TW" altLang="en-US" dirty="0"/>
              <a:t> </a:t>
            </a:r>
            <a:r>
              <a:rPr lang="en-US" altLang="zh-TW" dirty="0"/>
              <a:t>– long term</a:t>
            </a:r>
            <a:endParaRPr lang="en-US" dirty="0"/>
          </a:p>
        </p:txBody>
      </p:sp>
      <p:sp>
        <p:nvSpPr>
          <p:cNvPr id="3" name="Content Placeholder 2">
            <a:extLst>
              <a:ext uri="{FF2B5EF4-FFF2-40B4-BE49-F238E27FC236}">
                <a16:creationId xmlns:a16="http://schemas.microsoft.com/office/drawing/2014/main" id="{272BF311-BEE2-8404-04BE-B4FF2221122B}"/>
              </a:ext>
            </a:extLst>
          </p:cNvPr>
          <p:cNvSpPr>
            <a:spLocks noGrp="1"/>
          </p:cNvSpPr>
          <p:nvPr>
            <p:ph idx="1"/>
          </p:nvPr>
        </p:nvSpPr>
        <p:spPr>
          <a:xfrm>
            <a:off x="838200" y="1651000"/>
            <a:ext cx="10515600" cy="4525963"/>
          </a:xfrm>
        </p:spPr>
        <p:txBody>
          <a:bodyPr/>
          <a:lstStyle/>
          <a:p>
            <a:r>
              <a:rPr lang="en-US" dirty="0"/>
              <a:t>Interference predictions with DL parallelism</a:t>
            </a:r>
          </a:p>
          <a:p>
            <a:pPr lvl="1"/>
            <a:r>
              <a:rPr lang="en-US" dirty="0"/>
              <a:t>LLM applications often require multiple GPUs </a:t>
            </a:r>
          </a:p>
          <a:p>
            <a:pPr lvl="1"/>
            <a:r>
              <a:rPr lang="en-US" dirty="0"/>
              <a:t>How and when should we share fragmented DL models on a GPU?</a:t>
            </a:r>
          </a:p>
          <a:p>
            <a:pPr lvl="1"/>
            <a:r>
              <a:rPr lang="en-US" dirty="0"/>
              <a:t>Introducing network interference, aside from compute and memory</a:t>
            </a:r>
          </a:p>
          <a:p>
            <a:pPr lvl="1"/>
            <a:endParaRPr lang="en-US" dirty="0"/>
          </a:p>
          <a:p>
            <a:r>
              <a:rPr lang="en-US" altLang="zh-TW" dirty="0"/>
              <a:t>Schedule policy for</a:t>
            </a:r>
            <a:r>
              <a:rPr lang="zh-TW" altLang="en-US" dirty="0"/>
              <a:t> </a:t>
            </a:r>
            <a:r>
              <a:rPr lang="en-US" altLang="zh-TW" dirty="0"/>
              <a:t>general</a:t>
            </a:r>
            <a:r>
              <a:rPr lang="zh-TW" altLang="en-US" dirty="0"/>
              <a:t> </a:t>
            </a:r>
            <a:r>
              <a:rPr lang="en-US" altLang="zh-TW" dirty="0"/>
              <a:t>data-intensive</a:t>
            </a:r>
            <a:r>
              <a:rPr lang="zh-TW" altLang="en-US" dirty="0"/>
              <a:t> </a:t>
            </a:r>
            <a:r>
              <a:rPr lang="en-US" altLang="zh-TW" dirty="0"/>
              <a:t>applications</a:t>
            </a:r>
          </a:p>
          <a:p>
            <a:pPr lvl="1"/>
            <a:r>
              <a:rPr lang="en-US" altLang="zh-TW" dirty="0"/>
              <a:t>Add GPU workloads apart from DL. E.g. protein simulations, graphic rendering, and data manipulation .</a:t>
            </a:r>
          </a:p>
          <a:p>
            <a:pPr lvl="1"/>
            <a:r>
              <a:rPr lang="en-US" altLang="zh-TW" dirty="0"/>
              <a:t>Naïve solution – separate compute, memory and IO intensive kernels</a:t>
            </a:r>
          </a:p>
          <a:p>
            <a:pPr lvl="1"/>
            <a:r>
              <a:rPr lang="en-US" altLang="zh-TW" dirty="0"/>
              <a:t>KACE is not DL-specific. The kernel profiling method can be adopted to heterogeneous workloads.</a:t>
            </a:r>
          </a:p>
          <a:p>
            <a:pPr lvl="1"/>
            <a:endParaRPr lang="en-US" altLang="zh-TW" dirty="0"/>
          </a:p>
          <a:p>
            <a:pPr lvl="1"/>
            <a:endParaRPr lang="en-US" dirty="0"/>
          </a:p>
          <a:p>
            <a:endParaRPr lang="en-US" dirty="0"/>
          </a:p>
        </p:txBody>
      </p:sp>
      <p:sp>
        <p:nvSpPr>
          <p:cNvPr id="4" name="Slide Number Placeholder 3">
            <a:extLst>
              <a:ext uri="{FF2B5EF4-FFF2-40B4-BE49-F238E27FC236}">
                <a16:creationId xmlns:a16="http://schemas.microsoft.com/office/drawing/2014/main" id="{9A531931-8E0D-7221-1D7D-99962251DD67}"/>
              </a:ext>
            </a:extLst>
          </p:cNvPr>
          <p:cNvSpPr>
            <a:spLocks noGrp="1"/>
          </p:cNvSpPr>
          <p:nvPr>
            <p:ph type="sldNum" sz="quarter" idx="12"/>
          </p:nvPr>
        </p:nvSpPr>
        <p:spPr/>
        <p:txBody>
          <a:bodyPr/>
          <a:lstStyle/>
          <a:p>
            <a:fld id="{A983B212-4F1F-614E-8463-C5C3E31DC8CE}" type="slidenum">
              <a:rPr lang="en-US" smtClean="0"/>
              <a:t>45</a:t>
            </a:fld>
            <a:endParaRPr lang="en-US"/>
          </a:p>
        </p:txBody>
      </p:sp>
    </p:spTree>
    <p:extLst>
      <p:ext uri="{BB962C8B-B14F-4D97-AF65-F5344CB8AC3E}">
        <p14:creationId xmlns:p14="http://schemas.microsoft.com/office/powerpoint/2010/main" val="1101084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46D41-29CA-65F0-9256-0F579CFD4D31}"/>
              </a:ext>
            </a:extLst>
          </p:cNvPr>
          <p:cNvSpPr>
            <a:spLocks noGrp="1"/>
          </p:cNvSpPr>
          <p:nvPr>
            <p:ph type="title"/>
          </p:nvPr>
        </p:nvSpPr>
        <p:spPr/>
        <p:txBody>
          <a:bodyPr/>
          <a:lstStyle/>
          <a:p>
            <a:r>
              <a:rPr lang="en-US" altLang="zh-TW" dirty="0"/>
              <a:t>Evaluation</a:t>
            </a:r>
            <a:r>
              <a:rPr lang="zh-TW" altLang="en-US" dirty="0"/>
              <a:t> </a:t>
            </a:r>
            <a:r>
              <a:rPr lang="en-US" altLang="zh-TW" dirty="0"/>
              <a:t>-</a:t>
            </a:r>
            <a:r>
              <a:rPr lang="zh-TW" altLang="en-US" dirty="0"/>
              <a:t>  </a:t>
            </a:r>
            <a:r>
              <a:rPr lang="en-US" altLang="zh-TW" dirty="0"/>
              <a:t>prediction</a:t>
            </a:r>
            <a:r>
              <a:rPr lang="zh-TW" altLang="en-US" dirty="0"/>
              <a:t> </a:t>
            </a:r>
            <a:r>
              <a:rPr lang="en-US" altLang="zh-TW" dirty="0"/>
              <a:t>accuracy</a:t>
            </a:r>
            <a:endParaRPr lang="en-US" dirty="0"/>
          </a:p>
        </p:txBody>
      </p:sp>
      <p:sp>
        <p:nvSpPr>
          <p:cNvPr id="6" name="Content Placeholder 5">
            <a:extLst>
              <a:ext uri="{FF2B5EF4-FFF2-40B4-BE49-F238E27FC236}">
                <a16:creationId xmlns:a16="http://schemas.microsoft.com/office/drawing/2014/main" id="{13F044E3-DDA8-398C-1538-87F6EEB11519}"/>
              </a:ext>
            </a:extLst>
          </p:cNvPr>
          <p:cNvSpPr>
            <a:spLocks noGrp="1"/>
          </p:cNvSpPr>
          <p:nvPr>
            <p:ph idx="1"/>
          </p:nvPr>
        </p:nvSpPr>
        <p:spPr>
          <a:xfrm>
            <a:off x="444500" y="1465264"/>
            <a:ext cx="5524500" cy="5219700"/>
          </a:xfrm>
        </p:spPr>
        <p:txBody>
          <a:bodyPr/>
          <a:lstStyle/>
          <a:p>
            <a:r>
              <a:rPr lang="en-US" altLang="zh-TW" dirty="0"/>
              <a:t>Evaluate</a:t>
            </a:r>
            <a:r>
              <a:rPr lang="zh-TW" altLang="en-US" dirty="0"/>
              <a:t> </a:t>
            </a:r>
            <a:r>
              <a:rPr lang="en-US" dirty="0"/>
              <a:t>accuracy for predicting throughput sum of </a:t>
            </a:r>
            <a:r>
              <a:rPr lang="en-US" altLang="zh-TW" dirty="0"/>
              <a:t>each</a:t>
            </a:r>
            <a:r>
              <a:rPr lang="en-US" dirty="0"/>
              <a:t> pair</a:t>
            </a:r>
            <a:r>
              <a:rPr lang="zh-TW" altLang="en-US" dirty="0"/>
              <a:t> </a:t>
            </a:r>
            <a:r>
              <a:rPr lang="en-US" altLang="zh-TW" dirty="0"/>
              <a:t>with</a:t>
            </a:r>
            <a:r>
              <a:rPr lang="zh-TW" altLang="en-US" dirty="0"/>
              <a:t> </a:t>
            </a:r>
            <a:r>
              <a:rPr lang="en-US" altLang="zh-TW" dirty="0"/>
              <a:t>increasing</a:t>
            </a:r>
            <a:r>
              <a:rPr lang="zh-TW" altLang="en-US" dirty="0"/>
              <a:t> </a:t>
            </a:r>
            <a:r>
              <a:rPr lang="en-US" altLang="zh-TW" dirty="0"/>
              <a:t>training</a:t>
            </a:r>
            <a:r>
              <a:rPr lang="zh-TW" altLang="en-US" dirty="0"/>
              <a:t> </a:t>
            </a:r>
            <a:r>
              <a:rPr lang="en-US" altLang="zh-TW" dirty="0"/>
              <a:t>set</a:t>
            </a:r>
            <a:r>
              <a:rPr lang="zh-TW" altLang="en-US" dirty="0"/>
              <a:t> </a:t>
            </a:r>
            <a:r>
              <a:rPr lang="en-US" altLang="zh-TW" dirty="0"/>
              <a:t>size</a:t>
            </a:r>
            <a:endParaRPr lang="en-US" dirty="0"/>
          </a:p>
          <a:p>
            <a:r>
              <a:rPr lang="en-US" altLang="zh-TW" dirty="0"/>
              <a:t>All</a:t>
            </a:r>
            <a:r>
              <a:rPr lang="zh-TW" altLang="en-US" dirty="0"/>
              <a:t> </a:t>
            </a:r>
            <a:r>
              <a:rPr lang="en-US" altLang="zh-TW" dirty="0"/>
              <a:t>four</a:t>
            </a:r>
            <a:r>
              <a:rPr lang="zh-TW" altLang="en-US" dirty="0"/>
              <a:t> </a:t>
            </a:r>
            <a:r>
              <a:rPr lang="en-US" altLang="zh-TW" dirty="0"/>
              <a:t>models</a:t>
            </a:r>
            <a:r>
              <a:rPr lang="zh-TW" altLang="en-US" dirty="0"/>
              <a:t> </a:t>
            </a:r>
            <a:r>
              <a:rPr lang="en-US" altLang="zh-TW" dirty="0"/>
              <a:t>achieve</a:t>
            </a:r>
            <a:r>
              <a:rPr lang="zh-TW" altLang="en-US" dirty="0"/>
              <a:t> </a:t>
            </a:r>
            <a:r>
              <a:rPr lang="en-US" altLang="zh-TW" dirty="0"/>
              <a:t>good</a:t>
            </a:r>
            <a:r>
              <a:rPr lang="zh-TW" altLang="en-US" dirty="0"/>
              <a:t> </a:t>
            </a:r>
            <a:r>
              <a:rPr lang="en-US" altLang="zh-TW" dirty="0"/>
              <a:t>accuracy,</a:t>
            </a:r>
            <a:r>
              <a:rPr lang="zh-TW" altLang="en-US" dirty="0"/>
              <a:t> </a:t>
            </a:r>
            <a:r>
              <a:rPr lang="en-US" altLang="zh-TW" dirty="0"/>
              <a:t>even</a:t>
            </a:r>
            <a:r>
              <a:rPr lang="zh-TW" altLang="en-US" dirty="0"/>
              <a:t> </a:t>
            </a:r>
            <a:r>
              <a:rPr lang="en-US" altLang="zh-TW" dirty="0"/>
              <a:t>for</a:t>
            </a:r>
            <a:r>
              <a:rPr lang="zh-TW" altLang="en-US" dirty="0"/>
              <a:t> </a:t>
            </a:r>
            <a:r>
              <a:rPr lang="en-US" altLang="zh-TW" dirty="0"/>
              <a:t>small</a:t>
            </a:r>
            <a:r>
              <a:rPr lang="zh-TW" altLang="en-US" dirty="0"/>
              <a:t> </a:t>
            </a:r>
            <a:r>
              <a:rPr lang="en-US" altLang="zh-TW" dirty="0"/>
              <a:t>training</a:t>
            </a:r>
            <a:r>
              <a:rPr lang="zh-TW" altLang="en-US" dirty="0"/>
              <a:t> </a:t>
            </a:r>
            <a:r>
              <a:rPr lang="en-US" altLang="zh-TW" dirty="0"/>
              <a:t>set</a:t>
            </a:r>
          </a:p>
          <a:p>
            <a:r>
              <a:rPr lang="en-US" altLang="zh-TW" dirty="0"/>
              <a:t>LR</a:t>
            </a:r>
            <a:r>
              <a:rPr lang="zh-TW" altLang="en-US" dirty="0"/>
              <a:t> </a:t>
            </a:r>
            <a:r>
              <a:rPr lang="en-US" altLang="zh-TW" dirty="0"/>
              <a:t>requires</a:t>
            </a:r>
            <a:r>
              <a:rPr lang="zh-TW" altLang="en-US" dirty="0"/>
              <a:t> </a:t>
            </a:r>
            <a:r>
              <a:rPr lang="en-US" altLang="zh-TW" dirty="0"/>
              <a:t>least</a:t>
            </a:r>
            <a:r>
              <a:rPr lang="zh-TW" altLang="en-US" dirty="0"/>
              <a:t> </a:t>
            </a:r>
            <a:r>
              <a:rPr lang="en-US" altLang="zh-TW" dirty="0"/>
              <a:t>training</a:t>
            </a:r>
            <a:r>
              <a:rPr lang="zh-TW" altLang="en-US" dirty="0"/>
              <a:t> </a:t>
            </a:r>
            <a:r>
              <a:rPr lang="en-US" altLang="zh-TW" dirty="0"/>
              <a:t>time</a:t>
            </a:r>
            <a:r>
              <a:rPr lang="zh-TW" altLang="en-US" dirty="0"/>
              <a:t> </a:t>
            </a:r>
            <a:r>
              <a:rPr lang="en-US" altLang="zh-TW" dirty="0"/>
              <a:t>without</a:t>
            </a:r>
            <a:r>
              <a:rPr lang="zh-TW" altLang="en-US" dirty="0"/>
              <a:t> </a:t>
            </a:r>
            <a:r>
              <a:rPr lang="en-US" altLang="zh-TW" dirty="0"/>
              <a:t>parameter</a:t>
            </a:r>
            <a:r>
              <a:rPr lang="zh-TW" altLang="en-US" dirty="0"/>
              <a:t> </a:t>
            </a:r>
            <a:r>
              <a:rPr lang="en-US" altLang="zh-TW" dirty="0"/>
              <a:t>searches</a:t>
            </a:r>
          </a:p>
          <a:p>
            <a:pPr marL="0" indent="0">
              <a:buNone/>
            </a:pPr>
            <a:endParaRPr lang="en-US" dirty="0"/>
          </a:p>
          <a:p>
            <a:endParaRPr lang="en-US" dirty="0"/>
          </a:p>
        </p:txBody>
      </p:sp>
      <p:pic>
        <p:nvPicPr>
          <p:cNvPr id="9" name="Picture 8">
            <a:extLst>
              <a:ext uri="{FF2B5EF4-FFF2-40B4-BE49-F238E27FC236}">
                <a16:creationId xmlns:a16="http://schemas.microsoft.com/office/drawing/2014/main" id="{0EE8C11D-B5ED-3909-D610-C44A787A3A03}"/>
              </a:ext>
            </a:extLst>
          </p:cNvPr>
          <p:cNvPicPr>
            <a:picLocks noChangeAspect="1"/>
          </p:cNvPicPr>
          <p:nvPr/>
        </p:nvPicPr>
        <p:blipFill>
          <a:blip r:embed="rId3"/>
          <a:stretch>
            <a:fillRect/>
          </a:stretch>
        </p:blipFill>
        <p:spPr>
          <a:xfrm>
            <a:off x="6318020" y="1266032"/>
            <a:ext cx="5416549" cy="4325936"/>
          </a:xfrm>
          <a:prstGeom prst="rect">
            <a:avLst/>
          </a:prstGeom>
        </p:spPr>
      </p:pic>
      <p:cxnSp>
        <p:nvCxnSpPr>
          <p:cNvPr id="10" name="Straight Arrow Connector 9">
            <a:extLst>
              <a:ext uri="{FF2B5EF4-FFF2-40B4-BE49-F238E27FC236}">
                <a16:creationId xmlns:a16="http://schemas.microsoft.com/office/drawing/2014/main" id="{F11DD0D0-4D14-745F-5578-93572630D254}"/>
              </a:ext>
            </a:extLst>
          </p:cNvPr>
          <p:cNvCxnSpPr>
            <a:cxnSpLocks/>
          </p:cNvCxnSpPr>
          <p:nvPr/>
        </p:nvCxnSpPr>
        <p:spPr>
          <a:xfrm>
            <a:off x="10096266" y="3914478"/>
            <a:ext cx="0" cy="110995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A06BD07-55A1-B7A1-837E-0ACE86BB78AF}"/>
              </a:ext>
            </a:extLst>
          </p:cNvPr>
          <p:cNvSpPr txBox="1"/>
          <p:nvPr/>
        </p:nvSpPr>
        <p:spPr>
          <a:xfrm>
            <a:off x="10137182" y="4284791"/>
            <a:ext cx="705085" cy="369332"/>
          </a:xfrm>
          <a:prstGeom prst="rect">
            <a:avLst/>
          </a:prstGeom>
          <a:noFill/>
        </p:spPr>
        <p:txBody>
          <a:bodyPr wrap="square" rtlCol="0">
            <a:spAutoFit/>
          </a:bodyPr>
          <a:lstStyle/>
          <a:p>
            <a:r>
              <a:rPr lang="en-US" altLang="zh-TW" dirty="0">
                <a:solidFill>
                  <a:schemeClr val="accent2"/>
                </a:solidFill>
              </a:rPr>
              <a:t>10s</a:t>
            </a:r>
            <a:endParaRPr lang="en-US" dirty="0">
              <a:solidFill>
                <a:schemeClr val="accent2"/>
              </a:solidFill>
            </a:endParaRPr>
          </a:p>
        </p:txBody>
      </p:sp>
      <p:cxnSp>
        <p:nvCxnSpPr>
          <p:cNvPr id="12" name="Straight Arrow Connector 11">
            <a:extLst>
              <a:ext uri="{FF2B5EF4-FFF2-40B4-BE49-F238E27FC236}">
                <a16:creationId xmlns:a16="http://schemas.microsoft.com/office/drawing/2014/main" id="{2BC4FA73-4466-269A-579C-F5D66B13B667}"/>
              </a:ext>
            </a:extLst>
          </p:cNvPr>
          <p:cNvCxnSpPr>
            <a:cxnSpLocks/>
          </p:cNvCxnSpPr>
          <p:nvPr/>
        </p:nvCxnSpPr>
        <p:spPr>
          <a:xfrm>
            <a:off x="11428121" y="3644900"/>
            <a:ext cx="0" cy="137953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CEAD6EA-E6F1-D78D-26B9-07170A1F5158}"/>
              </a:ext>
            </a:extLst>
          </p:cNvPr>
          <p:cNvSpPr txBox="1"/>
          <p:nvPr/>
        </p:nvSpPr>
        <p:spPr>
          <a:xfrm>
            <a:off x="11581935" y="3965336"/>
            <a:ext cx="705085" cy="369332"/>
          </a:xfrm>
          <a:prstGeom prst="rect">
            <a:avLst/>
          </a:prstGeom>
          <a:noFill/>
        </p:spPr>
        <p:txBody>
          <a:bodyPr wrap="square" rtlCol="0">
            <a:spAutoFit/>
          </a:bodyPr>
          <a:lstStyle/>
          <a:p>
            <a:r>
              <a:rPr lang="en-US" altLang="zh-TW" dirty="0">
                <a:solidFill>
                  <a:srgbClr val="FF0000"/>
                </a:solidFill>
              </a:rPr>
              <a:t>60s</a:t>
            </a:r>
            <a:endParaRPr lang="en-US" dirty="0">
              <a:solidFill>
                <a:srgbClr val="FF0000"/>
              </a:solidFill>
            </a:endParaRPr>
          </a:p>
        </p:txBody>
      </p:sp>
      <p:sp>
        <p:nvSpPr>
          <p:cNvPr id="15" name="The position data is not sufficient for accurate beam prediction">
            <a:extLst>
              <a:ext uri="{FF2B5EF4-FFF2-40B4-BE49-F238E27FC236}">
                <a16:creationId xmlns:a16="http://schemas.microsoft.com/office/drawing/2014/main" id="{08CD1B11-344B-B899-5036-B4FC17A5A696}"/>
              </a:ext>
            </a:extLst>
          </p:cNvPr>
          <p:cNvSpPr/>
          <p:nvPr/>
        </p:nvSpPr>
        <p:spPr>
          <a:xfrm>
            <a:off x="1710546" y="5905299"/>
            <a:ext cx="8128780" cy="588964"/>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000" dirty="0">
                <a:latin typeface="+mj-lt"/>
              </a:rPr>
              <a:t>We select Linear Regression for its accuracy</a:t>
            </a:r>
            <a:r>
              <a:rPr lang="zh-TW" altLang="en-US" sz="2000" dirty="0">
                <a:latin typeface="+mj-lt"/>
              </a:rPr>
              <a:t> </a:t>
            </a:r>
            <a:r>
              <a:rPr lang="en-US" altLang="zh-TW" sz="2000" dirty="0">
                <a:latin typeface="+mj-lt"/>
              </a:rPr>
              <a:t>and fast training</a:t>
            </a:r>
            <a:r>
              <a:rPr lang="zh-TW" altLang="en-US" sz="2000" dirty="0">
                <a:latin typeface="+mj-lt"/>
              </a:rPr>
              <a:t> </a:t>
            </a:r>
            <a:r>
              <a:rPr lang="en-US" altLang="zh-TW" sz="2000" dirty="0">
                <a:latin typeface="+mj-lt"/>
              </a:rPr>
              <a:t>time</a:t>
            </a:r>
            <a:endParaRPr sz="2000" dirty="0">
              <a:latin typeface="+mj-lt"/>
            </a:endParaRPr>
          </a:p>
        </p:txBody>
      </p:sp>
      <p:pic>
        <p:nvPicPr>
          <p:cNvPr id="16" name="Picture 15">
            <a:extLst>
              <a:ext uri="{FF2B5EF4-FFF2-40B4-BE49-F238E27FC236}">
                <a16:creationId xmlns:a16="http://schemas.microsoft.com/office/drawing/2014/main" id="{BC1C8050-48C3-1DA0-3E35-92D40E3609DF}"/>
              </a:ext>
            </a:extLst>
          </p:cNvPr>
          <p:cNvPicPr>
            <a:picLocks noChangeAspect="1"/>
          </p:cNvPicPr>
          <p:nvPr/>
        </p:nvPicPr>
        <p:blipFill>
          <a:blip r:embed="rId4"/>
          <a:stretch>
            <a:fillRect/>
          </a:stretch>
        </p:blipFill>
        <p:spPr>
          <a:xfrm>
            <a:off x="6896100" y="1069579"/>
            <a:ext cx="4927600" cy="254000"/>
          </a:xfrm>
          <a:prstGeom prst="rect">
            <a:avLst/>
          </a:prstGeom>
        </p:spPr>
      </p:pic>
      <p:sp>
        <p:nvSpPr>
          <p:cNvPr id="17" name="Slide Number Placeholder 16">
            <a:extLst>
              <a:ext uri="{FF2B5EF4-FFF2-40B4-BE49-F238E27FC236}">
                <a16:creationId xmlns:a16="http://schemas.microsoft.com/office/drawing/2014/main" id="{41676C09-C251-6734-679C-7DDBD63C23CD}"/>
              </a:ext>
            </a:extLst>
          </p:cNvPr>
          <p:cNvSpPr>
            <a:spLocks noGrp="1"/>
          </p:cNvSpPr>
          <p:nvPr>
            <p:ph type="sldNum" sz="quarter" idx="12"/>
          </p:nvPr>
        </p:nvSpPr>
        <p:spPr/>
        <p:txBody>
          <a:bodyPr/>
          <a:lstStyle/>
          <a:p>
            <a:fld id="{A983B212-4F1F-614E-8463-C5C3E31DC8CE}" type="slidenum">
              <a:rPr lang="en-US" smtClean="0"/>
              <a:t>46</a:t>
            </a:fld>
            <a:endParaRPr lang="en-US"/>
          </a:p>
        </p:txBody>
      </p:sp>
      <p:cxnSp>
        <p:nvCxnSpPr>
          <p:cNvPr id="18" name="Straight Connector 17">
            <a:extLst>
              <a:ext uri="{FF2B5EF4-FFF2-40B4-BE49-F238E27FC236}">
                <a16:creationId xmlns:a16="http://schemas.microsoft.com/office/drawing/2014/main" id="{967A4521-8771-6A6F-9FE6-F677CA48AC88}"/>
              </a:ext>
            </a:extLst>
          </p:cNvPr>
          <p:cNvCxnSpPr>
            <a:cxnSpLocks/>
          </p:cNvCxnSpPr>
          <p:nvPr/>
        </p:nvCxnSpPr>
        <p:spPr>
          <a:xfrm>
            <a:off x="6896100" y="1840309"/>
            <a:ext cx="4845049" cy="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 name="Down Arrow 18">
            <a:extLst>
              <a:ext uri="{FF2B5EF4-FFF2-40B4-BE49-F238E27FC236}">
                <a16:creationId xmlns:a16="http://schemas.microsoft.com/office/drawing/2014/main" id="{ED73F392-F64F-9799-7C91-FB395FE5F305}"/>
              </a:ext>
            </a:extLst>
          </p:cNvPr>
          <p:cNvSpPr/>
          <p:nvPr/>
        </p:nvSpPr>
        <p:spPr>
          <a:xfrm>
            <a:off x="11239500" y="1890049"/>
            <a:ext cx="114300" cy="210609"/>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20" name="TextBox 19">
            <a:extLst>
              <a:ext uri="{FF2B5EF4-FFF2-40B4-BE49-F238E27FC236}">
                <a16:creationId xmlns:a16="http://schemas.microsoft.com/office/drawing/2014/main" id="{557A3305-0012-3E50-F442-517669C6DA9B}"/>
              </a:ext>
            </a:extLst>
          </p:cNvPr>
          <p:cNvSpPr txBox="1"/>
          <p:nvPr/>
        </p:nvSpPr>
        <p:spPr>
          <a:xfrm>
            <a:off x="10566168" y="1468993"/>
            <a:ext cx="1168401" cy="369332"/>
          </a:xfrm>
          <a:prstGeom prst="rect">
            <a:avLst/>
          </a:prstGeom>
          <a:noFill/>
        </p:spPr>
        <p:txBody>
          <a:bodyPr wrap="square" rtlCol="0">
            <a:spAutoFit/>
          </a:bodyPr>
          <a:lstStyle/>
          <a:p>
            <a:r>
              <a:rPr lang="en-US" dirty="0"/>
              <a:t>accurate</a:t>
            </a:r>
          </a:p>
        </p:txBody>
      </p:sp>
    </p:spTree>
    <p:extLst>
      <p:ext uri="{BB962C8B-B14F-4D97-AF65-F5344CB8AC3E}">
        <p14:creationId xmlns:p14="http://schemas.microsoft.com/office/powerpoint/2010/main" val="11827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4068-1C60-D772-C0E3-C1199C7FD8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2206AB-D523-D132-E7B1-FDCF283A550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B17142D-1953-AFA4-7182-FD9F846E08B1}"/>
              </a:ext>
            </a:extLst>
          </p:cNvPr>
          <p:cNvSpPr>
            <a:spLocks noGrp="1"/>
          </p:cNvSpPr>
          <p:nvPr>
            <p:ph type="sldNum" sz="quarter" idx="12"/>
          </p:nvPr>
        </p:nvSpPr>
        <p:spPr/>
        <p:txBody>
          <a:bodyPr/>
          <a:lstStyle/>
          <a:p>
            <a:fld id="{A983B212-4F1F-614E-8463-C5C3E31DC8CE}" type="slidenum">
              <a:rPr lang="en-US" smtClean="0"/>
              <a:t>47</a:t>
            </a:fld>
            <a:endParaRPr lang="en-US"/>
          </a:p>
        </p:txBody>
      </p:sp>
      <p:graphicFrame>
        <p:nvGraphicFramePr>
          <p:cNvPr id="5" name="Table 113">
            <a:extLst>
              <a:ext uri="{FF2B5EF4-FFF2-40B4-BE49-F238E27FC236}">
                <a16:creationId xmlns:a16="http://schemas.microsoft.com/office/drawing/2014/main" id="{FC1B76CA-848A-16A0-8F89-3AE073C60CCF}"/>
              </a:ext>
            </a:extLst>
          </p:cNvPr>
          <p:cNvGraphicFramePr>
            <a:graphicFrameLocks noGrp="1"/>
          </p:cNvGraphicFramePr>
          <p:nvPr>
            <p:extLst>
              <p:ext uri="{D42A27DB-BD31-4B8C-83A1-F6EECF244321}">
                <p14:modId xmlns:p14="http://schemas.microsoft.com/office/powerpoint/2010/main" val="171909401"/>
              </p:ext>
            </p:extLst>
          </p:nvPr>
        </p:nvGraphicFramePr>
        <p:xfrm>
          <a:off x="-54032" y="392748"/>
          <a:ext cx="8128001" cy="1630680"/>
        </p:xfrm>
        <a:graphic>
          <a:graphicData uri="http://schemas.openxmlformats.org/drawingml/2006/table">
            <a:tbl>
              <a:tblPr firstRow="1" bandRow="1">
                <a:tableStyleId>{5C22544A-7EE6-4342-B048-85BDC9FD1C3A}</a:tableStyleId>
              </a:tblPr>
              <a:tblGrid>
                <a:gridCol w="1571855">
                  <a:extLst>
                    <a:ext uri="{9D8B030D-6E8A-4147-A177-3AD203B41FA5}">
                      <a16:colId xmlns:a16="http://schemas.microsoft.com/office/drawing/2014/main" val="1327924880"/>
                    </a:ext>
                  </a:extLst>
                </a:gridCol>
                <a:gridCol w="648510">
                  <a:extLst>
                    <a:ext uri="{9D8B030D-6E8A-4147-A177-3AD203B41FA5}">
                      <a16:colId xmlns:a16="http://schemas.microsoft.com/office/drawing/2014/main" val="3295834657"/>
                    </a:ext>
                  </a:extLst>
                </a:gridCol>
                <a:gridCol w="726332">
                  <a:extLst>
                    <a:ext uri="{9D8B030D-6E8A-4147-A177-3AD203B41FA5}">
                      <a16:colId xmlns:a16="http://schemas.microsoft.com/office/drawing/2014/main" val="4244383074"/>
                    </a:ext>
                  </a:extLst>
                </a:gridCol>
                <a:gridCol w="1303507">
                  <a:extLst>
                    <a:ext uri="{9D8B030D-6E8A-4147-A177-3AD203B41FA5}">
                      <a16:colId xmlns:a16="http://schemas.microsoft.com/office/drawing/2014/main" val="3646236567"/>
                    </a:ext>
                  </a:extLst>
                </a:gridCol>
                <a:gridCol w="1348902">
                  <a:extLst>
                    <a:ext uri="{9D8B030D-6E8A-4147-A177-3AD203B41FA5}">
                      <a16:colId xmlns:a16="http://schemas.microsoft.com/office/drawing/2014/main" val="3082177404"/>
                    </a:ext>
                  </a:extLst>
                </a:gridCol>
                <a:gridCol w="1367752">
                  <a:extLst>
                    <a:ext uri="{9D8B030D-6E8A-4147-A177-3AD203B41FA5}">
                      <a16:colId xmlns:a16="http://schemas.microsoft.com/office/drawing/2014/main" val="1274981006"/>
                    </a:ext>
                  </a:extLst>
                </a:gridCol>
                <a:gridCol w="1161143">
                  <a:extLst>
                    <a:ext uri="{9D8B030D-6E8A-4147-A177-3AD203B41FA5}">
                      <a16:colId xmlns:a16="http://schemas.microsoft.com/office/drawing/2014/main" val="116140714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b="1" dirty="0">
                          <a:solidFill>
                            <a:schemeClr val="tx2"/>
                          </a:solidFill>
                        </a:rPr>
                        <a:t>Kernel</a:t>
                      </a:r>
                      <a:r>
                        <a:rPr lang="zh-TW" altLang="en-US" sz="1400" b="1" dirty="0">
                          <a:solidFill>
                            <a:schemeClr val="tx2"/>
                          </a:solidFill>
                        </a:rPr>
                        <a:t> </a:t>
                      </a:r>
                      <a:r>
                        <a:rPr lang="en-US" altLang="zh-TW" sz="1400" b="1" dirty="0">
                          <a:solidFill>
                            <a:schemeClr val="tx2"/>
                          </a:solidFill>
                        </a:rPr>
                        <a:t>functions</a:t>
                      </a:r>
                      <a:endParaRPr lang="en-US" sz="1400" b="1" dirty="0">
                        <a:solidFill>
                          <a:schemeClr val="tx2"/>
                        </a:solidFill>
                      </a:endParaRPr>
                    </a:p>
                  </a:txBody>
                  <a:tcPr>
                    <a:solidFill>
                      <a:schemeClr val="accent6">
                        <a:lumMod val="40000"/>
                        <a:lumOff val="60000"/>
                      </a:schemeClr>
                    </a:solidFill>
                  </a:tcPr>
                </a:tc>
                <a:tc>
                  <a:txBody>
                    <a:bodyPr/>
                    <a:lstStyle/>
                    <a:p>
                      <a:r>
                        <a:rPr lang="en-US" altLang="zh-TW" sz="1400" dirty="0" err="1">
                          <a:solidFill>
                            <a:schemeClr val="tx2"/>
                          </a:solidFill>
                        </a:rPr>
                        <a:t>SM_xput</a:t>
                      </a:r>
                      <a:endParaRPr lang="en-US" sz="1400" dirty="0">
                        <a:solidFill>
                          <a:schemeClr val="tx2"/>
                        </a:solidFill>
                      </a:endParaRP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i="1" dirty="0" err="1">
                          <a:solidFill>
                            <a:schemeClr val="tx2"/>
                          </a:solidFill>
                        </a:rPr>
                        <a:t>MEM_xput</a:t>
                      </a:r>
                      <a:endParaRPr lang="en-US" altLang="zh-TW" sz="1400" i="1" dirty="0">
                        <a:solidFill>
                          <a:schemeClr val="tx2"/>
                        </a:solidFill>
                      </a:endParaRP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i="1" dirty="0" err="1">
                          <a:solidFill>
                            <a:schemeClr val="tx2"/>
                          </a:solidFill>
                        </a:rPr>
                        <a:t>DRAM_xput</a:t>
                      </a:r>
                      <a:endParaRPr lang="en-US" altLang="zh-TW" sz="1400" i="1" dirty="0">
                        <a:solidFill>
                          <a:schemeClr val="tx2"/>
                        </a:solidFill>
                      </a:endParaRP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i="1" dirty="0">
                          <a:solidFill>
                            <a:schemeClr val="tx2"/>
                          </a:solidFill>
                        </a:rPr>
                        <a:t>#Threads</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i="1" dirty="0">
                          <a:solidFill>
                            <a:schemeClr val="tx2"/>
                          </a:solidFill>
                        </a:rPr>
                        <a:t>#Registers</a:t>
                      </a:r>
                    </a:p>
                  </a:txBody>
                  <a:tcPr>
                    <a:solidFill>
                      <a:schemeClr val="accent6">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i="1" dirty="0" err="1">
                          <a:solidFill>
                            <a:schemeClr val="tx2"/>
                          </a:solidFill>
                        </a:rPr>
                        <a:t>Sharedmem</a:t>
                      </a:r>
                      <a:endParaRPr lang="en-US" altLang="zh-TW" sz="1400" i="1" dirty="0">
                        <a:solidFill>
                          <a:schemeClr val="tx2"/>
                        </a:solidFill>
                      </a:endParaRPr>
                    </a:p>
                  </a:txBody>
                  <a:tcPr>
                    <a:solidFill>
                      <a:schemeClr val="accent6">
                        <a:lumMod val="40000"/>
                        <a:lumOff val="60000"/>
                      </a:schemeClr>
                    </a:solidFill>
                  </a:tcPr>
                </a:tc>
                <a:extLst>
                  <a:ext uri="{0D108BD9-81ED-4DB2-BD59-A6C34878D82A}">
                    <a16:rowId xmlns:a16="http://schemas.microsoft.com/office/drawing/2014/main" val="28885431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a:solidFill>
                            <a:schemeClr val="tx2"/>
                          </a:solidFill>
                        </a:rPr>
                        <a:t>volta_sgemm</a:t>
                      </a:r>
                      <a:endParaRPr lang="en-US" sz="1400" dirty="0">
                        <a:solidFill>
                          <a:schemeClr val="tx2"/>
                        </a:solidFill>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50</a:t>
                      </a:r>
                      <a:endParaRPr lang="en-US" sz="1400" kern="1200" dirty="0">
                        <a:solidFill>
                          <a:schemeClr val="dk1"/>
                        </a:solidFill>
                        <a:latin typeface="+mn-lt"/>
                        <a:ea typeface="+mn-ea"/>
                        <a:cs typeface="+mn-cs"/>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50</a:t>
                      </a:r>
                      <a:endParaRPr lang="en-US" sz="1400" kern="1200" dirty="0">
                        <a:solidFill>
                          <a:schemeClr val="dk1"/>
                        </a:solidFill>
                        <a:latin typeface="+mn-lt"/>
                        <a:ea typeface="+mn-ea"/>
                        <a:cs typeface="+mn-cs"/>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30</a:t>
                      </a:r>
                      <a:endParaRPr lang="en-US" sz="1400" kern="1200" dirty="0">
                        <a:solidFill>
                          <a:schemeClr val="dk1"/>
                        </a:solidFill>
                        <a:latin typeface="+mn-lt"/>
                        <a:ea typeface="+mn-ea"/>
                        <a:cs typeface="+mn-cs"/>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500000</a:t>
                      </a:r>
                      <a:endParaRPr lang="en-US" sz="1400" kern="1200" dirty="0">
                        <a:solidFill>
                          <a:schemeClr val="dk1"/>
                        </a:solidFill>
                        <a:latin typeface="+mn-lt"/>
                        <a:ea typeface="+mn-ea"/>
                        <a:cs typeface="+mn-cs"/>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5000000</a:t>
                      </a:r>
                      <a:endParaRPr lang="en-US" sz="1400" kern="1200" dirty="0">
                        <a:solidFill>
                          <a:schemeClr val="dk1"/>
                        </a:solidFill>
                        <a:latin typeface="+mn-lt"/>
                        <a:ea typeface="+mn-ea"/>
                        <a:cs typeface="+mn-cs"/>
                      </a:endParaRPr>
                    </a:p>
                  </a:txBody>
                  <a:tcPr>
                    <a:solidFill>
                      <a:schemeClr val="accent6">
                        <a:lumMod val="40000"/>
                        <a:lumOff val="60000"/>
                      </a:schemeClr>
                    </a:solidFill>
                  </a:tcPr>
                </a:tc>
                <a:tc>
                  <a:txBody>
                    <a:bodyPr/>
                    <a:lstStyle/>
                    <a:p>
                      <a:r>
                        <a:rPr lang="en-US" altLang="zh-TW" sz="1400" kern="1200" dirty="0">
                          <a:solidFill>
                            <a:schemeClr val="dk1"/>
                          </a:solidFill>
                          <a:latin typeface="+mn-lt"/>
                          <a:ea typeface="+mn-ea"/>
                          <a:cs typeface="+mn-cs"/>
                        </a:rPr>
                        <a:t>5000</a:t>
                      </a:r>
                      <a:endParaRPr lang="en-US" sz="1400" kern="1200" dirty="0">
                        <a:solidFill>
                          <a:schemeClr val="dk1"/>
                        </a:solidFill>
                        <a:latin typeface="+mn-lt"/>
                        <a:ea typeface="+mn-ea"/>
                        <a:cs typeface="+mn-cs"/>
                      </a:endParaRPr>
                    </a:p>
                  </a:txBody>
                  <a:tcPr>
                    <a:solidFill>
                      <a:schemeClr val="accent6">
                        <a:lumMod val="40000"/>
                        <a:lumOff val="60000"/>
                      </a:schemeClr>
                    </a:solidFill>
                  </a:tcPr>
                </a:tc>
                <a:extLst>
                  <a:ext uri="{0D108BD9-81ED-4DB2-BD59-A6C34878D82A}">
                    <a16:rowId xmlns:a16="http://schemas.microsoft.com/office/drawing/2014/main" val="3260039883"/>
                  </a:ext>
                </a:extLst>
              </a:tr>
              <a:tr h="370840">
                <a:tc>
                  <a:txBody>
                    <a:bodyPr/>
                    <a:lstStyle/>
                    <a:p>
                      <a:r>
                        <a:rPr lang="en-US" altLang="zh-TW" sz="1400" dirty="0">
                          <a:solidFill>
                            <a:schemeClr val="tx2"/>
                          </a:solidFill>
                        </a:rPr>
                        <a:t>elementwise</a:t>
                      </a:r>
                      <a:endParaRPr lang="en-US" sz="1400" dirty="0"/>
                    </a:p>
                  </a:txBody>
                  <a:tcPr>
                    <a:solidFill>
                      <a:schemeClr val="accent6">
                        <a:lumMod val="40000"/>
                        <a:lumOff val="60000"/>
                      </a:schemeClr>
                    </a:solidFill>
                  </a:tcPr>
                </a:tc>
                <a:tc>
                  <a:txBody>
                    <a:bodyPr/>
                    <a:lstStyle/>
                    <a:p>
                      <a:r>
                        <a:rPr lang="en-US" altLang="zh-TW" sz="1400" dirty="0"/>
                        <a:t>80</a:t>
                      </a:r>
                      <a:endParaRPr lang="en-US" sz="1400" dirty="0"/>
                    </a:p>
                  </a:txBody>
                  <a:tcPr>
                    <a:solidFill>
                      <a:schemeClr val="accent6">
                        <a:lumMod val="40000"/>
                        <a:lumOff val="60000"/>
                      </a:schemeClr>
                    </a:solidFill>
                  </a:tcPr>
                </a:tc>
                <a:tc>
                  <a:txBody>
                    <a:bodyPr/>
                    <a:lstStyle/>
                    <a:p>
                      <a:r>
                        <a:rPr lang="en-US" altLang="zh-TW" sz="1400" dirty="0"/>
                        <a:t>80</a:t>
                      </a:r>
                      <a:endParaRPr lang="en-US" sz="1400" dirty="0"/>
                    </a:p>
                  </a:txBody>
                  <a:tcPr>
                    <a:solidFill>
                      <a:schemeClr val="accent6">
                        <a:lumMod val="40000"/>
                        <a:lumOff val="60000"/>
                      </a:schemeClr>
                    </a:solidFill>
                  </a:tcPr>
                </a:tc>
                <a:tc>
                  <a:txBody>
                    <a:bodyPr/>
                    <a:lstStyle/>
                    <a:p>
                      <a:r>
                        <a:rPr lang="en-US" altLang="zh-TW" sz="1400" dirty="0"/>
                        <a:t>20</a:t>
                      </a:r>
                      <a:endParaRPr lang="en-US" sz="1400" dirty="0"/>
                    </a:p>
                  </a:txBody>
                  <a:tcPr>
                    <a:solidFill>
                      <a:schemeClr val="accent6">
                        <a:lumMod val="40000"/>
                        <a:lumOff val="60000"/>
                      </a:schemeClr>
                    </a:solidFill>
                  </a:tcPr>
                </a:tc>
                <a:tc>
                  <a:txBody>
                    <a:bodyPr/>
                    <a:lstStyle/>
                    <a:p>
                      <a:r>
                        <a:rPr lang="en-US" altLang="zh-TW" sz="1400" dirty="0"/>
                        <a:t>800000</a:t>
                      </a:r>
                      <a:endParaRPr lang="en-US" sz="1400" dirty="0"/>
                    </a:p>
                  </a:txBody>
                  <a:tcPr>
                    <a:solidFill>
                      <a:schemeClr val="accent6">
                        <a:lumMod val="40000"/>
                        <a:lumOff val="60000"/>
                      </a:schemeClr>
                    </a:solidFill>
                  </a:tcPr>
                </a:tc>
                <a:tc>
                  <a:txBody>
                    <a:bodyPr/>
                    <a:lstStyle/>
                    <a:p>
                      <a:r>
                        <a:rPr lang="en-US" altLang="zh-TW" sz="1400" dirty="0"/>
                        <a:t>3000000</a:t>
                      </a:r>
                      <a:endParaRPr lang="en-US" sz="1400" dirty="0"/>
                    </a:p>
                  </a:txBody>
                  <a:tcPr>
                    <a:solidFill>
                      <a:schemeClr val="accent6">
                        <a:lumMod val="40000"/>
                        <a:lumOff val="60000"/>
                      </a:schemeClr>
                    </a:solidFill>
                  </a:tcPr>
                </a:tc>
                <a:tc>
                  <a:txBody>
                    <a:bodyPr/>
                    <a:lstStyle/>
                    <a:p>
                      <a:r>
                        <a:rPr lang="en-US" altLang="zh-TW" sz="1400" dirty="0"/>
                        <a:t>2000</a:t>
                      </a:r>
                      <a:endParaRPr lang="en-US" sz="1400" dirty="0"/>
                    </a:p>
                  </a:txBody>
                  <a:tcPr>
                    <a:solidFill>
                      <a:schemeClr val="accent6">
                        <a:lumMod val="40000"/>
                        <a:lumOff val="60000"/>
                      </a:schemeClr>
                    </a:solidFill>
                  </a:tcPr>
                </a:tc>
                <a:extLst>
                  <a:ext uri="{0D108BD9-81ED-4DB2-BD59-A6C34878D82A}">
                    <a16:rowId xmlns:a16="http://schemas.microsoft.com/office/drawing/2014/main" val="172383380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err="1">
                          <a:solidFill>
                            <a:schemeClr val="tx2"/>
                          </a:solidFill>
                        </a:rPr>
                        <a:t>Softmax</a:t>
                      </a:r>
                      <a:endParaRPr lang="en-US" sz="1400" dirty="0">
                        <a:solidFill>
                          <a:schemeClr val="tx2"/>
                        </a:solidFill>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20</a:t>
                      </a:r>
                      <a:endParaRPr lang="en-US" sz="1400" b="1" kern="1200" dirty="0">
                        <a:solidFill>
                          <a:schemeClr val="dk1"/>
                        </a:solidFill>
                        <a:latin typeface="+mn-lt"/>
                        <a:ea typeface="+mn-ea"/>
                        <a:cs typeface="+mn-cs"/>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10</a:t>
                      </a:r>
                      <a:endParaRPr lang="en-US" sz="1400" b="1" kern="1200" dirty="0">
                        <a:solidFill>
                          <a:schemeClr val="dk1"/>
                        </a:solidFill>
                        <a:latin typeface="+mn-lt"/>
                        <a:ea typeface="+mn-ea"/>
                        <a:cs typeface="+mn-cs"/>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50</a:t>
                      </a:r>
                      <a:endParaRPr lang="en-US" sz="1400" b="1" kern="1200" dirty="0">
                        <a:solidFill>
                          <a:schemeClr val="dk1"/>
                        </a:solidFill>
                        <a:latin typeface="+mn-lt"/>
                        <a:ea typeface="+mn-ea"/>
                        <a:cs typeface="+mn-cs"/>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200000</a:t>
                      </a:r>
                      <a:endParaRPr lang="en-US" sz="1400" b="1" kern="1200" dirty="0">
                        <a:solidFill>
                          <a:schemeClr val="dk1"/>
                        </a:solidFill>
                        <a:latin typeface="+mn-lt"/>
                        <a:ea typeface="+mn-ea"/>
                        <a:cs typeface="+mn-cs"/>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1000000</a:t>
                      </a:r>
                      <a:endParaRPr lang="en-US" sz="1400" b="1" kern="1200" dirty="0">
                        <a:solidFill>
                          <a:schemeClr val="dk1"/>
                        </a:solidFill>
                        <a:latin typeface="+mn-lt"/>
                        <a:ea typeface="+mn-ea"/>
                        <a:cs typeface="+mn-cs"/>
                      </a:endParaRPr>
                    </a:p>
                  </a:txBody>
                  <a:tcPr>
                    <a:solidFill>
                      <a:schemeClr val="accent6">
                        <a:lumMod val="40000"/>
                        <a:lumOff val="60000"/>
                      </a:schemeClr>
                    </a:solidFill>
                  </a:tcPr>
                </a:tc>
                <a:tc>
                  <a:txBody>
                    <a:bodyPr/>
                    <a:lstStyle/>
                    <a:p>
                      <a:pPr marL="0" algn="l" defTabSz="914400" rtl="0" eaLnBrk="1" latinLnBrk="0" hangingPunct="1"/>
                      <a:r>
                        <a:rPr lang="en-US" altLang="zh-TW" sz="1400" b="1" kern="1200" dirty="0">
                          <a:solidFill>
                            <a:schemeClr val="dk1"/>
                          </a:solidFill>
                          <a:latin typeface="+mn-lt"/>
                          <a:ea typeface="+mn-ea"/>
                          <a:cs typeface="+mn-cs"/>
                        </a:rPr>
                        <a:t>2000</a:t>
                      </a:r>
                      <a:endParaRPr lang="en-US" sz="1400" b="1" kern="1200" dirty="0">
                        <a:solidFill>
                          <a:schemeClr val="dk1"/>
                        </a:solidFill>
                        <a:latin typeface="+mn-lt"/>
                        <a:ea typeface="+mn-ea"/>
                        <a:cs typeface="+mn-cs"/>
                      </a:endParaRPr>
                    </a:p>
                  </a:txBody>
                  <a:tcPr>
                    <a:solidFill>
                      <a:schemeClr val="accent6">
                        <a:lumMod val="40000"/>
                        <a:lumOff val="60000"/>
                      </a:schemeClr>
                    </a:solidFill>
                  </a:tcPr>
                </a:tc>
                <a:extLst>
                  <a:ext uri="{0D108BD9-81ED-4DB2-BD59-A6C34878D82A}">
                    <a16:rowId xmlns:a16="http://schemas.microsoft.com/office/drawing/2014/main" val="1921199977"/>
                  </a:ext>
                </a:extLst>
              </a:tr>
            </a:tbl>
          </a:graphicData>
        </a:graphic>
      </p:graphicFrame>
      <p:grpSp>
        <p:nvGrpSpPr>
          <p:cNvPr id="6" name="Group 5">
            <a:extLst>
              <a:ext uri="{FF2B5EF4-FFF2-40B4-BE49-F238E27FC236}">
                <a16:creationId xmlns:a16="http://schemas.microsoft.com/office/drawing/2014/main" id="{F38A3F71-F37D-E9F5-3C90-BDBD2F529AA2}"/>
              </a:ext>
            </a:extLst>
          </p:cNvPr>
          <p:cNvGrpSpPr/>
          <p:nvPr/>
        </p:nvGrpSpPr>
        <p:grpSpPr>
          <a:xfrm>
            <a:off x="9936322" y="5561680"/>
            <a:ext cx="451697" cy="1256754"/>
            <a:chOff x="9954057" y="5520877"/>
            <a:chExt cx="451697" cy="1256754"/>
          </a:xfrm>
        </p:grpSpPr>
        <p:sp>
          <p:nvSpPr>
            <p:cNvPr id="7" name="Oval 6">
              <a:extLst>
                <a:ext uri="{FF2B5EF4-FFF2-40B4-BE49-F238E27FC236}">
                  <a16:creationId xmlns:a16="http://schemas.microsoft.com/office/drawing/2014/main" id="{EDA7694E-97EA-1830-A482-6EEDCDF128BB}"/>
                </a:ext>
              </a:extLst>
            </p:cNvPr>
            <p:cNvSpPr/>
            <p:nvPr/>
          </p:nvSpPr>
          <p:spPr>
            <a:xfrm>
              <a:off x="10241272" y="573665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C0F50861-11B5-7B62-A40A-952499567A65}"/>
                </a:ext>
              </a:extLst>
            </p:cNvPr>
            <p:cNvSpPr/>
            <p:nvPr/>
          </p:nvSpPr>
          <p:spPr>
            <a:xfrm>
              <a:off x="9954057" y="636837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F2B200D-B6AB-DDA5-9A60-DC5A7988749E}"/>
                </a:ext>
              </a:extLst>
            </p:cNvPr>
            <p:cNvSpPr/>
            <p:nvPr/>
          </p:nvSpPr>
          <p:spPr>
            <a:xfrm>
              <a:off x="10268224" y="636837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a:extLst>
                <a:ext uri="{FF2B5EF4-FFF2-40B4-BE49-F238E27FC236}">
                  <a16:creationId xmlns:a16="http://schemas.microsoft.com/office/drawing/2014/main" id="{15B1B593-B168-5BB8-0A3E-36983BD327C8}"/>
                </a:ext>
              </a:extLst>
            </p:cNvPr>
            <p:cNvSpPr/>
            <p:nvPr/>
          </p:nvSpPr>
          <p:spPr>
            <a:xfrm>
              <a:off x="9963684" y="6594623"/>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iangle 10">
              <a:extLst>
                <a:ext uri="{FF2B5EF4-FFF2-40B4-BE49-F238E27FC236}">
                  <a16:creationId xmlns:a16="http://schemas.microsoft.com/office/drawing/2014/main" id="{0F559FF4-D5D8-58D8-8634-83175C0D504D}"/>
                </a:ext>
              </a:extLst>
            </p:cNvPr>
            <p:cNvSpPr/>
            <p:nvPr/>
          </p:nvSpPr>
          <p:spPr>
            <a:xfrm>
              <a:off x="9958014" y="5557175"/>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9BD46A1-121F-8974-2A60-1938B4C084F5}"/>
                </a:ext>
              </a:extLst>
            </p:cNvPr>
            <p:cNvSpPr/>
            <p:nvPr/>
          </p:nvSpPr>
          <p:spPr>
            <a:xfrm>
              <a:off x="10238527" y="552087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9FBA73DA-E669-D4DA-68E7-C60240663A7E}"/>
                </a:ext>
              </a:extLst>
            </p:cNvPr>
            <p:cNvSpPr/>
            <p:nvPr/>
          </p:nvSpPr>
          <p:spPr>
            <a:xfrm>
              <a:off x="9954057" y="5760574"/>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iangle 13">
              <a:extLst>
                <a:ext uri="{FF2B5EF4-FFF2-40B4-BE49-F238E27FC236}">
                  <a16:creationId xmlns:a16="http://schemas.microsoft.com/office/drawing/2014/main" id="{FA7029D0-9641-8B28-7FAB-CCCAC4F1B98B}"/>
                </a:ext>
              </a:extLst>
            </p:cNvPr>
            <p:cNvSpPr/>
            <p:nvPr/>
          </p:nvSpPr>
          <p:spPr>
            <a:xfrm>
              <a:off x="9960759" y="594931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riangle 14">
              <a:extLst>
                <a:ext uri="{FF2B5EF4-FFF2-40B4-BE49-F238E27FC236}">
                  <a16:creationId xmlns:a16="http://schemas.microsoft.com/office/drawing/2014/main" id="{1665EF8E-755B-9E11-8D26-76ED1E2416E7}"/>
                </a:ext>
              </a:extLst>
            </p:cNvPr>
            <p:cNvSpPr/>
            <p:nvPr/>
          </p:nvSpPr>
          <p:spPr>
            <a:xfrm>
              <a:off x="9956369" y="616487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2C1BEE8-2707-1A8E-D7F5-A288178118FC}"/>
                </a:ext>
              </a:extLst>
            </p:cNvPr>
            <p:cNvSpPr/>
            <p:nvPr/>
          </p:nvSpPr>
          <p:spPr>
            <a:xfrm>
              <a:off x="10258933" y="6170871"/>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604C495-AFE6-C6AC-B1C1-03EC48FD8CAD}"/>
                </a:ext>
              </a:extLst>
            </p:cNvPr>
            <p:cNvSpPr/>
            <p:nvPr/>
          </p:nvSpPr>
          <p:spPr>
            <a:xfrm>
              <a:off x="10268224" y="660253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38825BB-B006-F8FD-2EF0-17CC6A850B1E}"/>
                </a:ext>
              </a:extLst>
            </p:cNvPr>
            <p:cNvSpPr/>
            <p:nvPr/>
          </p:nvSpPr>
          <p:spPr>
            <a:xfrm>
              <a:off x="10241272" y="5952516"/>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he position data is not sufficient for accurate beam prediction">
            <a:extLst>
              <a:ext uri="{FF2B5EF4-FFF2-40B4-BE49-F238E27FC236}">
                <a16:creationId xmlns:a16="http://schemas.microsoft.com/office/drawing/2014/main" id="{199E24AF-6E4A-C3CE-2914-C3E1EC3A784C}"/>
              </a:ext>
            </a:extLst>
          </p:cNvPr>
          <p:cNvSpPr/>
          <p:nvPr/>
        </p:nvSpPr>
        <p:spPr>
          <a:xfrm>
            <a:off x="5020274" y="24053"/>
            <a:ext cx="7134129" cy="794477"/>
          </a:xfrm>
          <a:prstGeom prst="roundRect">
            <a:avLst>
              <a:gd name="adj" fmla="val 37488"/>
            </a:avLst>
          </a:prstGeom>
          <a:noFill/>
          <a:ln w="25400">
            <a:solidFill>
              <a:schemeClr val="tx2"/>
            </a:solidFill>
            <a:prstDash val="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solidFill>
                  <a:schemeClr val="tx2"/>
                </a:solidFill>
                <a:latin typeface="+mj-lt"/>
              </a:rPr>
              <a:t>How</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use</a:t>
            </a:r>
            <a:r>
              <a:rPr lang="zh-TW" altLang="en-US" sz="2400" dirty="0">
                <a:solidFill>
                  <a:schemeClr val="tx2"/>
                </a:solidFill>
                <a:latin typeface="+mj-lt"/>
              </a:rPr>
              <a:t> </a:t>
            </a:r>
            <a:r>
              <a:rPr lang="en-US" altLang="zh-TW" sz="2400" dirty="0">
                <a:solidFill>
                  <a:schemeClr val="tx2"/>
                </a:solidFill>
                <a:latin typeface="+mj-lt"/>
              </a:rPr>
              <a:t>individual</a:t>
            </a:r>
            <a:r>
              <a:rPr lang="zh-TW" altLang="en-US" sz="2400" dirty="0">
                <a:solidFill>
                  <a:schemeClr val="tx2"/>
                </a:solidFill>
                <a:latin typeface="+mj-lt"/>
              </a:rPr>
              <a:t> </a:t>
            </a:r>
            <a:r>
              <a:rPr lang="en-US" altLang="zh-TW" sz="2400" dirty="0">
                <a:solidFill>
                  <a:schemeClr val="tx2"/>
                </a:solidFill>
                <a:latin typeface="+mj-lt"/>
              </a:rPr>
              <a:t>workload’s</a:t>
            </a:r>
            <a:r>
              <a:rPr lang="zh-TW" altLang="en-US" sz="2400" dirty="0">
                <a:solidFill>
                  <a:schemeClr val="tx2"/>
                </a:solidFill>
                <a:latin typeface="+mj-lt"/>
              </a:rPr>
              <a:t> </a:t>
            </a:r>
            <a:r>
              <a:rPr lang="en-US" altLang="zh-TW" sz="2400" dirty="0">
                <a:solidFill>
                  <a:schemeClr val="tx2"/>
                </a:solidFill>
                <a:latin typeface="+mj-lt"/>
              </a:rPr>
              <a:t>offline</a:t>
            </a:r>
            <a:r>
              <a:rPr lang="zh-TW" altLang="en-US" sz="2400" dirty="0">
                <a:solidFill>
                  <a:schemeClr val="tx2"/>
                </a:solidFill>
                <a:latin typeface="+mj-lt"/>
              </a:rPr>
              <a:t> </a:t>
            </a:r>
            <a:r>
              <a:rPr lang="en-US" altLang="zh-TW" sz="2400" dirty="0">
                <a:solidFill>
                  <a:schemeClr val="tx2"/>
                </a:solidFill>
                <a:latin typeface="+mj-lt"/>
              </a:rPr>
              <a:t>profile</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predict</a:t>
            </a:r>
            <a:r>
              <a:rPr lang="zh-TW" altLang="en-US" sz="2400" dirty="0">
                <a:solidFill>
                  <a:schemeClr val="tx2"/>
                </a:solidFill>
                <a:latin typeface="+mj-lt"/>
              </a:rPr>
              <a:t> </a:t>
            </a:r>
            <a:r>
              <a:rPr lang="en-US" altLang="zh-TW" sz="2400" dirty="0">
                <a:solidFill>
                  <a:schemeClr val="tx2"/>
                </a:solidFill>
                <a:latin typeface="+mj-lt"/>
              </a:rPr>
              <a:t>online</a:t>
            </a:r>
            <a:r>
              <a:rPr lang="zh-TW" altLang="en-US" sz="2400" dirty="0">
                <a:solidFill>
                  <a:schemeClr val="tx2"/>
                </a:solidFill>
                <a:latin typeface="+mj-lt"/>
              </a:rPr>
              <a:t> </a:t>
            </a:r>
            <a:r>
              <a:rPr lang="en-US" altLang="zh-TW" sz="2400" dirty="0" err="1">
                <a:solidFill>
                  <a:schemeClr val="tx2"/>
                </a:solidFill>
                <a:latin typeface="+mj-lt"/>
              </a:rPr>
              <a:t>colocated</a:t>
            </a:r>
            <a:r>
              <a:rPr lang="zh-TW" altLang="en-US" sz="2400" dirty="0">
                <a:solidFill>
                  <a:schemeClr val="tx2"/>
                </a:solidFill>
                <a:latin typeface="+mj-lt"/>
              </a:rPr>
              <a:t> </a:t>
            </a:r>
            <a:r>
              <a:rPr lang="en-US" altLang="zh-TW" sz="2400" dirty="0">
                <a:solidFill>
                  <a:schemeClr val="tx2"/>
                </a:solidFill>
                <a:latin typeface="+mj-lt"/>
              </a:rPr>
              <a:t>performance?</a:t>
            </a:r>
            <a:r>
              <a:rPr lang="zh-TW" altLang="en-US" sz="2400" dirty="0">
                <a:solidFill>
                  <a:schemeClr val="tx2"/>
                </a:solidFill>
                <a:latin typeface="+mj-lt"/>
              </a:rPr>
              <a:t> </a:t>
            </a:r>
            <a:endParaRPr sz="2400" dirty="0">
              <a:solidFill>
                <a:schemeClr val="tx2"/>
              </a:solidFill>
              <a:latin typeface="+mj-lt"/>
            </a:endParaRPr>
          </a:p>
        </p:txBody>
      </p:sp>
    </p:spTree>
    <p:extLst>
      <p:ext uri="{BB962C8B-B14F-4D97-AF65-F5344CB8AC3E}">
        <p14:creationId xmlns:p14="http://schemas.microsoft.com/office/powerpoint/2010/main" val="4046611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5210B-2A70-5DA1-B27A-DEC1E91B7EC2}"/>
              </a:ext>
            </a:extLst>
          </p:cNvPr>
          <p:cNvSpPr>
            <a:spLocks noGrp="1"/>
          </p:cNvSpPr>
          <p:nvPr>
            <p:ph type="title"/>
          </p:nvPr>
        </p:nvSpPr>
        <p:spPr/>
        <p:txBody>
          <a:bodyPr/>
          <a:lstStyle/>
          <a:p>
            <a:r>
              <a:rPr lang="en-US" altLang="zh-TW" dirty="0"/>
              <a:t>Future</a:t>
            </a:r>
            <a:r>
              <a:rPr lang="zh-TW" altLang="en-US" dirty="0"/>
              <a:t> </a:t>
            </a:r>
            <a:r>
              <a:rPr lang="en-US" altLang="zh-TW" dirty="0"/>
              <a:t>work</a:t>
            </a:r>
            <a:r>
              <a:rPr lang="zh-TW" altLang="en-US" dirty="0"/>
              <a:t> </a:t>
            </a:r>
            <a:r>
              <a:rPr lang="en-US" altLang="zh-TW" dirty="0"/>
              <a:t>–</a:t>
            </a:r>
            <a:r>
              <a:rPr lang="zh-TW" altLang="en-US" dirty="0"/>
              <a:t> </a:t>
            </a:r>
            <a:r>
              <a:rPr lang="en-US" altLang="zh-TW" dirty="0"/>
              <a:t>dynamic thread allocations</a:t>
            </a:r>
            <a:endParaRPr lang="en-US" dirty="0"/>
          </a:p>
        </p:txBody>
      </p:sp>
      <p:sp>
        <p:nvSpPr>
          <p:cNvPr id="3" name="Content Placeholder 2">
            <a:extLst>
              <a:ext uri="{FF2B5EF4-FFF2-40B4-BE49-F238E27FC236}">
                <a16:creationId xmlns:a16="http://schemas.microsoft.com/office/drawing/2014/main" id="{AC0AF544-1156-D238-EC26-486E6CB3114A}"/>
              </a:ext>
            </a:extLst>
          </p:cNvPr>
          <p:cNvSpPr>
            <a:spLocks noGrp="1"/>
          </p:cNvSpPr>
          <p:nvPr>
            <p:ph idx="1"/>
          </p:nvPr>
        </p:nvSpPr>
        <p:spPr>
          <a:xfrm>
            <a:off x="679116" y="4288181"/>
            <a:ext cx="11309684" cy="1909419"/>
          </a:xfrm>
        </p:spPr>
        <p:txBody>
          <a:bodyPr/>
          <a:lstStyle/>
          <a:p>
            <a:r>
              <a:rPr lang="en-US" dirty="0"/>
              <a:t>Utilize dynamic thread allocation to control compute resources per-workload</a:t>
            </a:r>
          </a:p>
          <a:p>
            <a:pPr lvl="1"/>
            <a:r>
              <a:rPr lang="en-US" dirty="0"/>
              <a:t>Set workload Priorities</a:t>
            </a:r>
          </a:p>
          <a:p>
            <a:pPr lvl="1"/>
            <a:r>
              <a:rPr lang="en-US" dirty="0"/>
              <a:t>Share compute resource with light compute workloads</a:t>
            </a:r>
          </a:p>
          <a:p>
            <a:pPr lvl="1"/>
            <a:endParaRPr lang="en-US" dirty="0"/>
          </a:p>
          <a:p>
            <a:pPr lvl="1"/>
            <a:endParaRPr lang="en-US" dirty="0"/>
          </a:p>
        </p:txBody>
      </p:sp>
      <p:sp>
        <p:nvSpPr>
          <p:cNvPr id="4" name="Slide Number Placeholder 3">
            <a:extLst>
              <a:ext uri="{FF2B5EF4-FFF2-40B4-BE49-F238E27FC236}">
                <a16:creationId xmlns:a16="http://schemas.microsoft.com/office/drawing/2014/main" id="{138EBB2F-A20D-D603-D1EE-26A46AEA9C48}"/>
              </a:ext>
            </a:extLst>
          </p:cNvPr>
          <p:cNvSpPr>
            <a:spLocks noGrp="1"/>
          </p:cNvSpPr>
          <p:nvPr>
            <p:ph type="sldNum" sz="quarter" idx="12"/>
          </p:nvPr>
        </p:nvSpPr>
        <p:spPr/>
        <p:txBody>
          <a:bodyPr/>
          <a:lstStyle/>
          <a:p>
            <a:fld id="{A983B212-4F1F-614E-8463-C5C3E31DC8CE}" type="slidenum">
              <a:rPr lang="en-US" smtClean="0"/>
              <a:t>48</a:t>
            </a:fld>
            <a:endParaRPr lang="en-US"/>
          </a:p>
        </p:txBody>
      </p:sp>
      <p:sp>
        <p:nvSpPr>
          <p:cNvPr id="6" name="Rectangle 5">
            <a:extLst>
              <a:ext uri="{FF2B5EF4-FFF2-40B4-BE49-F238E27FC236}">
                <a16:creationId xmlns:a16="http://schemas.microsoft.com/office/drawing/2014/main" id="{FDF1421C-CF68-3BAC-D888-908708E73D16}"/>
              </a:ext>
            </a:extLst>
          </p:cNvPr>
          <p:cNvSpPr/>
          <p:nvPr/>
        </p:nvSpPr>
        <p:spPr>
          <a:xfrm>
            <a:off x="3484637" y="2884156"/>
            <a:ext cx="2565122" cy="51590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7339758B-1E08-2C9E-CE11-F18D0D615A80}"/>
              </a:ext>
            </a:extLst>
          </p:cNvPr>
          <p:cNvSpPr/>
          <p:nvPr/>
        </p:nvSpPr>
        <p:spPr>
          <a:xfrm>
            <a:off x="6096000" y="2884156"/>
            <a:ext cx="2561393" cy="531041"/>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FBD4B876-9CED-3468-21BB-631338F1D8F8}"/>
              </a:ext>
            </a:extLst>
          </p:cNvPr>
          <p:cNvSpPr/>
          <p:nvPr/>
        </p:nvSpPr>
        <p:spPr>
          <a:xfrm>
            <a:off x="6217250" y="2970555"/>
            <a:ext cx="2320983" cy="343106"/>
          </a:xfrm>
          <a:prstGeom prst="roundRect">
            <a:avLst/>
          </a:prstGeom>
          <a:gradFill>
            <a:gsLst>
              <a:gs pos="0">
                <a:srgbClr val="004C6D"/>
              </a:gs>
              <a:gs pos="49000">
                <a:srgbClr val="BC5090"/>
              </a:gs>
              <a:gs pos="100000">
                <a:srgbClr val="FFA6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B186E90D-A0AE-0FDC-14B1-5FE6BD32656E}"/>
              </a:ext>
            </a:extLst>
          </p:cNvPr>
          <p:cNvSpPr/>
          <p:nvPr/>
        </p:nvSpPr>
        <p:spPr>
          <a:xfrm>
            <a:off x="3581652" y="2987689"/>
            <a:ext cx="878115" cy="341793"/>
          </a:xfrm>
          <a:prstGeom prst="roundRect">
            <a:avLst/>
          </a:prstGeom>
          <a:solidFill>
            <a:srgbClr val="004C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40%</a:t>
            </a:r>
          </a:p>
        </p:txBody>
      </p:sp>
      <p:sp>
        <p:nvSpPr>
          <p:cNvPr id="10" name="Rounded Rectangle 9">
            <a:extLst>
              <a:ext uri="{FF2B5EF4-FFF2-40B4-BE49-F238E27FC236}">
                <a16:creationId xmlns:a16="http://schemas.microsoft.com/office/drawing/2014/main" id="{9578CB4A-D274-36BC-1D63-75F744BA4FD4}"/>
              </a:ext>
            </a:extLst>
          </p:cNvPr>
          <p:cNvSpPr/>
          <p:nvPr/>
        </p:nvSpPr>
        <p:spPr>
          <a:xfrm>
            <a:off x="4437237" y="2983966"/>
            <a:ext cx="878115" cy="341793"/>
          </a:xfrm>
          <a:prstGeom prst="roundRect">
            <a:avLst/>
          </a:prstGeom>
          <a:solidFill>
            <a:srgbClr val="BC5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r>
              <a:rPr lang="en-US" altLang="zh-TW" dirty="0"/>
              <a:t>40%</a:t>
            </a:r>
            <a:r>
              <a:rPr lang="zh-TW" altLang="en-US" dirty="0"/>
              <a:t>   </a:t>
            </a:r>
            <a:endParaRPr lang="en-US" dirty="0"/>
          </a:p>
        </p:txBody>
      </p:sp>
      <p:sp>
        <p:nvSpPr>
          <p:cNvPr id="11" name="Rounded Rectangle 10">
            <a:extLst>
              <a:ext uri="{FF2B5EF4-FFF2-40B4-BE49-F238E27FC236}">
                <a16:creationId xmlns:a16="http://schemas.microsoft.com/office/drawing/2014/main" id="{D9D7126A-5CA2-25BD-0B32-D3942BAD8FCE}"/>
              </a:ext>
            </a:extLst>
          </p:cNvPr>
          <p:cNvSpPr/>
          <p:nvPr/>
        </p:nvSpPr>
        <p:spPr>
          <a:xfrm>
            <a:off x="5315352" y="2985734"/>
            <a:ext cx="624470" cy="339263"/>
          </a:xfrm>
          <a:prstGeom prst="roundRect">
            <a:avLst/>
          </a:prstGeom>
          <a:solidFill>
            <a:srgbClr val="FFA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600" dirty="0"/>
              <a:t>20%</a:t>
            </a:r>
            <a:r>
              <a:rPr lang="zh-TW" altLang="en-US" dirty="0"/>
              <a:t>         </a:t>
            </a:r>
            <a:endParaRPr lang="en-US" dirty="0"/>
          </a:p>
        </p:txBody>
      </p:sp>
      <p:sp>
        <p:nvSpPr>
          <p:cNvPr id="12" name="TextBox 11">
            <a:extLst>
              <a:ext uri="{FF2B5EF4-FFF2-40B4-BE49-F238E27FC236}">
                <a16:creationId xmlns:a16="http://schemas.microsoft.com/office/drawing/2014/main" id="{47F17E3E-016A-357E-85F2-D6BA5F017956}"/>
              </a:ext>
            </a:extLst>
          </p:cNvPr>
          <p:cNvSpPr txBox="1"/>
          <p:nvPr/>
        </p:nvSpPr>
        <p:spPr>
          <a:xfrm>
            <a:off x="2818098" y="2946143"/>
            <a:ext cx="671523" cy="369332"/>
          </a:xfrm>
          <a:prstGeom prst="rect">
            <a:avLst/>
          </a:prstGeom>
          <a:noFill/>
        </p:spPr>
        <p:txBody>
          <a:bodyPr wrap="square" rtlCol="0">
            <a:spAutoFit/>
          </a:bodyPr>
          <a:lstStyle/>
          <a:p>
            <a:r>
              <a:rPr lang="en-US" dirty="0">
                <a:solidFill>
                  <a:schemeClr val="tx2"/>
                </a:solidFill>
              </a:rPr>
              <a:t>SM</a:t>
            </a:r>
          </a:p>
        </p:txBody>
      </p:sp>
      <p:sp>
        <p:nvSpPr>
          <p:cNvPr id="14" name="Rectangle 13">
            <a:extLst>
              <a:ext uri="{FF2B5EF4-FFF2-40B4-BE49-F238E27FC236}">
                <a16:creationId xmlns:a16="http://schemas.microsoft.com/office/drawing/2014/main" id="{2AAD099A-0FBE-3E76-021D-F789F94A7160}"/>
              </a:ext>
            </a:extLst>
          </p:cNvPr>
          <p:cNvSpPr/>
          <p:nvPr/>
        </p:nvSpPr>
        <p:spPr>
          <a:xfrm>
            <a:off x="4959100" y="1343026"/>
            <a:ext cx="2273800" cy="61495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MPS daemon</a:t>
            </a:r>
          </a:p>
        </p:txBody>
      </p:sp>
      <p:cxnSp>
        <p:nvCxnSpPr>
          <p:cNvPr id="16" name="Straight Arrow Connector 15">
            <a:extLst>
              <a:ext uri="{FF2B5EF4-FFF2-40B4-BE49-F238E27FC236}">
                <a16:creationId xmlns:a16="http://schemas.microsoft.com/office/drawing/2014/main" id="{873F3EEC-CE65-D7B5-D501-36AD3E91F13A}"/>
              </a:ext>
            </a:extLst>
          </p:cNvPr>
          <p:cNvCxnSpPr>
            <a:cxnSpLocks/>
            <a:stCxn id="14" idx="2"/>
            <a:endCxn id="6" idx="0"/>
          </p:cNvCxnSpPr>
          <p:nvPr/>
        </p:nvCxnSpPr>
        <p:spPr>
          <a:xfrm flipH="1">
            <a:off x="4767198" y="1957984"/>
            <a:ext cx="1328802" cy="926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9418940-ED59-BC56-1029-E40211D94D09}"/>
              </a:ext>
            </a:extLst>
          </p:cNvPr>
          <p:cNvSpPr txBox="1"/>
          <p:nvPr/>
        </p:nvSpPr>
        <p:spPr>
          <a:xfrm>
            <a:off x="3349503" y="2189107"/>
            <a:ext cx="2565122" cy="369332"/>
          </a:xfrm>
          <a:prstGeom prst="rect">
            <a:avLst/>
          </a:prstGeom>
          <a:noFill/>
        </p:spPr>
        <p:txBody>
          <a:bodyPr wrap="square" rtlCol="0">
            <a:spAutoFit/>
          </a:bodyPr>
          <a:lstStyle/>
          <a:p>
            <a:r>
              <a:rPr lang="en-US" dirty="0"/>
              <a:t>priorities</a:t>
            </a:r>
          </a:p>
        </p:txBody>
      </p:sp>
      <p:cxnSp>
        <p:nvCxnSpPr>
          <p:cNvPr id="49" name="Straight Arrow Connector 48">
            <a:extLst>
              <a:ext uri="{FF2B5EF4-FFF2-40B4-BE49-F238E27FC236}">
                <a16:creationId xmlns:a16="http://schemas.microsoft.com/office/drawing/2014/main" id="{34EC3BFA-EDB6-1F9A-3577-445D69CBEE1E}"/>
              </a:ext>
            </a:extLst>
          </p:cNvPr>
          <p:cNvCxnSpPr>
            <a:cxnSpLocks/>
            <a:stCxn id="14" idx="2"/>
            <a:endCxn id="7" idx="0"/>
          </p:cNvCxnSpPr>
          <p:nvPr/>
        </p:nvCxnSpPr>
        <p:spPr>
          <a:xfrm>
            <a:off x="6096000" y="1957984"/>
            <a:ext cx="1280697" cy="9261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9BC7C91-09FE-4682-A073-943C172281B6}"/>
              </a:ext>
            </a:extLst>
          </p:cNvPr>
          <p:cNvSpPr txBox="1"/>
          <p:nvPr/>
        </p:nvSpPr>
        <p:spPr>
          <a:xfrm>
            <a:off x="3438396" y="3400060"/>
            <a:ext cx="2561393" cy="369332"/>
          </a:xfrm>
          <a:prstGeom prst="rect">
            <a:avLst/>
          </a:prstGeom>
          <a:noFill/>
        </p:spPr>
        <p:txBody>
          <a:bodyPr wrap="square" rtlCol="0">
            <a:spAutoFit/>
          </a:bodyPr>
          <a:lstStyle/>
          <a:p>
            <a:r>
              <a:rPr lang="en-US" dirty="0">
                <a:solidFill>
                  <a:schemeClr val="tx2"/>
                </a:solidFill>
              </a:rPr>
              <a:t>Targeted assignment</a:t>
            </a:r>
          </a:p>
        </p:txBody>
      </p:sp>
      <p:sp>
        <p:nvSpPr>
          <p:cNvPr id="54" name="TextBox 53">
            <a:extLst>
              <a:ext uri="{FF2B5EF4-FFF2-40B4-BE49-F238E27FC236}">
                <a16:creationId xmlns:a16="http://schemas.microsoft.com/office/drawing/2014/main" id="{1004EAE2-BA5B-A0BA-50F5-8D98786D2942}"/>
              </a:ext>
            </a:extLst>
          </p:cNvPr>
          <p:cNvSpPr txBox="1"/>
          <p:nvPr/>
        </p:nvSpPr>
        <p:spPr>
          <a:xfrm>
            <a:off x="6094386" y="3421057"/>
            <a:ext cx="3413556" cy="369332"/>
          </a:xfrm>
          <a:prstGeom prst="rect">
            <a:avLst/>
          </a:prstGeom>
          <a:noFill/>
        </p:spPr>
        <p:txBody>
          <a:bodyPr wrap="square" rtlCol="0">
            <a:spAutoFit/>
          </a:bodyPr>
          <a:lstStyle/>
          <a:p>
            <a:r>
              <a:rPr lang="en-US" dirty="0">
                <a:solidFill>
                  <a:schemeClr val="tx2"/>
                </a:solidFill>
              </a:rPr>
              <a:t>Share compute resource</a:t>
            </a:r>
          </a:p>
        </p:txBody>
      </p:sp>
      <p:sp>
        <p:nvSpPr>
          <p:cNvPr id="59" name="TextBox 58">
            <a:extLst>
              <a:ext uri="{FF2B5EF4-FFF2-40B4-BE49-F238E27FC236}">
                <a16:creationId xmlns:a16="http://schemas.microsoft.com/office/drawing/2014/main" id="{04954112-BAF3-6D1D-276B-A11A460B3FCA}"/>
              </a:ext>
            </a:extLst>
          </p:cNvPr>
          <p:cNvSpPr txBox="1"/>
          <p:nvPr/>
        </p:nvSpPr>
        <p:spPr>
          <a:xfrm>
            <a:off x="6972119" y="2159005"/>
            <a:ext cx="2565122" cy="369332"/>
          </a:xfrm>
          <a:prstGeom prst="rect">
            <a:avLst/>
          </a:prstGeom>
          <a:noFill/>
        </p:spPr>
        <p:txBody>
          <a:bodyPr wrap="square" rtlCol="0">
            <a:spAutoFit/>
          </a:bodyPr>
          <a:lstStyle/>
          <a:p>
            <a:r>
              <a:rPr lang="en-US" dirty="0"/>
              <a:t>light computes</a:t>
            </a:r>
          </a:p>
        </p:txBody>
      </p:sp>
    </p:spTree>
    <p:extLst>
      <p:ext uri="{BB962C8B-B14F-4D97-AF65-F5344CB8AC3E}">
        <p14:creationId xmlns:p14="http://schemas.microsoft.com/office/powerpoint/2010/main" val="258237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34C1173-170D-1A6F-5929-793882230FFA}"/>
              </a:ext>
            </a:extLst>
          </p:cNvPr>
          <p:cNvSpPr>
            <a:spLocks noGrp="1"/>
          </p:cNvSpPr>
          <p:nvPr>
            <p:ph type="sldNum" sz="quarter" idx="12"/>
          </p:nvPr>
        </p:nvSpPr>
        <p:spPr/>
        <p:txBody>
          <a:bodyPr/>
          <a:lstStyle/>
          <a:p>
            <a:fld id="{A983B212-4F1F-614E-8463-C5C3E31DC8CE}" type="slidenum">
              <a:rPr lang="en-US" smtClean="0"/>
              <a:t>49</a:t>
            </a:fld>
            <a:endParaRPr lang="en-US" dirty="0"/>
          </a:p>
        </p:txBody>
      </p:sp>
      <p:sp>
        <p:nvSpPr>
          <p:cNvPr id="6" name="Rectangle 5">
            <a:extLst>
              <a:ext uri="{FF2B5EF4-FFF2-40B4-BE49-F238E27FC236}">
                <a16:creationId xmlns:a16="http://schemas.microsoft.com/office/drawing/2014/main" id="{C6FEB2FC-FEE0-B14D-E116-19EC69A3949B}"/>
              </a:ext>
            </a:extLst>
          </p:cNvPr>
          <p:cNvSpPr/>
          <p:nvPr/>
        </p:nvSpPr>
        <p:spPr>
          <a:xfrm>
            <a:off x="950529" y="3116406"/>
            <a:ext cx="1441315" cy="59987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ysClr val="windowText" lastClr="000000"/>
                </a:solidFill>
              </a:rPr>
              <a:t>Offline</a:t>
            </a:r>
            <a:r>
              <a:rPr lang="zh-TW" altLang="en-US" b="1" dirty="0">
                <a:solidFill>
                  <a:sysClr val="windowText" lastClr="000000"/>
                </a:solidFill>
              </a:rPr>
              <a:t> </a:t>
            </a:r>
            <a:r>
              <a:rPr lang="en-US" altLang="zh-TW" b="1" dirty="0">
                <a:solidFill>
                  <a:sysClr val="windowText" lastClr="000000"/>
                </a:solidFill>
              </a:rPr>
              <a:t>Phase</a:t>
            </a:r>
            <a:endParaRPr lang="en-US" b="1" dirty="0">
              <a:solidFill>
                <a:sysClr val="windowText" lastClr="000000"/>
              </a:solidFill>
            </a:endParaRPr>
          </a:p>
        </p:txBody>
      </p:sp>
      <p:cxnSp>
        <p:nvCxnSpPr>
          <p:cNvPr id="8" name="Straight Connector 7">
            <a:extLst>
              <a:ext uri="{FF2B5EF4-FFF2-40B4-BE49-F238E27FC236}">
                <a16:creationId xmlns:a16="http://schemas.microsoft.com/office/drawing/2014/main" id="{6ED329F1-DAD6-DA75-369B-AA8C37DDCF69}"/>
              </a:ext>
            </a:extLst>
          </p:cNvPr>
          <p:cNvCxnSpPr>
            <a:cxnSpLocks/>
          </p:cNvCxnSpPr>
          <p:nvPr/>
        </p:nvCxnSpPr>
        <p:spPr>
          <a:xfrm>
            <a:off x="939181" y="3826213"/>
            <a:ext cx="10414619" cy="0"/>
          </a:xfrm>
          <a:prstGeom prst="line">
            <a:avLst/>
          </a:prstGeom>
          <a:ln w="38100">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900AEF9-226D-74E9-55B4-2E58DC302B75}"/>
              </a:ext>
            </a:extLst>
          </p:cNvPr>
          <p:cNvSpPr/>
          <p:nvPr/>
        </p:nvSpPr>
        <p:spPr>
          <a:xfrm>
            <a:off x="945608" y="3928534"/>
            <a:ext cx="1441315" cy="67445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ysClr val="windowText" lastClr="000000"/>
                </a:solidFill>
              </a:rPr>
              <a:t>Online</a:t>
            </a:r>
            <a:r>
              <a:rPr lang="zh-TW" altLang="en-US" b="1" dirty="0">
                <a:solidFill>
                  <a:sysClr val="windowText" lastClr="000000"/>
                </a:solidFill>
              </a:rPr>
              <a:t> </a:t>
            </a:r>
            <a:r>
              <a:rPr lang="en-US" altLang="zh-TW" b="1" dirty="0">
                <a:solidFill>
                  <a:sysClr val="windowText" lastClr="000000"/>
                </a:solidFill>
              </a:rPr>
              <a:t>Phase</a:t>
            </a:r>
            <a:endParaRPr lang="en-US" b="1" dirty="0">
              <a:solidFill>
                <a:sysClr val="windowText" lastClr="000000"/>
              </a:solidFill>
            </a:endParaRPr>
          </a:p>
        </p:txBody>
      </p:sp>
      <p:grpSp>
        <p:nvGrpSpPr>
          <p:cNvPr id="37" name="Group 36">
            <a:extLst>
              <a:ext uri="{FF2B5EF4-FFF2-40B4-BE49-F238E27FC236}">
                <a16:creationId xmlns:a16="http://schemas.microsoft.com/office/drawing/2014/main" id="{CA03F65A-F102-C62B-E0D8-BFA412FA6BB1}"/>
              </a:ext>
            </a:extLst>
          </p:cNvPr>
          <p:cNvGrpSpPr/>
          <p:nvPr/>
        </p:nvGrpSpPr>
        <p:grpSpPr>
          <a:xfrm>
            <a:off x="945608" y="1095828"/>
            <a:ext cx="1441315" cy="1585283"/>
            <a:chOff x="683367" y="1448816"/>
            <a:chExt cx="1441315" cy="1585283"/>
          </a:xfrm>
        </p:grpSpPr>
        <p:grpSp>
          <p:nvGrpSpPr>
            <p:cNvPr id="26" name="Group 25">
              <a:extLst>
                <a:ext uri="{FF2B5EF4-FFF2-40B4-BE49-F238E27FC236}">
                  <a16:creationId xmlns:a16="http://schemas.microsoft.com/office/drawing/2014/main" id="{53951361-A7FA-9B35-CB7C-0C2EBC022FB0}"/>
                </a:ext>
              </a:extLst>
            </p:cNvPr>
            <p:cNvGrpSpPr/>
            <p:nvPr/>
          </p:nvGrpSpPr>
          <p:grpSpPr>
            <a:xfrm>
              <a:off x="683367" y="1448816"/>
              <a:ext cx="1441315" cy="1498783"/>
              <a:chOff x="502596" y="1487604"/>
              <a:chExt cx="1699098" cy="1498783"/>
            </a:xfrm>
          </p:grpSpPr>
          <p:sp>
            <p:nvSpPr>
              <p:cNvPr id="11" name="Can 10">
                <a:extLst>
                  <a:ext uri="{FF2B5EF4-FFF2-40B4-BE49-F238E27FC236}">
                    <a16:creationId xmlns:a16="http://schemas.microsoft.com/office/drawing/2014/main" id="{8BE05F45-77A3-E894-4C8D-279974A03349}"/>
                  </a:ext>
                </a:extLst>
              </p:cNvPr>
              <p:cNvSpPr/>
              <p:nvPr/>
            </p:nvSpPr>
            <p:spPr>
              <a:xfrm>
                <a:off x="502596" y="1487604"/>
                <a:ext cx="1699098" cy="1498783"/>
              </a:xfrm>
              <a:prstGeom prst="can">
                <a:avLst>
                  <a:gd name="adj" fmla="val 17644"/>
                </a:avLst>
              </a:prstGeom>
              <a:solidFill>
                <a:schemeClr val="bg1">
                  <a:lumMod val="75000"/>
                  <a:alpha val="83137"/>
                </a:schemeClr>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48B152E-9DCC-8721-10E3-44A11F6B0A85}"/>
                  </a:ext>
                </a:extLst>
              </p:cNvPr>
              <p:cNvSpPr/>
              <p:nvPr/>
            </p:nvSpPr>
            <p:spPr>
              <a:xfrm>
                <a:off x="823607" y="1852883"/>
                <a:ext cx="162128"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3" name="Triangle 12">
                <a:extLst>
                  <a:ext uri="{FF2B5EF4-FFF2-40B4-BE49-F238E27FC236}">
                    <a16:creationId xmlns:a16="http://schemas.microsoft.com/office/drawing/2014/main" id="{520AA3DE-2E4C-9C16-1980-95D177E98166}"/>
                  </a:ext>
                </a:extLst>
              </p:cNvPr>
              <p:cNvSpPr/>
              <p:nvPr/>
            </p:nvSpPr>
            <p:spPr>
              <a:xfrm>
                <a:off x="1264596" y="1875581"/>
                <a:ext cx="175098" cy="149158"/>
              </a:xfrm>
              <a:prstGeom prst="triangl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4" name="Diamond 13">
                <a:extLst>
                  <a:ext uri="{FF2B5EF4-FFF2-40B4-BE49-F238E27FC236}">
                    <a16:creationId xmlns:a16="http://schemas.microsoft.com/office/drawing/2014/main" id="{C463E3FA-43AB-57A9-55B8-87E623854808}"/>
                  </a:ext>
                </a:extLst>
              </p:cNvPr>
              <p:cNvSpPr/>
              <p:nvPr/>
            </p:nvSpPr>
            <p:spPr>
              <a:xfrm>
                <a:off x="1712069" y="1865852"/>
                <a:ext cx="162127" cy="191311"/>
              </a:xfrm>
              <a:prstGeom prst="diamon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5" name="Oval 14">
                <a:extLst>
                  <a:ext uri="{FF2B5EF4-FFF2-40B4-BE49-F238E27FC236}">
                    <a16:creationId xmlns:a16="http://schemas.microsoft.com/office/drawing/2014/main" id="{AD55C323-C278-D2F6-9098-B4A01D28848C}"/>
                  </a:ext>
                </a:extLst>
              </p:cNvPr>
              <p:cNvSpPr/>
              <p:nvPr/>
            </p:nvSpPr>
            <p:spPr>
              <a:xfrm>
                <a:off x="823607" y="2140414"/>
                <a:ext cx="162128"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riangle 15">
                <a:extLst>
                  <a:ext uri="{FF2B5EF4-FFF2-40B4-BE49-F238E27FC236}">
                    <a16:creationId xmlns:a16="http://schemas.microsoft.com/office/drawing/2014/main" id="{1BBB2F55-A788-76CD-E395-6A330DB039C4}"/>
                  </a:ext>
                </a:extLst>
              </p:cNvPr>
              <p:cNvSpPr/>
              <p:nvPr/>
            </p:nvSpPr>
            <p:spPr>
              <a:xfrm>
                <a:off x="1261352" y="2166354"/>
                <a:ext cx="175098"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Diamond 16">
                <a:extLst>
                  <a:ext uri="{FF2B5EF4-FFF2-40B4-BE49-F238E27FC236}">
                    <a16:creationId xmlns:a16="http://schemas.microsoft.com/office/drawing/2014/main" id="{D8A72C76-8B7E-21C8-5415-5E2C88C1179D}"/>
                  </a:ext>
                </a:extLst>
              </p:cNvPr>
              <p:cNvSpPr/>
              <p:nvPr/>
            </p:nvSpPr>
            <p:spPr>
              <a:xfrm>
                <a:off x="1712068" y="2137830"/>
                <a:ext cx="162127" cy="191311"/>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E3D64C8-B245-E133-C8C2-ABFDD563CF31}"/>
                  </a:ext>
                </a:extLst>
              </p:cNvPr>
              <p:cNvSpPr/>
              <p:nvPr/>
            </p:nvSpPr>
            <p:spPr>
              <a:xfrm>
                <a:off x="823607" y="2451316"/>
                <a:ext cx="162128" cy="175098"/>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9FC6D7C4-29BE-98CF-6A51-DF9FCE99EBEE}"/>
                  </a:ext>
                </a:extLst>
              </p:cNvPr>
              <p:cNvSpPr/>
              <p:nvPr/>
            </p:nvSpPr>
            <p:spPr>
              <a:xfrm>
                <a:off x="1261352" y="2448885"/>
                <a:ext cx="175098"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iamond 19">
                <a:extLst>
                  <a:ext uri="{FF2B5EF4-FFF2-40B4-BE49-F238E27FC236}">
                    <a16:creationId xmlns:a16="http://schemas.microsoft.com/office/drawing/2014/main" id="{1BB7D0DE-71C4-BD58-CF5E-1CB570C937AA}"/>
                  </a:ext>
                </a:extLst>
              </p:cNvPr>
              <p:cNvSpPr/>
              <p:nvPr/>
            </p:nvSpPr>
            <p:spPr>
              <a:xfrm>
                <a:off x="1712067" y="2427809"/>
                <a:ext cx="162127"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EFDCDA60-1A6D-43AC-7A42-8812187BF9F3}"/>
                  </a:ext>
                </a:extLst>
              </p:cNvPr>
              <p:cNvCxnSpPr>
                <a:cxnSpLocks/>
              </p:cNvCxnSpPr>
              <p:nvPr/>
            </p:nvCxnSpPr>
            <p:spPr>
              <a:xfrm>
                <a:off x="502596" y="2684834"/>
                <a:ext cx="1699098"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Content Placeholder 2">
              <a:extLst>
                <a:ext uri="{FF2B5EF4-FFF2-40B4-BE49-F238E27FC236}">
                  <a16:creationId xmlns:a16="http://schemas.microsoft.com/office/drawing/2014/main" id="{5E82B286-10D3-B138-4899-72AC0E035DEF}"/>
                </a:ext>
              </a:extLst>
            </p:cNvPr>
            <p:cNvSpPr txBox="1">
              <a:spLocks/>
            </p:cNvSpPr>
            <p:nvPr/>
          </p:nvSpPr>
          <p:spPr>
            <a:xfrm>
              <a:off x="791584" y="2659173"/>
              <a:ext cx="1172181" cy="3749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600" dirty="0"/>
                <a:t>Workloads</a:t>
              </a:r>
              <a:endParaRPr lang="en-US" dirty="0"/>
            </a:p>
          </p:txBody>
        </p:sp>
      </p:grpSp>
      <p:sp>
        <p:nvSpPr>
          <p:cNvPr id="27" name="Rounded Rectangle 26">
            <a:extLst>
              <a:ext uri="{FF2B5EF4-FFF2-40B4-BE49-F238E27FC236}">
                <a16:creationId xmlns:a16="http://schemas.microsoft.com/office/drawing/2014/main" id="{9ABC6E54-D6F8-6FED-0CEB-3070AD7CA6CB}"/>
              </a:ext>
            </a:extLst>
          </p:cNvPr>
          <p:cNvSpPr/>
          <p:nvPr/>
        </p:nvSpPr>
        <p:spPr>
          <a:xfrm>
            <a:off x="2778055" y="3526277"/>
            <a:ext cx="2016868"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cxnSp>
        <p:nvCxnSpPr>
          <p:cNvPr id="29" name="Elbow Connector 28">
            <a:extLst>
              <a:ext uri="{FF2B5EF4-FFF2-40B4-BE49-F238E27FC236}">
                <a16:creationId xmlns:a16="http://schemas.microsoft.com/office/drawing/2014/main" id="{30A60AE5-A61D-A934-3958-36362D3E08A9}"/>
              </a:ext>
            </a:extLst>
          </p:cNvPr>
          <p:cNvCxnSpPr>
            <a:cxnSpLocks/>
            <a:endCxn id="27" idx="0"/>
          </p:cNvCxnSpPr>
          <p:nvPr/>
        </p:nvCxnSpPr>
        <p:spPr>
          <a:xfrm>
            <a:off x="2415024" y="2313739"/>
            <a:ext cx="1371465" cy="1212538"/>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F5F4D0D-0204-1278-68CE-86993A7BA036}"/>
              </a:ext>
            </a:extLst>
          </p:cNvPr>
          <p:cNvGrpSpPr/>
          <p:nvPr/>
        </p:nvGrpSpPr>
        <p:grpSpPr>
          <a:xfrm>
            <a:off x="6456018" y="949811"/>
            <a:ext cx="2890730" cy="2740522"/>
            <a:chOff x="5021100" y="968885"/>
            <a:chExt cx="2890730" cy="2740522"/>
          </a:xfrm>
        </p:grpSpPr>
        <p:sp>
          <p:nvSpPr>
            <p:cNvPr id="36" name="Vertical Scroll 35">
              <a:extLst>
                <a:ext uri="{FF2B5EF4-FFF2-40B4-BE49-F238E27FC236}">
                  <a16:creationId xmlns:a16="http://schemas.microsoft.com/office/drawing/2014/main" id="{6B3358EE-9FB7-0507-31AA-7C9CBD629AF4}"/>
                </a:ext>
              </a:extLst>
            </p:cNvPr>
            <p:cNvSpPr/>
            <p:nvPr/>
          </p:nvSpPr>
          <p:spPr>
            <a:xfrm>
              <a:off x="5021100" y="968885"/>
              <a:ext cx="2890730" cy="2740522"/>
            </a:xfrm>
            <a:prstGeom prst="verticalScroll">
              <a:avLst>
                <a:gd name="adj" fmla="val 12231"/>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cxnSp>
          <p:nvCxnSpPr>
            <p:cNvPr id="38" name="Straight Connector 37">
              <a:extLst>
                <a:ext uri="{FF2B5EF4-FFF2-40B4-BE49-F238E27FC236}">
                  <a16:creationId xmlns:a16="http://schemas.microsoft.com/office/drawing/2014/main" id="{BDE4BA85-C9CD-A24E-FC71-47F65AB46638}"/>
                </a:ext>
              </a:extLst>
            </p:cNvPr>
            <p:cNvCxnSpPr>
              <a:cxnSpLocks/>
            </p:cNvCxnSpPr>
            <p:nvPr/>
          </p:nvCxnSpPr>
          <p:spPr>
            <a:xfrm flipV="1">
              <a:off x="6011632" y="1308037"/>
              <a:ext cx="0" cy="238067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9A7C0BD-E52E-FBB7-7970-209346546BA4}"/>
                </a:ext>
              </a:extLst>
            </p:cNvPr>
            <p:cNvSpPr/>
            <p:nvPr/>
          </p:nvSpPr>
          <p:spPr>
            <a:xfrm>
              <a:off x="5735183" y="1585181"/>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riangle 44">
              <a:extLst>
                <a:ext uri="{FF2B5EF4-FFF2-40B4-BE49-F238E27FC236}">
                  <a16:creationId xmlns:a16="http://schemas.microsoft.com/office/drawing/2014/main" id="{98D3A3E8-8E96-9248-9900-7A10FB06C5D8}"/>
                </a:ext>
              </a:extLst>
            </p:cNvPr>
            <p:cNvSpPr/>
            <p:nvPr/>
          </p:nvSpPr>
          <p:spPr>
            <a:xfrm>
              <a:off x="5534742" y="159815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D909AF4-9CE9-ED5C-E4C6-BE77370BD3D6}"/>
                </a:ext>
              </a:extLst>
            </p:cNvPr>
            <p:cNvSpPr/>
            <p:nvPr/>
          </p:nvSpPr>
          <p:spPr>
            <a:xfrm>
              <a:off x="5534742" y="1829021"/>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Diamond 46">
              <a:extLst>
                <a:ext uri="{FF2B5EF4-FFF2-40B4-BE49-F238E27FC236}">
                  <a16:creationId xmlns:a16="http://schemas.microsoft.com/office/drawing/2014/main" id="{84A7A3D0-E38F-F1CC-C7F7-8B16D6DBFD02}"/>
                </a:ext>
              </a:extLst>
            </p:cNvPr>
            <p:cNvSpPr/>
            <p:nvPr/>
          </p:nvSpPr>
          <p:spPr>
            <a:xfrm>
              <a:off x="5735183" y="1829021"/>
              <a:ext cx="137529" cy="191311"/>
            </a:xfrm>
            <a:prstGeom prst="diamon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813CDA7-93BB-2344-6717-FDB948383651}"/>
                </a:ext>
              </a:extLst>
            </p:cNvPr>
            <p:cNvSpPr/>
            <p:nvPr/>
          </p:nvSpPr>
          <p:spPr>
            <a:xfrm>
              <a:off x="5534742" y="2074354"/>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Diamond 48">
              <a:extLst>
                <a:ext uri="{FF2B5EF4-FFF2-40B4-BE49-F238E27FC236}">
                  <a16:creationId xmlns:a16="http://schemas.microsoft.com/office/drawing/2014/main" id="{6C219562-4084-A7FA-AC98-A514E5AFBA0B}"/>
                </a:ext>
              </a:extLst>
            </p:cNvPr>
            <p:cNvSpPr/>
            <p:nvPr/>
          </p:nvSpPr>
          <p:spPr>
            <a:xfrm>
              <a:off x="5735183" y="2055478"/>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2">
              <a:extLst>
                <a:ext uri="{FF2B5EF4-FFF2-40B4-BE49-F238E27FC236}">
                  <a16:creationId xmlns:a16="http://schemas.microsoft.com/office/drawing/2014/main" id="{18AA12D3-E068-C577-E10B-15EFAA4AD1F9}"/>
                </a:ext>
              </a:extLst>
            </p:cNvPr>
            <p:cNvSpPr txBox="1">
              <a:spLocks/>
            </p:cNvSpPr>
            <p:nvPr/>
          </p:nvSpPr>
          <p:spPr>
            <a:xfrm>
              <a:off x="6175812" y="990128"/>
              <a:ext cx="1571839" cy="374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300" dirty="0"/>
                <a:t>Feature</a:t>
              </a:r>
              <a:r>
                <a:rPr lang="zh-TW" altLang="en-US" sz="1300" dirty="0"/>
                <a:t> </a:t>
              </a:r>
              <a:r>
                <a:rPr lang="en-US" altLang="zh-TW" sz="1300" dirty="0"/>
                <a:t>set</a:t>
              </a:r>
              <a:endParaRPr lang="en-US" sz="1300" dirty="0"/>
            </a:p>
          </p:txBody>
        </p:sp>
        <p:sp>
          <p:nvSpPr>
            <p:cNvPr id="52" name="Diamond 51">
              <a:extLst>
                <a:ext uri="{FF2B5EF4-FFF2-40B4-BE49-F238E27FC236}">
                  <a16:creationId xmlns:a16="http://schemas.microsoft.com/office/drawing/2014/main" id="{27D7726D-687B-BC8B-B79B-0B94F6778F88}"/>
                </a:ext>
              </a:extLst>
            </p:cNvPr>
            <p:cNvSpPr/>
            <p:nvPr/>
          </p:nvSpPr>
          <p:spPr>
            <a:xfrm>
              <a:off x="5735182" y="2277752"/>
              <a:ext cx="137529" cy="191311"/>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B022CF0-C14E-D839-459A-E0460FFED1DD}"/>
                </a:ext>
              </a:extLst>
            </p:cNvPr>
            <p:cNvSpPr/>
            <p:nvPr/>
          </p:nvSpPr>
          <p:spPr>
            <a:xfrm>
              <a:off x="5534742" y="2277966"/>
              <a:ext cx="137530" cy="175098"/>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8C7D6FF-4B64-4B9E-2F31-A2707230C29C}"/>
                </a:ext>
              </a:extLst>
            </p:cNvPr>
            <p:cNvSpPr/>
            <p:nvPr/>
          </p:nvSpPr>
          <p:spPr>
            <a:xfrm>
              <a:off x="5735182" y="2495554"/>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5" name="Triangle 54">
              <a:extLst>
                <a:ext uri="{FF2B5EF4-FFF2-40B4-BE49-F238E27FC236}">
                  <a16:creationId xmlns:a16="http://schemas.microsoft.com/office/drawing/2014/main" id="{498B5032-2445-8780-01E6-2E5EC591DF05}"/>
                </a:ext>
              </a:extLst>
            </p:cNvPr>
            <p:cNvSpPr/>
            <p:nvPr/>
          </p:nvSpPr>
          <p:spPr>
            <a:xfrm>
              <a:off x="5523739" y="2500701"/>
              <a:ext cx="148533" cy="149158"/>
            </a:xfrm>
            <a:prstGeom prst="triangl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6" name="Oval 55">
              <a:extLst>
                <a:ext uri="{FF2B5EF4-FFF2-40B4-BE49-F238E27FC236}">
                  <a16:creationId xmlns:a16="http://schemas.microsoft.com/office/drawing/2014/main" id="{917155D3-2075-E577-BEA7-4FBAED9A51E8}"/>
                </a:ext>
              </a:extLst>
            </p:cNvPr>
            <p:cNvSpPr/>
            <p:nvPr/>
          </p:nvSpPr>
          <p:spPr>
            <a:xfrm>
              <a:off x="5529240" y="2701829"/>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iamond 56">
              <a:extLst>
                <a:ext uri="{FF2B5EF4-FFF2-40B4-BE49-F238E27FC236}">
                  <a16:creationId xmlns:a16="http://schemas.microsoft.com/office/drawing/2014/main" id="{D441A3EB-7EF5-8659-7E67-D1CC95AC69D0}"/>
                </a:ext>
              </a:extLst>
            </p:cNvPr>
            <p:cNvSpPr/>
            <p:nvPr/>
          </p:nvSpPr>
          <p:spPr>
            <a:xfrm>
              <a:off x="5735182" y="2694971"/>
              <a:ext cx="137529" cy="191311"/>
            </a:xfrm>
            <a:prstGeom prst="diamon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riangle 57">
              <a:extLst>
                <a:ext uri="{FF2B5EF4-FFF2-40B4-BE49-F238E27FC236}">
                  <a16:creationId xmlns:a16="http://schemas.microsoft.com/office/drawing/2014/main" id="{97407F0D-2499-2361-AFE3-B16CA7EA5CE3}"/>
                </a:ext>
              </a:extLst>
            </p:cNvPr>
            <p:cNvSpPr/>
            <p:nvPr/>
          </p:nvSpPr>
          <p:spPr>
            <a:xfrm>
              <a:off x="5735182" y="2931678"/>
              <a:ext cx="148533" cy="149158"/>
            </a:xfrm>
            <a:prstGeom prst="triangl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59" name="Triangle 58">
              <a:extLst>
                <a:ext uri="{FF2B5EF4-FFF2-40B4-BE49-F238E27FC236}">
                  <a16:creationId xmlns:a16="http://schemas.microsoft.com/office/drawing/2014/main" id="{EDEBADEA-F14A-ED0A-1CF8-B0E9DD37614F}"/>
                </a:ext>
              </a:extLst>
            </p:cNvPr>
            <p:cNvSpPr/>
            <p:nvPr/>
          </p:nvSpPr>
          <p:spPr>
            <a:xfrm>
              <a:off x="5534742" y="2935305"/>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BDEA669-183E-ABE9-48D3-B1FFD2348769}"/>
                </a:ext>
              </a:extLst>
            </p:cNvPr>
            <p:cNvSpPr/>
            <p:nvPr/>
          </p:nvSpPr>
          <p:spPr>
            <a:xfrm>
              <a:off x="5545745" y="3138917"/>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61" name="Triangle 60">
              <a:extLst>
                <a:ext uri="{FF2B5EF4-FFF2-40B4-BE49-F238E27FC236}">
                  <a16:creationId xmlns:a16="http://schemas.microsoft.com/office/drawing/2014/main" id="{AA17F542-8C4A-D252-B1BF-40E880B2587F}"/>
                </a:ext>
              </a:extLst>
            </p:cNvPr>
            <p:cNvSpPr/>
            <p:nvPr/>
          </p:nvSpPr>
          <p:spPr>
            <a:xfrm>
              <a:off x="5739439" y="314062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3A48574-71D5-8CE3-51A9-887BE25E3DB5}"/>
                </a:ext>
              </a:extLst>
            </p:cNvPr>
            <p:cNvGrpSpPr/>
            <p:nvPr/>
          </p:nvGrpSpPr>
          <p:grpSpPr>
            <a:xfrm>
              <a:off x="6031946" y="2371387"/>
              <a:ext cx="1484314" cy="1208486"/>
              <a:chOff x="6031946" y="2371387"/>
              <a:chExt cx="1484314" cy="1208486"/>
            </a:xfrm>
          </p:grpSpPr>
          <p:sp>
            <p:nvSpPr>
              <p:cNvPr id="67" name="Content Placeholder 2">
                <a:extLst>
                  <a:ext uri="{FF2B5EF4-FFF2-40B4-BE49-F238E27FC236}">
                    <a16:creationId xmlns:a16="http://schemas.microsoft.com/office/drawing/2014/main" id="{E6EB19ED-0752-FED0-D163-03751C5AD90B}"/>
                  </a:ext>
                </a:extLst>
              </p:cNvPr>
              <p:cNvSpPr txBox="1">
                <a:spLocks/>
              </p:cNvSpPr>
              <p:nvPr/>
            </p:nvSpPr>
            <p:spPr>
              <a:xfrm>
                <a:off x="6088312" y="2607492"/>
                <a:ext cx="1371582" cy="972381"/>
              </a:xfrm>
              <a:prstGeom prst="rect">
                <a:avLst/>
              </a:prstGeom>
              <a:solidFill>
                <a:schemeClr val="accent6">
                  <a:lumMod val="40000"/>
                  <a:lumOff val="60000"/>
                </a:schemeClr>
              </a:solidFill>
              <a:ln>
                <a:solidFill>
                  <a:schemeClr val="accent4"/>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altLang="zh-TW" sz="1300" i="1" dirty="0" err="1">
                    <a:solidFill>
                      <a:schemeClr val="tx2"/>
                    </a:solidFill>
                  </a:rPr>
                  <a:t>SM_xput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endParaRPr lang="en-US" sz="1300" i="1" dirty="0">
                  <a:solidFill>
                    <a:schemeClr val="tx2"/>
                  </a:solidFill>
                </a:endParaRPr>
              </a:p>
            </p:txBody>
          </p:sp>
          <p:sp>
            <p:nvSpPr>
              <p:cNvPr id="68" name="Content Placeholder 2">
                <a:extLst>
                  <a:ext uri="{FF2B5EF4-FFF2-40B4-BE49-F238E27FC236}">
                    <a16:creationId xmlns:a16="http://schemas.microsoft.com/office/drawing/2014/main" id="{601CBCD3-DDB2-3049-A6C0-AC6D2F74869C}"/>
                  </a:ext>
                </a:extLst>
              </p:cNvPr>
              <p:cNvSpPr txBox="1">
                <a:spLocks/>
              </p:cNvSpPr>
              <p:nvPr/>
            </p:nvSpPr>
            <p:spPr>
              <a:xfrm>
                <a:off x="6031946" y="2371387"/>
                <a:ext cx="1484314" cy="229613"/>
              </a:xfrm>
              <a:prstGeom prst="flowChartAlternateProcess">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100" b="1" dirty="0">
                    <a:solidFill>
                      <a:schemeClr val="tx2"/>
                    </a:solidFill>
                  </a:rPr>
                  <a:t>Kernel</a:t>
                </a:r>
                <a:r>
                  <a:rPr lang="zh-TW" altLang="en-US" sz="1100" b="1" dirty="0">
                    <a:solidFill>
                      <a:schemeClr val="tx2"/>
                    </a:solidFill>
                  </a:rPr>
                  <a:t> </a:t>
                </a:r>
                <a:r>
                  <a:rPr lang="en-US" altLang="zh-TW" sz="1100" b="1" dirty="0">
                    <a:solidFill>
                      <a:schemeClr val="tx2"/>
                    </a:solidFill>
                  </a:rPr>
                  <a:t>metrics</a:t>
                </a:r>
                <a:endParaRPr lang="en-US" sz="1100" b="1" dirty="0">
                  <a:solidFill>
                    <a:schemeClr val="tx2"/>
                  </a:solidFill>
                </a:endParaRPr>
              </a:p>
            </p:txBody>
          </p:sp>
        </p:grpSp>
        <p:grpSp>
          <p:nvGrpSpPr>
            <p:cNvPr id="70" name="Group 69">
              <a:extLst>
                <a:ext uri="{FF2B5EF4-FFF2-40B4-BE49-F238E27FC236}">
                  <a16:creationId xmlns:a16="http://schemas.microsoft.com/office/drawing/2014/main" id="{E35B5975-066D-2BFE-604F-8C198F6A20CB}"/>
                </a:ext>
              </a:extLst>
            </p:cNvPr>
            <p:cNvGrpSpPr/>
            <p:nvPr/>
          </p:nvGrpSpPr>
          <p:grpSpPr>
            <a:xfrm>
              <a:off x="6056967" y="1397629"/>
              <a:ext cx="1481171" cy="938740"/>
              <a:chOff x="6056967" y="1397629"/>
              <a:chExt cx="1481171" cy="938740"/>
            </a:xfrm>
          </p:grpSpPr>
          <p:sp>
            <p:nvSpPr>
              <p:cNvPr id="64" name="Content Placeholder 2">
                <a:extLst>
                  <a:ext uri="{FF2B5EF4-FFF2-40B4-BE49-F238E27FC236}">
                    <a16:creationId xmlns:a16="http://schemas.microsoft.com/office/drawing/2014/main" id="{17542A3C-D0CD-DC31-5D1D-719CF6088F39}"/>
                  </a:ext>
                </a:extLst>
              </p:cNvPr>
              <p:cNvSpPr txBox="1">
                <a:spLocks/>
              </p:cNvSpPr>
              <p:nvPr/>
            </p:nvSpPr>
            <p:spPr>
              <a:xfrm>
                <a:off x="6106046" y="1636767"/>
                <a:ext cx="1383014" cy="699602"/>
              </a:xfrm>
              <a:prstGeom prst="rect">
                <a:avLst/>
              </a:prstGeom>
              <a:solidFill>
                <a:schemeClr val="accent4">
                  <a:lumMod val="20000"/>
                  <a:lumOff val="80000"/>
                </a:schemeClr>
              </a:solidFill>
              <a:ln>
                <a:solidFill>
                  <a:schemeClr val="accent4"/>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500" i="1" dirty="0" err="1"/>
                  <a:t>SM_busy</a:t>
                </a:r>
                <a:endParaRPr lang="en-US" altLang="zh-TW" sz="1500" i="1" dirty="0"/>
              </a:p>
              <a:p>
                <a:pPr marL="0" indent="0">
                  <a:lnSpc>
                    <a:spcPct val="110000"/>
                  </a:lnSpc>
                  <a:spcBef>
                    <a:spcPts val="0"/>
                  </a:spcBef>
                  <a:buNone/>
                </a:pPr>
                <a:r>
                  <a:rPr lang="en-US" altLang="zh-TW" sz="1500" i="1" dirty="0" err="1"/>
                  <a:t>MEM_busy</a:t>
                </a:r>
                <a:endParaRPr lang="en-US" altLang="zh-TW" sz="1500" i="1" dirty="0"/>
              </a:p>
              <a:p>
                <a:pPr marL="0" indent="0">
                  <a:lnSpc>
                    <a:spcPct val="110000"/>
                  </a:lnSpc>
                  <a:spcBef>
                    <a:spcPts val="0"/>
                  </a:spcBef>
                  <a:buNone/>
                </a:pPr>
                <a:r>
                  <a:rPr lang="en-US" altLang="zh-TW" sz="1500" i="1" dirty="0"/>
                  <a:t>MEMCAP</a:t>
                </a:r>
              </a:p>
              <a:p>
                <a:pPr marL="0" indent="0">
                  <a:lnSpc>
                    <a:spcPct val="110000"/>
                  </a:lnSpc>
                  <a:spcBef>
                    <a:spcPts val="0"/>
                  </a:spcBef>
                  <a:buNone/>
                </a:pPr>
                <a:r>
                  <a:rPr lang="en-US" altLang="zh-TW" sz="1500" i="1" dirty="0" err="1"/>
                  <a:t>Workload_xput</a:t>
                </a:r>
                <a:endParaRPr lang="en-US" altLang="zh-TW" sz="1500" i="1" dirty="0"/>
              </a:p>
            </p:txBody>
          </p:sp>
          <p:sp>
            <p:nvSpPr>
              <p:cNvPr id="66" name="Content Placeholder 2">
                <a:extLst>
                  <a:ext uri="{FF2B5EF4-FFF2-40B4-BE49-F238E27FC236}">
                    <a16:creationId xmlns:a16="http://schemas.microsoft.com/office/drawing/2014/main" id="{2C90C790-5A72-A119-2932-B7320C203063}"/>
                  </a:ext>
                </a:extLst>
              </p:cNvPr>
              <p:cNvSpPr txBox="1">
                <a:spLocks/>
              </p:cNvSpPr>
              <p:nvPr/>
            </p:nvSpPr>
            <p:spPr>
              <a:xfrm>
                <a:off x="6056967" y="1397629"/>
                <a:ext cx="1481171" cy="239138"/>
              </a:xfrm>
              <a:prstGeom prst="roundRect">
                <a:avLst/>
              </a:prstGeom>
              <a:solidFill>
                <a:schemeClr val="accent4">
                  <a:lumMod val="20000"/>
                  <a:lumOff val="80000"/>
                </a:schemeClr>
              </a:solidFill>
              <a:ln>
                <a:solidFill>
                  <a:schemeClr val="accent4"/>
                </a:solidFill>
              </a:ln>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b="1" dirty="0"/>
                  <a:t>System</a:t>
                </a:r>
                <a:r>
                  <a:rPr lang="zh-TW" altLang="en-US" b="1" dirty="0"/>
                  <a:t> </a:t>
                </a:r>
                <a:r>
                  <a:rPr lang="en-US" altLang="zh-TW" b="1" dirty="0"/>
                  <a:t>metrics</a:t>
                </a:r>
                <a:endParaRPr lang="en-US" b="1" dirty="0"/>
              </a:p>
            </p:txBody>
          </p:sp>
        </p:grpSp>
      </p:grpSp>
      <p:grpSp>
        <p:nvGrpSpPr>
          <p:cNvPr id="120" name="Group 119">
            <a:extLst>
              <a:ext uri="{FF2B5EF4-FFF2-40B4-BE49-F238E27FC236}">
                <a16:creationId xmlns:a16="http://schemas.microsoft.com/office/drawing/2014/main" id="{0E8D4274-E7F4-FD13-A7CD-ACA1A8784E2F}"/>
              </a:ext>
            </a:extLst>
          </p:cNvPr>
          <p:cNvGrpSpPr/>
          <p:nvPr/>
        </p:nvGrpSpPr>
        <p:grpSpPr>
          <a:xfrm>
            <a:off x="10161044" y="949811"/>
            <a:ext cx="1819620" cy="1561795"/>
            <a:chOff x="9518862" y="946625"/>
            <a:chExt cx="1819620" cy="1513002"/>
          </a:xfrm>
        </p:grpSpPr>
        <p:sp>
          <p:nvSpPr>
            <p:cNvPr id="94" name="Vertical Scroll 93">
              <a:extLst>
                <a:ext uri="{FF2B5EF4-FFF2-40B4-BE49-F238E27FC236}">
                  <a16:creationId xmlns:a16="http://schemas.microsoft.com/office/drawing/2014/main" id="{0487E138-5748-96F8-D53C-4377E1BB642D}"/>
                </a:ext>
              </a:extLst>
            </p:cNvPr>
            <p:cNvSpPr/>
            <p:nvPr/>
          </p:nvSpPr>
          <p:spPr>
            <a:xfrm>
              <a:off x="9518862" y="1088080"/>
              <a:ext cx="1066189" cy="1371547"/>
            </a:xfrm>
            <a:prstGeom prst="verticalScroll">
              <a:avLst>
                <a:gd name="adj" fmla="val 13905"/>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sp>
          <p:nvSpPr>
            <p:cNvPr id="102" name="Content Placeholder 2">
              <a:extLst>
                <a:ext uri="{FF2B5EF4-FFF2-40B4-BE49-F238E27FC236}">
                  <a16:creationId xmlns:a16="http://schemas.microsoft.com/office/drawing/2014/main" id="{8806062F-3D82-F96D-02D1-F8E42CA4C536}"/>
                </a:ext>
              </a:extLst>
            </p:cNvPr>
            <p:cNvSpPr txBox="1">
              <a:spLocks/>
            </p:cNvSpPr>
            <p:nvPr/>
          </p:nvSpPr>
          <p:spPr>
            <a:xfrm>
              <a:off x="9766643" y="946625"/>
              <a:ext cx="1571839" cy="374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300" dirty="0"/>
            </a:p>
          </p:txBody>
        </p:sp>
      </p:grpSp>
      <p:grpSp>
        <p:nvGrpSpPr>
          <p:cNvPr id="119" name="Group 118">
            <a:extLst>
              <a:ext uri="{FF2B5EF4-FFF2-40B4-BE49-F238E27FC236}">
                <a16:creationId xmlns:a16="http://schemas.microsoft.com/office/drawing/2014/main" id="{9FD2603A-A3E6-EAC0-05BB-34B986CC467C}"/>
              </a:ext>
            </a:extLst>
          </p:cNvPr>
          <p:cNvGrpSpPr/>
          <p:nvPr/>
        </p:nvGrpSpPr>
        <p:grpSpPr>
          <a:xfrm>
            <a:off x="10525919" y="1378027"/>
            <a:ext cx="358338" cy="1021969"/>
            <a:chOff x="9151603" y="1615270"/>
            <a:chExt cx="358338" cy="1021969"/>
          </a:xfrm>
        </p:grpSpPr>
        <p:sp>
          <p:nvSpPr>
            <p:cNvPr id="96" name="Oval 95">
              <a:extLst>
                <a:ext uri="{FF2B5EF4-FFF2-40B4-BE49-F238E27FC236}">
                  <a16:creationId xmlns:a16="http://schemas.microsoft.com/office/drawing/2014/main" id="{7F60BD25-47D1-74FA-A592-9578F6546FBE}"/>
                </a:ext>
              </a:extLst>
            </p:cNvPr>
            <p:cNvSpPr/>
            <p:nvPr/>
          </p:nvSpPr>
          <p:spPr>
            <a:xfrm>
              <a:off x="9350404" y="161527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riangle 96">
              <a:extLst>
                <a:ext uri="{FF2B5EF4-FFF2-40B4-BE49-F238E27FC236}">
                  <a16:creationId xmlns:a16="http://schemas.microsoft.com/office/drawing/2014/main" id="{A62FA91F-6312-3841-DCF2-6A999165CEFD}"/>
                </a:ext>
              </a:extLst>
            </p:cNvPr>
            <p:cNvSpPr/>
            <p:nvPr/>
          </p:nvSpPr>
          <p:spPr>
            <a:xfrm>
              <a:off x="9151603" y="162781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D8C47E2-CC35-8E4A-C922-E17418F7CA60}"/>
                </a:ext>
              </a:extLst>
            </p:cNvPr>
            <p:cNvSpPr/>
            <p:nvPr/>
          </p:nvSpPr>
          <p:spPr>
            <a:xfrm>
              <a:off x="9155466" y="1831141"/>
              <a:ext cx="137530" cy="175098"/>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Diamond 100">
              <a:extLst>
                <a:ext uri="{FF2B5EF4-FFF2-40B4-BE49-F238E27FC236}">
                  <a16:creationId xmlns:a16="http://schemas.microsoft.com/office/drawing/2014/main" id="{01F2F48E-278E-C1A4-638F-00C4D40AFC0C}"/>
                </a:ext>
              </a:extLst>
            </p:cNvPr>
            <p:cNvSpPr/>
            <p:nvPr/>
          </p:nvSpPr>
          <p:spPr>
            <a:xfrm>
              <a:off x="9355907" y="1812265"/>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Diamond 102">
              <a:extLst>
                <a:ext uri="{FF2B5EF4-FFF2-40B4-BE49-F238E27FC236}">
                  <a16:creationId xmlns:a16="http://schemas.microsoft.com/office/drawing/2014/main" id="{EDD7839C-35D6-A22A-676F-EEFE0754CEDF}"/>
                </a:ext>
              </a:extLst>
            </p:cNvPr>
            <p:cNvSpPr/>
            <p:nvPr/>
          </p:nvSpPr>
          <p:spPr>
            <a:xfrm>
              <a:off x="9355906" y="2034539"/>
              <a:ext cx="137529" cy="191311"/>
            </a:xfrm>
            <a:prstGeom prst="diamon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8B6E6A20-4C87-2514-07B7-84F19E517A86}"/>
                </a:ext>
              </a:extLst>
            </p:cNvPr>
            <p:cNvSpPr/>
            <p:nvPr/>
          </p:nvSpPr>
          <p:spPr>
            <a:xfrm>
              <a:off x="9155466" y="2034753"/>
              <a:ext cx="137530" cy="175098"/>
            </a:xfrm>
            <a:prstGeom prst="ellips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DE709F2-2F03-1550-9C27-FC047F1CF90D}"/>
                </a:ext>
              </a:extLst>
            </p:cNvPr>
            <p:cNvSpPr/>
            <p:nvPr/>
          </p:nvSpPr>
          <p:spPr>
            <a:xfrm>
              <a:off x="9155466" y="2254605"/>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Diamond 107">
              <a:extLst>
                <a:ext uri="{FF2B5EF4-FFF2-40B4-BE49-F238E27FC236}">
                  <a16:creationId xmlns:a16="http://schemas.microsoft.com/office/drawing/2014/main" id="{ACFAF9E2-A81F-4081-21A5-988330DE82B2}"/>
                </a:ext>
              </a:extLst>
            </p:cNvPr>
            <p:cNvSpPr/>
            <p:nvPr/>
          </p:nvSpPr>
          <p:spPr>
            <a:xfrm>
              <a:off x="9361408" y="2247747"/>
              <a:ext cx="137529" cy="191311"/>
            </a:xfrm>
            <a:prstGeom prst="diamon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Triangle 108">
              <a:extLst>
                <a:ext uri="{FF2B5EF4-FFF2-40B4-BE49-F238E27FC236}">
                  <a16:creationId xmlns:a16="http://schemas.microsoft.com/office/drawing/2014/main" id="{2824DD47-8804-CFBD-DD48-10ECBBD67C09}"/>
                </a:ext>
              </a:extLst>
            </p:cNvPr>
            <p:cNvSpPr/>
            <p:nvPr/>
          </p:nvSpPr>
          <p:spPr>
            <a:xfrm>
              <a:off x="9361408" y="2484454"/>
              <a:ext cx="148533" cy="149158"/>
            </a:xfrm>
            <a:prstGeom prst="triangl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10" name="Triangle 109">
              <a:extLst>
                <a:ext uri="{FF2B5EF4-FFF2-40B4-BE49-F238E27FC236}">
                  <a16:creationId xmlns:a16="http://schemas.microsoft.com/office/drawing/2014/main" id="{478054B9-001F-12D1-FAEC-D8EB630EC0CB}"/>
                </a:ext>
              </a:extLst>
            </p:cNvPr>
            <p:cNvSpPr/>
            <p:nvPr/>
          </p:nvSpPr>
          <p:spPr>
            <a:xfrm>
              <a:off x="9160968" y="2488081"/>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ounded Rectangle 120">
            <a:extLst>
              <a:ext uri="{FF2B5EF4-FFF2-40B4-BE49-F238E27FC236}">
                <a16:creationId xmlns:a16="http://schemas.microsoft.com/office/drawing/2014/main" id="{3EC8FAA9-148A-0DBE-31B9-43B2C3733F8A}"/>
              </a:ext>
            </a:extLst>
          </p:cNvPr>
          <p:cNvSpPr/>
          <p:nvPr/>
        </p:nvSpPr>
        <p:spPr>
          <a:xfrm>
            <a:off x="10022894" y="2896196"/>
            <a:ext cx="1342487"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Trainer</a:t>
            </a:r>
            <a:endParaRPr lang="en-US" dirty="0">
              <a:solidFill>
                <a:sysClr val="windowText" lastClr="000000"/>
              </a:solidFill>
            </a:endParaRPr>
          </a:p>
        </p:txBody>
      </p:sp>
      <p:cxnSp>
        <p:nvCxnSpPr>
          <p:cNvPr id="132" name="Elbow Connector 131">
            <a:extLst>
              <a:ext uri="{FF2B5EF4-FFF2-40B4-BE49-F238E27FC236}">
                <a16:creationId xmlns:a16="http://schemas.microsoft.com/office/drawing/2014/main" id="{E780F3EC-34FA-8066-D06E-03BE73F22DC1}"/>
              </a:ext>
            </a:extLst>
          </p:cNvPr>
          <p:cNvCxnSpPr>
            <a:cxnSpLocks/>
            <a:endCxn id="210" idx="1"/>
          </p:cNvCxnSpPr>
          <p:nvPr/>
        </p:nvCxnSpPr>
        <p:spPr>
          <a:xfrm rot="5400000" flipH="1" flipV="1">
            <a:off x="3448493" y="2764405"/>
            <a:ext cx="1181473" cy="281852"/>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CD1942EF-5F4C-7A66-D37A-6DF50D4DBD7B}"/>
              </a:ext>
            </a:extLst>
          </p:cNvPr>
          <p:cNvSpPr txBox="1"/>
          <p:nvPr/>
        </p:nvSpPr>
        <p:spPr>
          <a:xfrm>
            <a:off x="2537902" y="4620540"/>
            <a:ext cx="1360399" cy="307777"/>
          </a:xfrm>
          <a:prstGeom prst="rect">
            <a:avLst/>
          </a:prstGeom>
          <a:noFill/>
        </p:spPr>
        <p:txBody>
          <a:bodyPr wrap="square" rtlCol="0">
            <a:spAutoFit/>
          </a:bodyPr>
          <a:lstStyle/>
          <a:p>
            <a:r>
              <a:rPr lang="en-US" altLang="zh-TW" sz="1400" dirty="0">
                <a:solidFill>
                  <a:schemeClr val="tx2"/>
                </a:solidFill>
              </a:rPr>
              <a:t>Profile</a:t>
            </a:r>
            <a:r>
              <a:rPr lang="zh-TW" altLang="en-US" sz="1400" dirty="0">
                <a:solidFill>
                  <a:schemeClr val="tx2"/>
                </a:solidFill>
              </a:rPr>
              <a:t> </a:t>
            </a:r>
            <a:r>
              <a:rPr lang="en-US" altLang="zh-TW" sz="1400" dirty="0">
                <a:solidFill>
                  <a:schemeClr val="tx2"/>
                </a:solidFill>
              </a:rPr>
              <a:t>once</a:t>
            </a:r>
            <a:endParaRPr lang="en-US" sz="1400" dirty="0">
              <a:solidFill>
                <a:schemeClr val="tx2"/>
              </a:solidFill>
            </a:endParaRPr>
          </a:p>
        </p:txBody>
      </p:sp>
      <p:sp>
        <p:nvSpPr>
          <p:cNvPr id="164" name="TextBox 163">
            <a:extLst>
              <a:ext uri="{FF2B5EF4-FFF2-40B4-BE49-F238E27FC236}">
                <a16:creationId xmlns:a16="http://schemas.microsoft.com/office/drawing/2014/main" id="{FC547044-E57E-0D9B-FC83-6FD2EE99AB2C}"/>
              </a:ext>
            </a:extLst>
          </p:cNvPr>
          <p:cNvSpPr txBox="1"/>
          <p:nvPr/>
        </p:nvSpPr>
        <p:spPr>
          <a:xfrm>
            <a:off x="8973056" y="1617693"/>
            <a:ext cx="1232494" cy="523220"/>
          </a:xfrm>
          <a:prstGeom prst="rect">
            <a:avLst/>
          </a:prstGeom>
          <a:noFill/>
        </p:spPr>
        <p:txBody>
          <a:bodyPr wrap="square" rtlCol="0">
            <a:spAutoFit/>
          </a:bodyPr>
          <a:lstStyle/>
          <a:p>
            <a:r>
              <a:rPr lang="en-US" altLang="zh-TW" sz="1400" dirty="0">
                <a:solidFill>
                  <a:schemeClr val="tx2"/>
                </a:solidFill>
              </a:rPr>
              <a:t>Split</a:t>
            </a:r>
            <a:r>
              <a:rPr lang="zh-TW" altLang="en-US" sz="1400" dirty="0">
                <a:solidFill>
                  <a:schemeClr val="tx2"/>
                </a:solidFill>
              </a:rPr>
              <a:t> </a:t>
            </a:r>
            <a:r>
              <a:rPr lang="en-US" altLang="zh-TW" sz="1400" dirty="0">
                <a:solidFill>
                  <a:schemeClr val="tx2"/>
                </a:solidFill>
              </a:rPr>
              <a:t>training</a:t>
            </a:r>
            <a:r>
              <a:rPr lang="zh-TW" altLang="en-US" sz="1400" dirty="0">
                <a:solidFill>
                  <a:schemeClr val="tx2"/>
                </a:solidFill>
              </a:rPr>
              <a:t> </a:t>
            </a:r>
            <a:r>
              <a:rPr lang="en-US" altLang="zh-TW" sz="1400" dirty="0">
                <a:solidFill>
                  <a:schemeClr val="tx2"/>
                </a:solidFill>
              </a:rPr>
              <a:t>set</a:t>
            </a:r>
            <a:endParaRPr lang="en-US" sz="1400" dirty="0">
              <a:solidFill>
                <a:schemeClr val="tx2"/>
              </a:solidFill>
            </a:endParaRPr>
          </a:p>
        </p:txBody>
      </p:sp>
      <p:cxnSp>
        <p:nvCxnSpPr>
          <p:cNvPr id="166" name="Straight Arrow Connector 165">
            <a:extLst>
              <a:ext uri="{FF2B5EF4-FFF2-40B4-BE49-F238E27FC236}">
                <a16:creationId xmlns:a16="http://schemas.microsoft.com/office/drawing/2014/main" id="{8FB3B86C-68E2-2844-62E6-F08CAD386B7C}"/>
              </a:ext>
            </a:extLst>
          </p:cNvPr>
          <p:cNvCxnSpPr>
            <a:cxnSpLocks/>
            <a:stCxn id="94" idx="2"/>
            <a:endCxn id="121" idx="0"/>
          </p:cNvCxnSpPr>
          <p:nvPr/>
        </p:nvCxnSpPr>
        <p:spPr>
          <a:xfrm flipH="1">
            <a:off x="10694138" y="2511606"/>
            <a:ext cx="1" cy="38459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769070CD-4BBB-8887-D2E5-E334E74C2163}"/>
              </a:ext>
            </a:extLst>
          </p:cNvPr>
          <p:cNvSpPr txBox="1"/>
          <p:nvPr/>
        </p:nvSpPr>
        <p:spPr>
          <a:xfrm>
            <a:off x="5447842" y="2058462"/>
            <a:ext cx="1973555" cy="523220"/>
          </a:xfrm>
          <a:prstGeom prst="rect">
            <a:avLst/>
          </a:prstGeom>
          <a:noFill/>
        </p:spPr>
        <p:txBody>
          <a:bodyPr wrap="square" rtlCol="0">
            <a:spAutoFit/>
          </a:bodyPr>
          <a:lstStyle/>
          <a:p>
            <a:r>
              <a:rPr lang="en-US" altLang="zh-TW" sz="1400" dirty="0">
                <a:solidFill>
                  <a:schemeClr val="tx2"/>
                </a:solidFill>
              </a:rPr>
              <a:t>Generate</a:t>
            </a:r>
            <a:r>
              <a:rPr lang="zh-TW" altLang="en-US" sz="1400" dirty="0">
                <a:solidFill>
                  <a:schemeClr val="tx2"/>
                </a:solidFill>
              </a:rPr>
              <a:t> </a:t>
            </a:r>
            <a:r>
              <a:rPr lang="en-US" altLang="zh-TW" sz="1400" dirty="0">
                <a:solidFill>
                  <a:schemeClr val="tx2"/>
                </a:solidFill>
              </a:rPr>
              <a:t>pair</a:t>
            </a:r>
            <a:r>
              <a:rPr lang="zh-TW" altLang="en-US" sz="1400" dirty="0">
                <a:solidFill>
                  <a:schemeClr val="tx2"/>
                </a:solidFill>
              </a:rPr>
              <a:t> </a:t>
            </a:r>
            <a:r>
              <a:rPr lang="en-US" altLang="zh-TW" sz="1400" dirty="0">
                <a:solidFill>
                  <a:schemeClr val="tx2"/>
                </a:solidFill>
              </a:rPr>
              <a:t>features</a:t>
            </a:r>
            <a:endParaRPr lang="en-US" sz="1400" dirty="0">
              <a:solidFill>
                <a:schemeClr val="tx2"/>
              </a:solidFill>
            </a:endParaRPr>
          </a:p>
        </p:txBody>
      </p:sp>
      <p:sp>
        <p:nvSpPr>
          <p:cNvPr id="180" name="Can 179">
            <a:extLst>
              <a:ext uri="{FF2B5EF4-FFF2-40B4-BE49-F238E27FC236}">
                <a16:creationId xmlns:a16="http://schemas.microsoft.com/office/drawing/2014/main" id="{F0AFAF44-E12E-3AE9-7D18-BD41FAE078C0}"/>
              </a:ext>
            </a:extLst>
          </p:cNvPr>
          <p:cNvSpPr/>
          <p:nvPr/>
        </p:nvSpPr>
        <p:spPr>
          <a:xfrm rot="5400000">
            <a:off x="1857948" y="4503586"/>
            <a:ext cx="294107" cy="849640"/>
          </a:xfrm>
          <a:prstGeom prst="can">
            <a:avLst>
              <a:gd name="adj" fmla="val 17644"/>
            </a:avLst>
          </a:prstGeom>
          <a:solidFill>
            <a:srgbClr val="DC6165">
              <a:alpha val="41176"/>
            </a:srgbClr>
          </a:solid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Cloud 180">
            <a:extLst>
              <a:ext uri="{FF2B5EF4-FFF2-40B4-BE49-F238E27FC236}">
                <a16:creationId xmlns:a16="http://schemas.microsoft.com/office/drawing/2014/main" id="{AA299DA2-2D37-79F6-901C-AC3D87FAA5B9}"/>
              </a:ext>
            </a:extLst>
          </p:cNvPr>
          <p:cNvSpPr/>
          <p:nvPr/>
        </p:nvSpPr>
        <p:spPr>
          <a:xfrm>
            <a:off x="1900636" y="4833427"/>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82" name="Can 181">
            <a:extLst>
              <a:ext uri="{FF2B5EF4-FFF2-40B4-BE49-F238E27FC236}">
                <a16:creationId xmlns:a16="http://schemas.microsoft.com/office/drawing/2014/main" id="{B53C84D5-B09E-1678-9C44-B6BFDB058F91}"/>
              </a:ext>
            </a:extLst>
          </p:cNvPr>
          <p:cNvSpPr/>
          <p:nvPr/>
        </p:nvSpPr>
        <p:spPr>
          <a:xfrm rot="5400000">
            <a:off x="1832915" y="4864455"/>
            <a:ext cx="294107" cy="1360398"/>
          </a:xfrm>
          <a:prstGeom prst="can">
            <a:avLst>
              <a:gd name="adj" fmla="val 17644"/>
            </a:avLst>
          </a:prstGeom>
          <a:solidFill>
            <a:srgbClr val="8A17A0">
              <a:alpha val="41961"/>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Diamond 182">
            <a:extLst>
              <a:ext uri="{FF2B5EF4-FFF2-40B4-BE49-F238E27FC236}">
                <a16:creationId xmlns:a16="http://schemas.microsoft.com/office/drawing/2014/main" id="{22608AA7-1B23-CA30-41C3-40F3CA47ACAA}"/>
              </a:ext>
            </a:extLst>
          </p:cNvPr>
          <p:cNvSpPr/>
          <p:nvPr/>
        </p:nvSpPr>
        <p:spPr>
          <a:xfrm>
            <a:off x="1512001" y="5465599"/>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4" name="Oval 183">
            <a:extLst>
              <a:ext uri="{FF2B5EF4-FFF2-40B4-BE49-F238E27FC236}">
                <a16:creationId xmlns:a16="http://schemas.microsoft.com/office/drawing/2014/main" id="{0681B5B2-6DB8-84F9-7FA5-5313EA1670E9}"/>
              </a:ext>
            </a:extLst>
          </p:cNvPr>
          <p:cNvSpPr/>
          <p:nvPr/>
        </p:nvSpPr>
        <p:spPr>
          <a:xfrm>
            <a:off x="1876168" y="5475812"/>
            <a:ext cx="148533" cy="18109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85" name="Triangle 184">
            <a:extLst>
              <a:ext uri="{FF2B5EF4-FFF2-40B4-BE49-F238E27FC236}">
                <a16:creationId xmlns:a16="http://schemas.microsoft.com/office/drawing/2014/main" id="{CA4B7214-63B0-8F9E-FF4E-E573ED4CDD41}"/>
              </a:ext>
            </a:extLst>
          </p:cNvPr>
          <p:cNvSpPr/>
          <p:nvPr/>
        </p:nvSpPr>
        <p:spPr>
          <a:xfrm>
            <a:off x="2244702" y="5475813"/>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Rectangle 185">
            <a:extLst>
              <a:ext uri="{FF2B5EF4-FFF2-40B4-BE49-F238E27FC236}">
                <a16:creationId xmlns:a16="http://schemas.microsoft.com/office/drawing/2014/main" id="{FC42D5CF-E3A9-072B-5F6E-D805446AC3EA}"/>
              </a:ext>
            </a:extLst>
          </p:cNvPr>
          <p:cNvSpPr/>
          <p:nvPr/>
        </p:nvSpPr>
        <p:spPr>
          <a:xfrm>
            <a:off x="1152262" y="5074666"/>
            <a:ext cx="1596343" cy="210872"/>
          </a:xfrm>
          <a:prstGeom prst="rect">
            <a:avLst/>
          </a:prstGeom>
          <a:solidFill>
            <a:srgbClr val="DC6165">
              <a:alpha val="41176"/>
            </a:srgbClr>
          </a:solidFill>
          <a:ln w="28575">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2"/>
                </a:solidFill>
              </a:rPr>
              <a:t>Target</a:t>
            </a:r>
            <a:r>
              <a:rPr lang="zh-TW" altLang="en-US" sz="1400" dirty="0">
                <a:solidFill>
                  <a:schemeClr val="tx2"/>
                </a:solidFill>
              </a:rPr>
              <a:t> </a:t>
            </a:r>
            <a:r>
              <a:rPr lang="en-US" altLang="zh-TW" sz="1400" dirty="0">
                <a:solidFill>
                  <a:schemeClr val="tx2"/>
                </a:solidFill>
              </a:rPr>
              <a:t>workload</a:t>
            </a:r>
            <a:endParaRPr lang="en-US" sz="1400" dirty="0">
              <a:solidFill>
                <a:schemeClr val="tx2"/>
              </a:solidFill>
            </a:endParaRPr>
          </a:p>
        </p:txBody>
      </p:sp>
      <p:sp>
        <p:nvSpPr>
          <p:cNvPr id="187" name="Rectangle 186">
            <a:extLst>
              <a:ext uri="{FF2B5EF4-FFF2-40B4-BE49-F238E27FC236}">
                <a16:creationId xmlns:a16="http://schemas.microsoft.com/office/drawing/2014/main" id="{B505B1BE-26F2-753D-780C-BBAAA757CDCF}"/>
              </a:ext>
            </a:extLst>
          </p:cNvPr>
          <p:cNvSpPr/>
          <p:nvPr/>
        </p:nvSpPr>
        <p:spPr>
          <a:xfrm>
            <a:off x="878336" y="5691708"/>
            <a:ext cx="2292730" cy="264404"/>
          </a:xfrm>
          <a:prstGeom prst="rect">
            <a:avLst/>
          </a:prstGeom>
          <a:solidFill>
            <a:srgbClr val="8A17A0">
              <a:alpha val="41961"/>
            </a:srgbClr>
          </a:solid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2"/>
                </a:solidFill>
              </a:rPr>
              <a:t>Candidate</a:t>
            </a:r>
            <a:r>
              <a:rPr lang="zh-TW" altLang="en-US" sz="1400" dirty="0">
                <a:solidFill>
                  <a:schemeClr val="tx2"/>
                </a:solidFill>
              </a:rPr>
              <a:t> </a:t>
            </a:r>
            <a:r>
              <a:rPr lang="en-US" altLang="zh-TW" sz="1400" dirty="0">
                <a:solidFill>
                  <a:schemeClr val="tx2"/>
                </a:solidFill>
              </a:rPr>
              <a:t>workload</a:t>
            </a:r>
            <a:r>
              <a:rPr lang="zh-TW" altLang="en-US" sz="1400" dirty="0">
                <a:solidFill>
                  <a:schemeClr val="tx2"/>
                </a:solidFill>
              </a:rPr>
              <a:t> </a:t>
            </a:r>
            <a:r>
              <a:rPr lang="en-US" altLang="zh-TW" sz="1400" dirty="0">
                <a:solidFill>
                  <a:schemeClr val="tx2"/>
                </a:solidFill>
              </a:rPr>
              <a:t>pool</a:t>
            </a:r>
            <a:endParaRPr lang="en-US" sz="1400" dirty="0">
              <a:solidFill>
                <a:schemeClr val="tx2"/>
              </a:solidFill>
            </a:endParaRPr>
          </a:p>
        </p:txBody>
      </p:sp>
      <p:cxnSp>
        <p:nvCxnSpPr>
          <p:cNvPr id="188" name="Elbow Connector 187">
            <a:extLst>
              <a:ext uri="{FF2B5EF4-FFF2-40B4-BE49-F238E27FC236}">
                <a16:creationId xmlns:a16="http://schemas.microsoft.com/office/drawing/2014/main" id="{C785DEA0-0DB3-E3D6-24F7-A99BAD2FE7C0}"/>
              </a:ext>
            </a:extLst>
          </p:cNvPr>
          <p:cNvCxnSpPr>
            <a:cxnSpLocks/>
            <a:stCxn id="180" idx="1"/>
            <a:endCxn id="27" idx="2"/>
          </p:cNvCxnSpPr>
          <p:nvPr/>
        </p:nvCxnSpPr>
        <p:spPr>
          <a:xfrm flipV="1">
            <a:off x="2429822" y="4126148"/>
            <a:ext cx="1356667" cy="802259"/>
          </a:xfrm>
          <a:prstGeom prst="bentConnector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ED8C8976-00C8-6D97-C5FF-A74D69A7657B}"/>
              </a:ext>
            </a:extLst>
          </p:cNvPr>
          <p:cNvSpPr txBox="1"/>
          <p:nvPr/>
        </p:nvSpPr>
        <p:spPr>
          <a:xfrm>
            <a:off x="2481336" y="1496652"/>
            <a:ext cx="1617982" cy="738664"/>
          </a:xfrm>
          <a:prstGeom prst="rect">
            <a:avLst/>
          </a:prstGeom>
          <a:noFill/>
        </p:spPr>
        <p:txBody>
          <a:bodyPr wrap="square" rtlCol="0">
            <a:spAutoFit/>
          </a:bodyPr>
          <a:lstStyle/>
          <a:p>
            <a:r>
              <a:rPr lang="en-US" altLang="zh-TW" sz="1400" dirty="0">
                <a:solidFill>
                  <a:schemeClr val="tx2"/>
                </a:solidFill>
              </a:rPr>
              <a:t>Profile</a:t>
            </a:r>
            <a:r>
              <a:rPr lang="zh-TW" altLang="en-US" sz="1400" dirty="0">
                <a:solidFill>
                  <a:schemeClr val="tx2"/>
                </a:solidFill>
              </a:rPr>
              <a:t> </a:t>
            </a:r>
            <a:endParaRPr lang="en-US" altLang="zh-TW" sz="1400" dirty="0">
              <a:solidFill>
                <a:schemeClr val="tx2"/>
              </a:solidFill>
            </a:endParaRPr>
          </a:p>
          <a:p>
            <a:r>
              <a:rPr lang="en-US" altLang="zh-TW" sz="1400" dirty="0">
                <a:solidFill>
                  <a:schemeClr val="tx2"/>
                </a:solidFill>
              </a:rPr>
              <a:t>individual</a:t>
            </a:r>
            <a:r>
              <a:rPr lang="zh-TW" altLang="en-US" sz="1400" dirty="0">
                <a:solidFill>
                  <a:schemeClr val="tx2"/>
                </a:solidFill>
              </a:rPr>
              <a:t> </a:t>
            </a:r>
            <a:r>
              <a:rPr lang="en-US" altLang="zh-TW" sz="1400" dirty="0">
                <a:solidFill>
                  <a:schemeClr val="tx2"/>
                </a:solidFill>
              </a:rPr>
              <a:t>workload</a:t>
            </a:r>
            <a:endParaRPr lang="en-US" sz="1400" dirty="0">
              <a:solidFill>
                <a:schemeClr val="tx2"/>
              </a:solidFill>
            </a:endParaRPr>
          </a:p>
        </p:txBody>
      </p:sp>
      <p:grpSp>
        <p:nvGrpSpPr>
          <p:cNvPr id="295" name="Group 294">
            <a:extLst>
              <a:ext uri="{FF2B5EF4-FFF2-40B4-BE49-F238E27FC236}">
                <a16:creationId xmlns:a16="http://schemas.microsoft.com/office/drawing/2014/main" id="{6F722296-11D7-00D1-9EE7-4D62F1633FEA}"/>
              </a:ext>
            </a:extLst>
          </p:cNvPr>
          <p:cNvGrpSpPr/>
          <p:nvPr/>
        </p:nvGrpSpPr>
        <p:grpSpPr>
          <a:xfrm>
            <a:off x="4690903" y="4746613"/>
            <a:ext cx="1193474" cy="1399945"/>
            <a:chOff x="5138856" y="4757497"/>
            <a:chExt cx="1193474" cy="1399945"/>
          </a:xfrm>
        </p:grpSpPr>
        <p:grpSp>
          <p:nvGrpSpPr>
            <p:cNvPr id="195" name="Group 194">
              <a:extLst>
                <a:ext uri="{FF2B5EF4-FFF2-40B4-BE49-F238E27FC236}">
                  <a16:creationId xmlns:a16="http://schemas.microsoft.com/office/drawing/2014/main" id="{AC22D301-CC93-204F-6D74-7FF8D68A4FE7}"/>
                </a:ext>
              </a:extLst>
            </p:cNvPr>
            <p:cNvGrpSpPr/>
            <p:nvPr/>
          </p:nvGrpSpPr>
          <p:grpSpPr>
            <a:xfrm>
              <a:off x="5138856" y="4757497"/>
              <a:ext cx="1193474" cy="1399945"/>
              <a:chOff x="9116882" y="727627"/>
              <a:chExt cx="1288152" cy="1501818"/>
            </a:xfrm>
          </p:grpSpPr>
          <p:sp>
            <p:nvSpPr>
              <p:cNvPr id="196" name="Vertical Scroll 195">
                <a:extLst>
                  <a:ext uri="{FF2B5EF4-FFF2-40B4-BE49-F238E27FC236}">
                    <a16:creationId xmlns:a16="http://schemas.microsoft.com/office/drawing/2014/main" id="{8610AB60-2E7B-9CE1-0EF7-1F360C4EB277}"/>
                  </a:ext>
                </a:extLst>
              </p:cNvPr>
              <p:cNvSpPr/>
              <p:nvPr/>
            </p:nvSpPr>
            <p:spPr>
              <a:xfrm>
                <a:off x="9299471" y="960438"/>
                <a:ext cx="864678" cy="1269007"/>
              </a:xfrm>
              <a:prstGeom prst="verticalScroll">
                <a:avLst>
                  <a:gd name="adj" fmla="val 17110"/>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197" name="Content Placeholder 2">
                <a:extLst>
                  <a:ext uri="{FF2B5EF4-FFF2-40B4-BE49-F238E27FC236}">
                    <a16:creationId xmlns:a16="http://schemas.microsoft.com/office/drawing/2014/main" id="{94C32D76-A679-C6A2-D954-A9DFAE70936D}"/>
                  </a:ext>
                </a:extLst>
              </p:cNvPr>
              <p:cNvSpPr txBox="1">
                <a:spLocks/>
              </p:cNvSpPr>
              <p:nvPr/>
            </p:nvSpPr>
            <p:spPr>
              <a:xfrm>
                <a:off x="9116882" y="727627"/>
                <a:ext cx="1288152" cy="230672"/>
              </a:xfrm>
              <a:prstGeom prst="rect">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200" dirty="0">
                    <a:solidFill>
                      <a:schemeClr val="tx2"/>
                    </a:solidFill>
                  </a:rPr>
                  <a:t>Testing</a:t>
                </a:r>
                <a:r>
                  <a:rPr lang="zh-TW" altLang="en-US" sz="1200" dirty="0">
                    <a:solidFill>
                      <a:schemeClr val="tx2"/>
                    </a:solidFill>
                  </a:rPr>
                  <a:t> </a:t>
                </a:r>
                <a:r>
                  <a:rPr lang="en-US" altLang="zh-TW" sz="1200" dirty="0">
                    <a:solidFill>
                      <a:schemeClr val="tx2"/>
                    </a:solidFill>
                  </a:rPr>
                  <a:t>pairs</a:t>
                </a:r>
                <a:endParaRPr lang="en-US" sz="1200" dirty="0">
                  <a:solidFill>
                    <a:schemeClr val="tx2"/>
                  </a:solidFill>
                </a:endParaRPr>
              </a:p>
            </p:txBody>
          </p:sp>
        </p:grpSp>
        <p:sp>
          <p:nvSpPr>
            <p:cNvPr id="198" name="Cloud 197">
              <a:extLst>
                <a:ext uri="{FF2B5EF4-FFF2-40B4-BE49-F238E27FC236}">
                  <a16:creationId xmlns:a16="http://schemas.microsoft.com/office/drawing/2014/main" id="{84F3BD1D-E794-E04F-2E12-E26E0065435F}"/>
                </a:ext>
              </a:extLst>
            </p:cNvPr>
            <p:cNvSpPr/>
            <p:nvPr/>
          </p:nvSpPr>
          <p:spPr>
            <a:xfrm>
              <a:off x="5525602" y="5222060"/>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199" name="Diamond 198">
              <a:extLst>
                <a:ext uri="{FF2B5EF4-FFF2-40B4-BE49-F238E27FC236}">
                  <a16:creationId xmlns:a16="http://schemas.microsoft.com/office/drawing/2014/main" id="{890B4782-F18F-B21D-DF51-92545C80732F}"/>
                </a:ext>
              </a:extLst>
            </p:cNvPr>
            <p:cNvSpPr/>
            <p:nvPr/>
          </p:nvSpPr>
          <p:spPr>
            <a:xfrm>
              <a:off x="5737425" y="5224637"/>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Cloud 199">
              <a:extLst>
                <a:ext uri="{FF2B5EF4-FFF2-40B4-BE49-F238E27FC236}">
                  <a16:creationId xmlns:a16="http://schemas.microsoft.com/office/drawing/2014/main" id="{8683B457-27A3-2F6B-2635-4DFB4B0A13AD}"/>
                </a:ext>
              </a:extLst>
            </p:cNvPr>
            <p:cNvSpPr/>
            <p:nvPr/>
          </p:nvSpPr>
          <p:spPr>
            <a:xfrm>
              <a:off x="5525602" y="5526860"/>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01" name="Cloud 200">
              <a:extLst>
                <a:ext uri="{FF2B5EF4-FFF2-40B4-BE49-F238E27FC236}">
                  <a16:creationId xmlns:a16="http://schemas.microsoft.com/office/drawing/2014/main" id="{C5311414-99DA-30B9-78B2-5D9A4DF6A206}"/>
                </a:ext>
              </a:extLst>
            </p:cNvPr>
            <p:cNvSpPr/>
            <p:nvPr/>
          </p:nvSpPr>
          <p:spPr>
            <a:xfrm>
              <a:off x="5525602" y="5823333"/>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02" name="Oval 201">
              <a:extLst>
                <a:ext uri="{FF2B5EF4-FFF2-40B4-BE49-F238E27FC236}">
                  <a16:creationId xmlns:a16="http://schemas.microsoft.com/office/drawing/2014/main" id="{76024BA8-452F-58D6-2F31-765E95D8B753}"/>
                </a:ext>
              </a:extLst>
            </p:cNvPr>
            <p:cNvSpPr/>
            <p:nvPr/>
          </p:nvSpPr>
          <p:spPr>
            <a:xfrm>
              <a:off x="5737425" y="5542230"/>
              <a:ext cx="148533" cy="18109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203" name="Triangle 202">
              <a:extLst>
                <a:ext uri="{FF2B5EF4-FFF2-40B4-BE49-F238E27FC236}">
                  <a16:creationId xmlns:a16="http://schemas.microsoft.com/office/drawing/2014/main" id="{856AA575-BA23-CC5B-AD00-78C6187B11EE}"/>
                </a:ext>
              </a:extLst>
            </p:cNvPr>
            <p:cNvSpPr/>
            <p:nvPr/>
          </p:nvSpPr>
          <p:spPr>
            <a:xfrm>
              <a:off x="5750376" y="5832833"/>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04" name="Elbow Connector 203">
            <a:extLst>
              <a:ext uri="{FF2B5EF4-FFF2-40B4-BE49-F238E27FC236}">
                <a16:creationId xmlns:a16="http://schemas.microsoft.com/office/drawing/2014/main" id="{7C797E3E-FB1A-F662-C3BE-31381179562E}"/>
              </a:ext>
            </a:extLst>
          </p:cNvPr>
          <p:cNvCxnSpPr>
            <a:cxnSpLocks/>
            <a:stCxn id="182" idx="1"/>
            <a:endCxn id="233" idx="1"/>
          </p:cNvCxnSpPr>
          <p:nvPr/>
        </p:nvCxnSpPr>
        <p:spPr>
          <a:xfrm flipV="1">
            <a:off x="2660168" y="5541624"/>
            <a:ext cx="1285896" cy="3031"/>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0" name="Rounded Rectangle 209">
            <a:extLst>
              <a:ext uri="{FF2B5EF4-FFF2-40B4-BE49-F238E27FC236}">
                <a16:creationId xmlns:a16="http://schemas.microsoft.com/office/drawing/2014/main" id="{90D0277E-5E7B-EBEE-5687-09A3817323E3}"/>
              </a:ext>
            </a:extLst>
          </p:cNvPr>
          <p:cNvSpPr/>
          <p:nvPr/>
        </p:nvSpPr>
        <p:spPr>
          <a:xfrm>
            <a:off x="4180155" y="2014658"/>
            <a:ext cx="1319090"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Profile</a:t>
            </a:r>
            <a:r>
              <a:rPr lang="zh-TW" altLang="en-US" dirty="0">
                <a:solidFill>
                  <a:sysClr val="windowText" lastClr="000000"/>
                </a:solidFill>
              </a:rPr>
              <a:t> </a:t>
            </a:r>
            <a:r>
              <a:rPr lang="en-US" altLang="zh-TW" dirty="0">
                <a:solidFill>
                  <a:sysClr val="windowText" lastClr="000000"/>
                </a:solidFill>
              </a:rPr>
              <a:t>datastore</a:t>
            </a:r>
            <a:endParaRPr lang="en-US" dirty="0">
              <a:solidFill>
                <a:sysClr val="windowText" lastClr="000000"/>
              </a:solidFill>
            </a:endParaRPr>
          </a:p>
        </p:txBody>
      </p:sp>
      <p:pic>
        <p:nvPicPr>
          <p:cNvPr id="208" name="Picture 207" descr="A white circular object with black dots&#10;&#10;Description automatically generated">
            <a:extLst>
              <a:ext uri="{FF2B5EF4-FFF2-40B4-BE49-F238E27FC236}">
                <a16:creationId xmlns:a16="http://schemas.microsoft.com/office/drawing/2014/main" id="{2137C7B4-B26F-0A6C-10A8-6A52EE198A2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845344" y="1762232"/>
            <a:ext cx="609585" cy="471357"/>
          </a:xfrm>
          <a:prstGeom prst="rect">
            <a:avLst/>
          </a:prstGeom>
        </p:spPr>
      </p:pic>
      <p:pic>
        <p:nvPicPr>
          <p:cNvPr id="233" name="Picture 232" descr="A white circular object with black dots&#10;&#10;Description automatically generated">
            <a:extLst>
              <a:ext uri="{FF2B5EF4-FFF2-40B4-BE49-F238E27FC236}">
                <a16:creationId xmlns:a16="http://schemas.microsoft.com/office/drawing/2014/main" id="{4D5700C8-7C47-8404-4577-739701F0C32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946064" y="5305945"/>
            <a:ext cx="609585" cy="471357"/>
          </a:xfrm>
          <a:prstGeom prst="rect">
            <a:avLst/>
          </a:prstGeom>
        </p:spPr>
      </p:pic>
      <p:cxnSp>
        <p:nvCxnSpPr>
          <p:cNvPr id="234" name="Elbow Connector 233">
            <a:extLst>
              <a:ext uri="{FF2B5EF4-FFF2-40B4-BE49-F238E27FC236}">
                <a16:creationId xmlns:a16="http://schemas.microsoft.com/office/drawing/2014/main" id="{611AA45E-C217-EC90-D340-5F1754A8C0E5}"/>
              </a:ext>
            </a:extLst>
          </p:cNvPr>
          <p:cNvCxnSpPr>
            <a:cxnSpLocks/>
            <a:endCxn id="233" idx="0"/>
          </p:cNvCxnSpPr>
          <p:nvPr/>
        </p:nvCxnSpPr>
        <p:spPr>
          <a:xfrm rot="16200000" flipH="1">
            <a:off x="3484683" y="4539770"/>
            <a:ext cx="1179795" cy="352554"/>
          </a:xfrm>
          <a:prstGeom prst="bentConnector3">
            <a:avLst>
              <a:gd name="adj1" fmla="val 7027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49263796-0550-C1D0-624F-7EC77B034462}"/>
              </a:ext>
            </a:extLst>
          </p:cNvPr>
          <p:cNvSpPr txBox="1"/>
          <p:nvPr/>
        </p:nvSpPr>
        <p:spPr>
          <a:xfrm>
            <a:off x="2809039" y="5254339"/>
            <a:ext cx="1360399" cy="307777"/>
          </a:xfrm>
          <a:prstGeom prst="rect">
            <a:avLst/>
          </a:prstGeom>
          <a:noFill/>
        </p:spPr>
        <p:txBody>
          <a:bodyPr wrap="square" rtlCol="0">
            <a:spAutoFit/>
          </a:bodyPr>
          <a:lstStyle/>
          <a:p>
            <a:r>
              <a:rPr lang="en-US" altLang="zh-TW" sz="1400" dirty="0">
                <a:solidFill>
                  <a:schemeClr val="tx2"/>
                </a:solidFill>
              </a:rPr>
              <a:t>Query</a:t>
            </a:r>
            <a:r>
              <a:rPr lang="zh-TW" altLang="en-US" sz="1400" dirty="0">
                <a:solidFill>
                  <a:schemeClr val="tx2"/>
                </a:solidFill>
              </a:rPr>
              <a:t> </a:t>
            </a:r>
            <a:r>
              <a:rPr lang="en-US" altLang="zh-TW" sz="1400" dirty="0">
                <a:solidFill>
                  <a:schemeClr val="tx2"/>
                </a:solidFill>
              </a:rPr>
              <a:t>profile</a:t>
            </a:r>
            <a:endParaRPr lang="en-US" sz="1400" dirty="0">
              <a:solidFill>
                <a:schemeClr val="tx2"/>
              </a:solidFill>
            </a:endParaRPr>
          </a:p>
        </p:txBody>
      </p:sp>
      <p:sp>
        <p:nvSpPr>
          <p:cNvPr id="260" name="Rounded Rectangle 259">
            <a:extLst>
              <a:ext uri="{FF2B5EF4-FFF2-40B4-BE49-F238E27FC236}">
                <a16:creationId xmlns:a16="http://schemas.microsoft.com/office/drawing/2014/main" id="{4AF14B6C-BBAB-2AE5-3FF6-738D19B1A935}"/>
              </a:ext>
            </a:extLst>
          </p:cNvPr>
          <p:cNvSpPr/>
          <p:nvPr/>
        </p:nvSpPr>
        <p:spPr>
          <a:xfrm>
            <a:off x="6021040" y="5256079"/>
            <a:ext cx="1247992" cy="599871"/>
          </a:xfrm>
          <a:prstGeom prst="roundRect">
            <a:avLst/>
          </a:prstGeom>
          <a:solidFill>
            <a:schemeClr val="tx2">
              <a:lumMod val="10000"/>
              <a:lumOff val="90000"/>
            </a:schemeClr>
          </a:solidFill>
          <a:ln w="38100">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Predictor</a:t>
            </a:r>
            <a:endParaRPr lang="en-US" dirty="0">
              <a:solidFill>
                <a:sysClr val="windowText" lastClr="000000"/>
              </a:solidFill>
            </a:endParaRPr>
          </a:p>
        </p:txBody>
      </p:sp>
      <p:sp>
        <p:nvSpPr>
          <p:cNvPr id="270" name="Rectangle 269">
            <a:extLst>
              <a:ext uri="{FF2B5EF4-FFF2-40B4-BE49-F238E27FC236}">
                <a16:creationId xmlns:a16="http://schemas.microsoft.com/office/drawing/2014/main" id="{80DFA5E6-A80B-D42E-D42F-52DD2A2DBA79}"/>
              </a:ext>
            </a:extLst>
          </p:cNvPr>
          <p:cNvSpPr/>
          <p:nvPr/>
        </p:nvSpPr>
        <p:spPr>
          <a:xfrm>
            <a:off x="7584208" y="4950002"/>
            <a:ext cx="2576836" cy="1224819"/>
          </a:xfrm>
          <a:prstGeom prst="rect">
            <a:avLst/>
          </a:prstGeom>
          <a:solidFill>
            <a:schemeClr val="bg1">
              <a:lumMod val="9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2"/>
                </a:solidFill>
              </a:rPr>
              <a:t>(</a:t>
            </a:r>
            <a:r>
              <a:rPr lang="en-US" altLang="zh-TW" sz="1300" dirty="0" err="1">
                <a:solidFill>
                  <a:schemeClr val="tx2"/>
                </a:solidFill>
              </a:rPr>
              <a:t>Target,Candidate,Xput</a:t>
            </a:r>
            <a:r>
              <a:rPr lang="zh-TW" altLang="en-US" sz="1300" dirty="0">
                <a:solidFill>
                  <a:schemeClr val="tx2"/>
                </a:solidFill>
              </a:rPr>
              <a:t> </a:t>
            </a:r>
            <a:r>
              <a:rPr lang="en-US" altLang="zh-TW" sz="1300" dirty="0">
                <a:solidFill>
                  <a:schemeClr val="tx2"/>
                </a:solidFill>
              </a:rPr>
              <a:t>sum)</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rgbClr val="FF0000"/>
                </a:solidFill>
              </a:rPr>
              <a:t>0.8</a:t>
            </a:r>
            <a:r>
              <a:rPr lang="zh-TW" altLang="en-US" sz="1300" dirty="0">
                <a:solidFill>
                  <a:srgbClr val="FF0000"/>
                </a:solidFill>
              </a:rPr>
              <a:t> </a:t>
            </a:r>
            <a:r>
              <a:rPr lang="en-US" altLang="zh-TW" sz="1300" dirty="0">
                <a:solidFill>
                  <a:schemeClr val="tx2"/>
                </a:solidFill>
              </a:rPr>
              <a:t>)</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0.5</a:t>
            </a:r>
            <a:r>
              <a:rPr lang="zh-TW" altLang="en-US" sz="1300" dirty="0">
                <a:solidFill>
                  <a:srgbClr val="FF0000"/>
                </a:solidFill>
              </a:rPr>
              <a:t> </a:t>
            </a:r>
            <a:r>
              <a:rPr lang="en-US" altLang="zh-TW" sz="1300" dirty="0">
                <a:solidFill>
                  <a:schemeClr val="tx2"/>
                </a:solidFill>
              </a:rPr>
              <a:t>)</a:t>
            </a:r>
          </a:p>
          <a:p>
            <a:pPr algn="ctr">
              <a:spcBef>
                <a:spcPts val="600"/>
              </a:spcBef>
            </a:pP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a:t>
            </a:r>
            <a:r>
              <a:rPr lang="zh-TW" altLang="en-US" sz="1300" dirty="0">
                <a:solidFill>
                  <a:schemeClr val="tx2"/>
                </a:solidFill>
              </a:rPr>
              <a:t>  </a:t>
            </a:r>
            <a:r>
              <a:rPr lang="en-US" altLang="zh-TW" sz="1300" dirty="0">
                <a:solidFill>
                  <a:schemeClr val="tx2"/>
                </a:solidFill>
              </a:rPr>
              <a:t>0.3</a:t>
            </a:r>
            <a:r>
              <a:rPr lang="zh-TW" altLang="en-US" sz="1300" dirty="0">
                <a:solidFill>
                  <a:srgbClr val="FF0000"/>
                </a:solidFill>
              </a:rPr>
              <a:t> </a:t>
            </a:r>
            <a:r>
              <a:rPr lang="en-US" altLang="zh-TW" sz="1300" dirty="0">
                <a:solidFill>
                  <a:schemeClr val="tx2"/>
                </a:solidFill>
              </a:rPr>
              <a:t>)</a:t>
            </a:r>
          </a:p>
          <a:p>
            <a:pPr algn="ctr"/>
            <a:endParaRPr lang="en-US" sz="1300" dirty="0">
              <a:solidFill>
                <a:schemeClr val="tx2"/>
              </a:solidFill>
            </a:endParaRPr>
          </a:p>
        </p:txBody>
      </p:sp>
      <p:sp>
        <p:nvSpPr>
          <p:cNvPr id="272" name="Cloud 271">
            <a:extLst>
              <a:ext uri="{FF2B5EF4-FFF2-40B4-BE49-F238E27FC236}">
                <a16:creationId xmlns:a16="http://schemas.microsoft.com/office/drawing/2014/main" id="{F2C0B33C-D466-C896-0EAF-8D9DA767393B}"/>
              </a:ext>
            </a:extLst>
          </p:cNvPr>
          <p:cNvSpPr/>
          <p:nvPr/>
        </p:nvSpPr>
        <p:spPr>
          <a:xfrm>
            <a:off x="8424297" y="5251342"/>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3" name="Diamond 272">
            <a:extLst>
              <a:ext uri="{FF2B5EF4-FFF2-40B4-BE49-F238E27FC236}">
                <a16:creationId xmlns:a16="http://schemas.microsoft.com/office/drawing/2014/main" id="{CA533815-4ADF-5B29-2777-FD7BCD7AB9F4}"/>
              </a:ext>
            </a:extLst>
          </p:cNvPr>
          <p:cNvSpPr/>
          <p:nvPr/>
        </p:nvSpPr>
        <p:spPr>
          <a:xfrm>
            <a:off x="8779538" y="5256498"/>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Cloud 274">
            <a:extLst>
              <a:ext uri="{FF2B5EF4-FFF2-40B4-BE49-F238E27FC236}">
                <a16:creationId xmlns:a16="http://schemas.microsoft.com/office/drawing/2014/main" id="{870F1793-B27A-7FF9-E52C-035B15A92485}"/>
              </a:ext>
            </a:extLst>
          </p:cNvPr>
          <p:cNvSpPr/>
          <p:nvPr/>
        </p:nvSpPr>
        <p:spPr>
          <a:xfrm>
            <a:off x="8426034" y="5544843"/>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6" name="Oval 275">
            <a:extLst>
              <a:ext uri="{FF2B5EF4-FFF2-40B4-BE49-F238E27FC236}">
                <a16:creationId xmlns:a16="http://schemas.microsoft.com/office/drawing/2014/main" id="{D7A058EF-2570-DBAE-C9E8-19A7F4D6CBF6}"/>
              </a:ext>
            </a:extLst>
          </p:cNvPr>
          <p:cNvSpPr/>
          <p:nvPr/>
        </p:nvSpPr>
        <p:spPr>
          <a:xfrm>
            <a:off x="8774037" y="5569578"/>
            <a:ext cx="148533" cy="181097"/>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    </a:t>
            </a:r>
            <a:endParaRPr lang="en-US" dirty="0"/>
          </a:p>
        </p:txBody>
      </p:sp>
      <p:sp>
        <p:nvSpPr>
          <p:cNvPr id="277" name="Cloud 276">
            <a:extLst>
              <a:ext uri="{FF2B5EF4-FFF2-40B4-BE49-F238E27FC236}">
                <a16:creationId xmlns:a16="http://schemas.microsoft.com/office/drawing/2014/main" id="{5084E06A-B4A9-FCDC-D138-8813DE7C7824}"/>
              </a:ext>
            </a:extLst>
          </p:cNvPr>
          <p:cNvSpPr/>
          <p:nvPr/>
        </p:nvSpPr>
        <p:spPr>
          <a:xfrm>
            <a:off x="8444851" y="5788292"/>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79" name="Triangle 278">
            <a:extLst>
              <a:ext uri="{FF2B5EF4-FFF2-40B4-BE49-F238E27FC236}">
                <a16:creationId xmlns:a16="http://schemas.microsoft.com/office/drawing/2014/main" id="{57A3D8F3-AC91-6054-4D4A-B166FB2ACE42}"/>
              </a:ext>
            </a:extLst>
          </p:cNvPr>
          <p:cNvSpPr/>
          <p:nvPr/>
        </p:nvSpPr>
        <p:spPr>
          <a:xfrm>
            <a:off x="8779540" y="5816227"/>
            <a:ext cx="148533" cy="149158"/>
          </a:xfrm>
          <a:prstGeom prst="triangl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ounded Rectangle 279">
            <a:extLst>
              <a:ext uri="{FF2B5EF4-FFF2-40B4-BE49-F238E27FC236}">
                <a16:creationId xmlns:a16="http://schemas.microsoft.com/office/drawing/2014/main" id="{46E7ACCC-4C98-9F85-BE16-4B9EE725210C}"/>
              </a:ext>
            </a:extLst>
          </p:cNvPr>
          <p:cNvSpPr/>
          <p:nvPr/>
        </p:nvSpPr>
        <p:spPr>
          <a:xfrm>
            <a:off x="10343771" y="5800679"/>
            <a:ext cx="1126929" cy="338503"/>
          </a:xfrm>
          <a:prstGeom prst="roundRect">
            <a:avLst/>
          </a:prstGeom>
          <a:solidFill>
            <a:schemeClr val="tx2">
              <a:lumMod val="10000"/>
              <a:lumOff val="90000"/>
            </a:schemeClr>
          </a:solidFill>
          <a:ln w="38100">
            <a:solidFill>
              <a:schemeClr val="accent1">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GPU</a:t>
            </a:r>
            <a:endParaRPr lang="en-US" dirty="0">
              <a:solidFill>
                <a:sysClr val="windowText" lastClr="000000"/>
              </a:solidFill>
            </a:endParaRPr>
          </a:p>
        </p:txBody>
      </p:sp>
      <p:sp>
        <p:nvSpPr>
          <p:cNvPr id="281" name="Rectangle 280">
            <a:extLst>
              <a:ext uri="{FF2B5EF4-FFF2-40B4-BE49-F238E27FC236}">
                <a16:creationId xmlns:a16="http://schemas.microsoft.com/office/drawing/2014/main" id="{190D4E72-D2D5-F5AF-A890-EFBFC9D7D8FD}"/>
              </a:ext>
            </a:extLst>
          </p:cNvPr>
          <p:cNvSpPr/>
          <p:nvPr/>
        </p:nvSpPr>
        <p:spPr>
          <a:xfrm>
            <a:off x="10343770" y="4942625"/>
            <a:ext cx="1126929" cy="119655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ysClr val="windowText" lastClr="000000"/>
              </a:solidFill>
            </a:endParaRPr>
          </a:p>
        </p:txBody>
      </p:sp>
      <p:pic>
        <p:nvPicPr>
          <p:cNvPr id="289" name="Picture 288" descr="A computer chip with a green square&#10;&#10;Description automatically generated">
            <a:extLst>
              <a:ext uri="{FF2B5EF4-FFF2-40B4-BE49-F238E27FC236}">
                <a16:creationId xmlns:a16="http://schemas.microsoft.com/office/drawing/2014/main" id="{FEC4497D-2384-E2BF-168B-1D959177F71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0475494" y="5137905"/>
            <a:ext cx="547870" cy="547870"/>
          </a:xfrm>
          <a:prstGeom prst="rect">
            <a:avLst/>
          </a:prstGeom>
        </p:spPr>
      </p:pic>
      <p:sp>
        <p:nvSpPr>
          <p:cNvPr id="290" name="Cloud 289">
            <a:extLst>
              <a:ext uri="{FF2B5EF4-FFF2-40B4-BE49-F238E27FC236}">
                <a16:creationId xmlns:a16="http://schemas.microsoft.com/office/drawing/2014/main" id="{68FB8C8B-C4E0-763F-4B63-8C41427FC6E7}"/>
              </a:ext>
            </a:extLst>
          </p:cNvPr>
          <p:cNvSpPr/>
          <p:nvPr/>
        </p:nvSpPr>
        <p:spPr>
          <a:xfrm>
            <a:off x="11118977" y="5174059"/>
            <a:ext cx="163068" cy="196467"/>
          </a:xfrm>
          <a:prstGeom prst="cloud">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lumOff val="90000"/>
                </a:schemeClr>
              </a:solidFill>
            </a:endParaRPr>
          </a:p>
        </p:txBody>
      </p:sp>
      <p:sp>
        <p:nvSpPr>
          <p:cNvPr id="291" name="Diamond 290">
            <a:extLst>
              <a:ext uri="{FF2B5EF4-FFF2-40B4-BE49-F238E27FC236}">
                <a16:creationId xmlns:a16="http://schemas.microsoft.com/office/drawing/2014/main" id="{ADFD15A6-D190-63A2-6672-EDE2DA52CAFC}"/>
              </a:ext>
            </a:extLst>
          </p:cNvPr>
          <p:cNvSpPr/>
          <p:nvPr/>
        </p:nvSpPr>
        <p:spPr>
          <a:xfrm>
            <a:off x="11121332" y="5488174"/>
            <a:ext cx="137529" cy="191311"/>
          </a:xfrm>
          <a:prstGeom prst="diamond">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3" name="Straight Arrow Connector 292">
            <a:extLst>
              <a:ext uri="{FF2B5EF4-FFF2-40B4-BE49-F238E27FC236}">
                <a16:creationId xmlns:a16="http://schemas.microsoft.com/office/drawing/2014/main" id="{CCA0A245-5D2E-F7BE-84FA-9138F4A96C0C}"/>
              </a:ext>
            </a:extLst>
          </p:cNvPr>
          <p:cNvCxnSpPr>
            <a:cxnSpLocks/>
            <a:stCxn id="233" idx="3"/>
            <a:endCxn id="196" idx="1"/>
          </p:cNvCxnSpPr>
          <p:nvPr/>
        </p:nvCxnSpPr>
        <p:spPr>
          <a:xfrm>
            <a:off x="4555649" y="5541624"/>
            <a:ext cx="441495" cy="1347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2140F566-7F5D-E9FC-A021-723E4667BAEE}"/>
              </a:ext>
            </a:extLst>
          </p:cNvPr>
          <p:cNvCxnSpPr>
            <a:cxnSpLocks/>
            <a:stCxn id="196" idx="3"/>
          </p:cNvCxnSpPr>
          <p:nvPr/>
        </p:nvCxnSpPr>
        <p:spPr>
          <a:xfrm>
            <a:off x="5524125" y="5555095"/>
            <a:ext cx="336713"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045D1FA1-FB5F-1514-13E9-6044614428A8}"/>
              </a:ext>
            </a:extLst>
          </p:cNvPr>
          <p:cNvCxnSpPr>
            <a:cxnSpLocks/>
            <a:stCxn id="260" idx="3"/>
            <a:endCxn id="270" idx="1"/>
          </p:cNvCxnSpPr>
          <p:nvPr/>
        </p:nvCxnSpPr>
        <p:spPr>
          <a:xfrm>
            <a:off x="7269032" y="5556015"/>
            <a:ext cx="315176" cy="6397"/>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8C47C117-F172-3B27-F5B6-83FA8DCF3FD1}"/>
              </a:ext>
            </a:extLst>
          </p:cNvPr>
          <p:cNvCxnSpPr>
            <a:cxnSpLocks/>
          </p:cNvCxnSpPr>
          <p:nvPr/>
        </p:nvCxnSpPr>
        <p:spPr>
          <a:xfrm>
            <a:off x="9704459" y="5305945"/>
            <a:ext cx="63931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4" name="Rectangle 313">
            <a:extLst>
              <a:ext uri="{FF2B5EF4-FFF2-40B4-BE49-F238E27FC236}">
                <a16:creationId xmlns:a16="http://schemas.microsoft.com/office/drawing/2014/main" id="{0C4D9631-D312-B51C-8DBC-C30832AFFB79}"/>
              </a:ext>
            </a:extLst>
          </p:cNvPr>
          <p:cNvSpPr/>
          <p:nvPr/>
        </p:nvSpPr>
        <p:spPr>
          <a:xfrm>
            <a:off x="8110358" y="5181435"/>
            <a:ext cx="1594101" cy="2663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00"/>
              </a:highlight>
            </a:endParaRPr>
          </a:p>
        </p:txBody>
      </p:sp>
      <p:cxnSp>
        <p:nvCxnSpPr>
          <p:cNvPr id="321" name="Straight Arrow Connector 320">
            <a:extLst>
              <a:ext uri="{FF2B5EF4-FFF2-40B4-BE49-F238E27FC236}">
                <a16:creationId xmlns:a16="http://schemas.microsoft.com/office/drawing/2014/main" id="{3575F01D-61D0-B233-DEEC-AADAE1457F78}"/>
              </a:ext>
            </a:extLst>
          </p:cNvPr>
          <p:cNvCxnSpPr>
            <a:cxnSpLocks/>
          </p:cNvCxnSpPr>
          <p:nvPr/>
        </p:nvCxnSpPr>
        <p:spPr>
          <a:xfrm>
            <a:off x="9021349" y="1898632"/>
            <a:ext cx="1173197"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6BE26A6F-88F7-AAB6-0B88-479FA5C37CF2}"/>
              </a:ext>
            </a:extLst>
          </p:cNvPr>
          <p:cNvCxnSpPr>
            <a:cxnSpLocks/>
          </p:cNvCxnSpPr>
          <p:nvPr/>
        </p:nvCxnSpPr>
        <p:spPr>
          <a:xfrm>
            <a:off x="5509401" y="2326856"/>
            <a:ext cx="1280505"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Elbow Connector 327">
            <a:extLst>
              <a:ext uri="{FF2B5EF4-FFF2-40B4-BE49-F238E27FC236}">
                <a16:creationId xmlns:a16="http://schemas.microsoft.com/office/drawing/2014/main" id="{B63092CC-2D86-8F75-2F00-6DA420C9368E}"/>
              </a:ext>
            </a:extLst>
          </p:cNvPr>
          <p:cNvCxnSpPr>
            <a:cxnSpLocks/>
            <a:stCxn id="121" idx="2"/>
            <a:endCxn id="260" idx="0"/>
          </p:cNvCxnSpPr>
          <p:nvPr/>
        </p:nvCxnSpPr>
        <p:spPr>
          <a:xfrm rot="5400000">
            <a:off x="7789581" y="2351522"/>
            <a:ext cx="1760012" cy="4049102"/>
          </a:xfrm>
          <a:prstGeom prst="bentConnector3">
            <a:avLst>
              <a:gd name="adj1" fmla="val 50000"/>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2" name="TextBox 331">
            <a:extLst>
              <a:ext uri="{FF2B5EF4-FFF2-40B4-BE49-F238E27FC236}">
                <a16:creationId xmlns:a16="http://schemas.microsoft.com/office/drawing/2014/main" id="{A37B8461-BF91-C291-E8E9-7026E9B13B48}"/>
              </a:ext>
            </a:extLst>
          </p:cNvPr>
          <p:cNvSpPr txBox="1"/>
          <p:nvPr/>
        </p:nvSpPr>
        <p:spPr>
          <a:xfrm>
            <a:off x="8192426" y="4076255"/>
            <a:ext cx="1360399" cy="307777"/>
          </a:xfrm>
          <a:prstGeom prst="rect">
            <a:avLst/>
          </a:prstGeom>
          <a:noFill/>
        </p:spPr>
        <p:txBody>
          <a:bodyPr wrap="square" rtlCol="0">
            <a:spAutoFit/>
          </a:bodyPr>
          <a:lstStyle/>
          <a:p>
            <a:r>
              <a:rPr lang="en-US" altLang="zh-TW" sz="1400" dirty="0">
                <a:solidFill>
                  <a:schemeClr val="tx2"/>
                </a:solidFill>
              </a:rPr>
              <a:t>Deploy</a:t>
            </a:r>
            <a:r>
              <a:rPr lang="zh-TW" altLang="en-US" sz="1400" dirty="0">
                <a:solidFill>
                  <a:schemeClr val="tx2"/>
                </a:solidFill>
              </a:rPr>
              <a:t> </a:t>
            </a:r>
            <a:r>
              <a:rPr lang="en-US" altLang="zh-TW" sz="1400" dirty="0">
                <a:solidFill>
                  <a:schemeClr val="tx2"/>
                </a:solidFill>
              </a:rPr>
              <a:t>model</a:t>
            </a:r>
            <a:endParaRPr lang="en-US" sz="1400" dirty="0">
              <a:solidFill>
                <a:schemeClr val="tx2"/>
              </a:solidFill>
            </a:endParaRPr>
          </a:p>
        </p:txBody>
      </p:sp>
      <p:sp>
        <p:nvSpPr>
          <p:cNvPr id="334" name="Content Placeholder 2">
            <a:extLst>
              <a:ext uri="{FF2B5EF4-FFF2-40B4-BE49-F238E27FC236}">
                <a16:creationId xmlns:a16="http://schemas.microsoft.com/office/drawing/2014/main" id="{53989B42-3A0D-6B1F-0176-A89CB08DA6B5}"/>
              </a:ext>
            </a:extLst>
          </p:cNvPr>
          <p:cNvSpPr txBox="1">
            <a:spLocks/>
          </p:cNvSpPr>
          <p:nvPr/>
        </p:nvSpPr>
        <p:spPr>
          <a:xfrm>
            <a:off x="10219761" y="884679"/>
            <a:ext cx="1067345" cy="215025"/>
          </a:xfrm>
          <a:prstGeom prst="rect">
            <a:avLst/>
          </a:prstGeom>
          <a:solidFill>
            <a:srgbClr val="BFBFBF">
              <a:alpha val="41176"/>
            </a:srgb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TW" sz="1200" dirty="0">
                <a:solidFill>
                  <a:schemeClr val="tx2"/>
                </a:solidFill>
              </a:rPr>
              <a:t>Training</a:t>
            </a:r>
            <a:r>
              <a:rPr lang="zh-TW" altLang="en-US" sz="1200" dirty="0">
                <a:solidFill>
                  <a:schemeClr val="tx2"/>
                </a:solidFill>
              </a:rPr>
              <a:t> </a:t>
            </a:r>
            <a:r>
              <a:rPr lang="en-US" altLang="zh-TW" sz="1200" dirty="0">
                <a:solidFill>
                  <a:schemeClr val="tx2"/>
                </a:solidFill>
              </a:rPr>
              <a:t>set</a:t>
            </a:r>
            <a:endParaRPr lang="en-US" sz="1200" dirty="0">
              <a:solidFill>
                <a:schemeClr val="tx2"/>
              </a:solidFill>
            </a:endParaRPr>
          </a:p>
        </p:txBody>
      </p:sp>
    </p:spTree>
    <p:extLst>
      <p:ext uri="{BB962C8B-B14F-4D97-AF65-F5344CB8AC3E}">
        <p14:creationId xmlns:p14="http://schemas.microsoft.com/office/powerpoint/2010/main" val="1207040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3A28B50-0891-DB23-87FA-622BA566F7FB}"/>
              </a:ext>
            </a:extLst>
          </p:cNvPr>
          <p:cNvPicPr>
            <a:picLocks noChangeAspect="1"/>
          </p:cNvPicPr>
          <p:nvPr/>
        </p:nvPicPr>
        <p:blipFill rotWithShape="1">
          <a:blip r:embed="rId3"/>
          <a:srcRect l="54414"/>
          <a:stretch/>
        </p:blipFill>
        <p:spPr>
          <a:xfrm>
            <a:off x="9307543" y="2074043"/>
            <a:ext cx="2274257" cy="3297735"/>
          </a:xfrm>
          <a:prstGeom prst="rect">
            <a:avLst/>
          </a:prstGeom>
        </p:spPr>
      </p:pic>
      <p:pic>
        <p:nvPicPr>
          <p:cNvPr id="17" name="Picture 16">
            <a:extLst>
              <a:ext uri="{FF2B5EF4-FFF2-40B4-BE49-F238E27FC236}">
                <a16:creationId xmlns:a16="http://schemas.microsoft.com/office/drawing/2014/main" id="{62023FDB-B743-83FA-0D95-F5E020426839}"/>
              </a:ext>
            </a:extLst>
          </p:cNvPr>
          <p:cNvPicPr>
            <a:picLocks noChangeAspect="1"/>
          </p:cNvPicPr>
          <p:nvPr/>
        </p:nvPicPr>
        <p:blipFill rotWithShape="1">
          <a:blip r:embed="rId3"/>
          <a:srcRect r="46572"/>
          <a:stretch/>
        </p:blipFill>
        <p:spPr>
          <a:xfrm>
            <a:off x="6597993" y="2074044"/>
            <a:ext cx="2665472" cy="3297735"/>
          </a:xfrm>
          <a:prstGeom prst="rect">
            <a:avLst/>
          </a:prstGeom>
        </p:spPr>
      </p:pic>
      <p:sp>
        <p:nvSpPr>
          <p:cNvPr id="2" name="Title 1">
            <a:extLst>
              <a:ext uri="{FF2B5EF4-FFF2-40B4-BE49-F238E27FC236}">
                <a16:creationId xmlns:a16="http://schemas.microsoft.com/office/drawing/2014/main" id="{A5D5C42F-5445-BCA4-9C95-66E12B71785A}"/>
              </a:ext>
            </a:extLst>
          </p:cNvPr>
          <p:cNvSpPr>
            <a:spLocks noGrp="1"/>
          </p:cNvSpPr>
          <p:nvPr>
            <p:ph type="title"/>
          </p:nvPr>
        </p:nvSpPr>
        <p:spPr>
          <a:xfrm>
            <a:off x="0" y="-5382"/>
            <a:ext cx="12192000" cy="1325563"/>
          </a:xfrm>
        </p:spPr>
        <p:txBody>
          <a:bodyPr/>
          <a:lstStyle/>
          <a:p>
            <a:r>
              <a:rPr lang="en-US" altLang="zh-TW" dirty="0"/>
              <a:t>Challenge</a:t>
            </a:r>
            <a:r>
              <a:rPr lang="zh-TW" altLang="en-US" dirty="0"/>
              <a:t> </a:t>
            </a:r>
            <a:r>
              <a:rPr lang="en-US" altLang="zh-TW" dirty="0"/>
              <a:t>#1-</a:t>
            </a:r>
            <a:r>
              <a:rPr lang="zh-TW" altLang="en-US" dirty="0"/>
              <a:t> </a:t>
            </a:r>
            <a:r>
              <a:rPr lang="en-US" altLang="zh-TW" dirty="0"/>
              <a:t>Interference</a:t>
            </a:r>
            <a:r>
              <a:rPr lang="zh-TW" altLang="en-US" dirty="0"/>
              <a:t> </a:t>
            </a:r>
            <a:r>
              <a:rPr lang="en-US" altLang="zh-TW" dirty="0"/>
              <a:t>between</a:t>
            </a:r>
            <a:r>
              <a:rPr lang="zh-TW" altLang="en-US" dirty="0"/>
              <a:t> </a:t>
            </a:r>
            <a:r>
              <a:rPr lang="en-US" altLang="zh-TW" dirty="0" err="1"/>
              <a:t>colocated</a:t>
            </a:r>
            <a:r>
              <a:rPr lang="en-US" altLang="zh-TW" dirty="0"/>
              <a:t> workloads</a:t>
            </a:r>
            <a:endParaRPr lang="en-US" dirty="0"/>
          </a:p>
        </p:txBody>
      </p:sp>
      <p:sp>
        <p:nvSpPr>
          <p:cNvPr id="6" name="The position data is not sufficient for accurate beam prediction">
            <a:extLst>
              <a:ext uri="{FF2B5EF4-FFF2-40B4-BE49-F238E27FC236}">
                <a16:creationId xmlns:a16="http://schemas.microsoft.com/office/drawing/2014/main" id="{615BC7CE-4E22-1A7A-78B9-7B3BAB41F56B}"/>
              </a:ext>
            </a:extLst>
          </p:cNvPr>
          <p:cNvSpPr/>
          <p:nvPr/>
        </p:nvSpPr>
        <p:spPr>
          <a:xfrm>
            <a:off x="1800197" y="5870152"/>
            <a:ext cx="8599789" cy="661522"/>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latin typeface="+mj-lt"/>
              </a:rPr>
              <a:t>Could we predict</a:t>
            </a:r>
            <a:r>
              <a:rPr lang="zh-TW" altLang="en-US" sz="2400" dirty="0">
                <a:latin typeface="+mj-lt"/>
              </a:rPr>
              <a:t> </a:t>
            </a:r>
            <a:r>
              <a:rPr lang="en-US" altLang="zh-TW" sz="2400" dirty="0">
                <a:latin typeface="+mj-lt"/>
              </a:rPr>
              <a:t>interference for a</a:t>
            </a:r>
            <a:r>
              <a:rPr lang="zh-TW" altLang="en-US" sz="2400" dirty="0">
                <a:latin typeface="+mj-lt"/>
              </a:rPr>
              <a:t> </a:t>
            </a:r>
            <a:r>
              <a:rPr lang="en-US" altLang="zh-TW" sz="2400" dirty="0">
                <a:latin typeface="+mj-lt"/>
              </a:rPr>
              <a:t>better</a:t>
            </a:r>
            <a:r>
              <a:rPr lang="zh-TW" altLang="en-US" sz="2400" dirty="0">
                <a:latin typeface="+mj-lt"/>
              </a:rPr>
              <a:t> </a:t>
            </a:r>
            <a:r>
              <a:rPr lang="en-US" altLang="zh-TW" sz="2400" dirty="0">
                <a:latin typeface="+mj-lt"/>
              </a:rPr>
              <a:t>colocation pair?</a:t>
            </a:r>
            <a:endParaRPr sz="2400" dirty="0">
              <a:latin typeface="+mj-lt"/>
            </a:endParaRPr>
          </a:p>
        </p:txBody>
      </p:sp>
      <p:cxnSp>
        <p:nvCxnSpPr>
          <p:cNvPr id="8" name="Straight Arrow Connector 7">
            <a:extLst>
              <a:ext uri="{FF2B5EF4-FFF2-40B4-BE49-F238E27FC236}">
                <a16:creationId xmlns:a16="http://schemas.microsoft.com/office/drawing/2014/main" id="{03503813-62B7-ED5E-E292-24A5790FE6BC}"/>
              </a:ext>
            </a:extLst>
          </p:cNvPr>
          <p:cNvCxnSpPr>
            <a:cxnSpLocks/>
          </p:cNvCxnSpPr>
          <p:nvPr/>
        </p:nvCxnSpPr>
        <p:spPr>
          <a:xfrm>
            <a:off x="7465449" y="2218953"/>
            <a:ext cx="0" cy="1143208"/>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E7A8F0B-D962-5534-18DF-37F8A81B36AE}"/>
              </a:ext>
            </a:extLst>
          </p:cNvPr>
          <p:cNvSpPr txBox="1"/>
          <p:nvPr/>
        </p:nvSpPr>
        <p:spPr>
          <a:xfrm>
            <a:off x="7406178" y="2605891"/>
            <a:ext cx="674541" cy="369332"/>
          </a:xfrm>
          <a:prstGeom prst="rect">
            <a:avLst/>
          </a:prstGeom>
          <a:noFill/>
        </p:spPr>
        <p:txBody>
          <a:bodyPr wrap="square" rtlCol="0">
            <a:spAutoFit/>
          </a:bodyPr>
          <a:lstStyle/>
          <a:p>
            <a:r>
              <a:rPr lang="en-US" altLang="zh-TW" dirty="0"/>
              <a:t>40%</a:t>
            </a:r>
            <a:endParaRPr lang="en-US" dirty="0"/>
          </a:p>
        </p:txBody>
      </p:sp>
      <p:cxnSp>
        <p:nvCxnSpPr>
          <p:cNvPr id="12" name="Straight Arrow Connector 11">
            <a:extLst>
              <a:ext uri="{FF2B5EF4-FFF2-40B4-BE49-F238E27FC236}">
                <a16:creationId xmlns:a16="http://schemas.microsoft.com/office/drawing/2014/main" id="{D67B3EB0-E038-7EC7-59EC-4A3B0DBC28B8}"/>
              </a:ext>
            </a:extLst>
          </p:cNvPr>
          <p:cNvCxnSpPr>
            <a:cxnSpLocks/>
          </p:cNvCxnSpPr>
          <p:nvPr/>
        </p:nvCxnSpPr>
        <p:spPr>
          <a:xfrm>
            <a:off x="9948769" y="2218953"/>
            <a:ext cx="0" cy="513551"/>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DAC1CF1-9315-28D8-3CDA-EC4990E12645}"/>
              </a:ext>
            </a:extLst>
          </p:cNvPr>
          <p:cNvSpPr txBox="1"/>
          <p:nvPr/>
        </p:nvSpPr>
        <p:spPr>
          <a:xfrm>
            <a:off x="10027427" y="2236559"/>
            <a:ext cx="773554" cy="369332"/>
          </a:xfrm>
          <a:prstGeom prst="rect">
            <a:avLst/>
          </a:prstGeom>
          <a:noFill/>
        </p:spPr>
        <p:txBody>
          <a:bodyPr wrap="square" rtlCol="0">
            <a:spAutoFit/>
          </a:bodyPr>
          <a:lstStyle/>
          <a:p>
            <a:r>
              <a:rPr lang="en-US" altLang="zh-TW" dirty="0"/>
              <a:t>19%</a:t>
            </a:r>
            <a:endParaRPr lang="en-US" dirty="0"/>
          </a:p>
        </p:txBody>
      </p:sp>
      <p:sp>
        <p:nvSpPr>
          <p:cNvPr id="16" name="Content Placeholder 15">
            <a:extLst>
              <a:ext uri="{FF2B5EF4-FFF2-40B4-BE49-F238E27FC236}">
                <a16:creationId xmlns:a16="http://schemas.microsoft.com/office/drawing/2014/main" id="{969AE35A-8046-90CF-92B0-4C033FA3BDD5}"/>
              </a:ext>
            </a:extLst>
          </p:cNvPr>
          <p:cNvSpPr>
            <a:spLocks noGrp="1"/>
          </p:cNvSpPr>
          <p:nvPr>
            <p:ph idx="1"/>
          </p:nvPr>
        </p:nvSpPr>
        <p:spPr>
          <a:xfrm>
            <a:off x="654274" y="1681553"/>
            <a:ext cx="5943719" cy="3239697"/>
          </a:xfrm>
        </p:spPr>
        <p:txBody>
          <a:bodyPr/>
          <a:lstStyle/>
          <a:p>
            <a:r>
              <a:rPr lang="en-US" dirty="0"/>
              <a:t>Performance interference is </a:t>
            </a:r>
            <a:r>
              <a:rPr lang="en-US" b="1" dirty="0"/>
              <a:t>workload-dependent</a:t>
            </a:r>
          </a:p>
          <a:p>
            <a:pPr lvl="1"/>
            <a:r>
              <a:rPr lang="en-US" dirty="0"/>
              <a:t>Training or inference </a:t>
            </a:r>
          </a:p>
          <a:p>
            <a:pPr lvl="1"/>
            <a:r>
              <a:rPr lang="en-US" dirty="0"/>
              <a:t>Compute intensity per model</a:t>
            </a:r>
          </a:p>
          <a:p>
            <a:pPr lvl="1"/>
            <a:r>
              <a:rPr lang="en-US" dirty="0"/>
              <a:t>Data movement between host and GPU</a:t>
            </a:r>
          </a:p>
          <a:p>
            <a:r>
              <a:rPr lang="en-US" dirty="0"/>
              <a:t>System-level interference factors</a:t>
            </a:r>
          </a:p>
          <a:p>
            <a:pPr lvl="1"/>
            <a:r>
              <a:rPr lang="en-US" dirty="0"/>
              <a:t>GPU sharing policies</a:t>
            </a:r>
          </a:p>
          <a:p>
            <a:pPr lvl="1"/>
            <a:r>
              <a:rPr lang="en-US" dirty="0"/>
              <a:t>hardware architectures</a:t>
            </a:r>
          </a:p>
          <a:p>
            <a:endParaRPr lang="en-US" dirty="0"/>
          </a:p>
          <a:p>
            <a:endParaRPr lang="en-US" dirty="0"/>
          </a:p>
        </p:txBody>
      </p:sp>
      <p:sp>
        <p:nvSpPr>
          <p:cNvPr id="20" name="Slide Number Placeholder 19">
            <a:extLst>
              <a:ext uri="{FF2B5EF4-FFF2-40B4-BE49-F238E27FC236}">
                <a16:creationId xmlns:a16="http://schemas.microsoft.com/office/drawing/2014/main" id="{8A60C55B-7099-3516-F784-A80D1979C14C}"/>
              </a:ext>
            </a:extLst>
          </p:cNvPr>
          <p:cNvSpPr>
            <a:spLocks noGrp="1"/>
          </p:cNvSpPr>
          <p:nvPr>
            <p:ph type="sldNum" sz="quarter" idx="12"/>
          </p:nvPr>
        </p:nvSpPr>
        <p:spPr/>
        <p:txBody>
          <a:bodyPr/>
          <a:lstStyle/>
          <a:p>
            <a:fld id="{A983B212-4F1F-614E-8463-C5C3E31DC8CE}" type="slidenum">
              <a:rPr lang="en-US" smtClean="0"/>
              <a:t>5</a:t>
            </a:fld>
            <a:endParaRPr lang="en-US"/>
          </a:p>
        </p:txBody>
      </p:sp>
      <p:cxnSp>
        <p:nvCxnSpPr>
          <p:cNvPr id="3" name="Straight Arrow Connector 2">
            <a:extLst>
              <a:ext uri="{FF2B5EF4-FFF2-40B4-BE49-F238E27FC236}">
                <a16:creationId xmlns:a16="http://schemas.microsoft.com/office/drawing/2014/main" id="{650285F2-BFCF-B1EB-FF2D-2B32C25D4410}"/>
              </a:ext>
            </a:extLst>
          </p:cNvPr>
          <p:cNvCxnSpPr>
            <a:cxnSpLocks/>
          </p:cNvCxnSpPr>
          <p:nvPr/>
        </p:nvCxnSpPr>
        <p:spPr>
          <a:xfrm>
            <a:off x="8713269" y="2218953"/>
            <a:ext cx="0" cy="1067665"/>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EA310A2-63E7-9626-BBDF-BA01DDEA7D75}"/>
              </a:ext>
            </a:extLst>
          </p:cNvPr>
          <p:cNvSpPr txBox="1"/>
          <p:nvPr/>
        </p:nvSpPr>
        <p:spPr>
          <a:xfrm>
            <a:off x="8159383" y="2617314"/>
            <a:ext cx="652865" cy="369332"/>
          </a:xfrm>
          <a:prstGeom prst="rect">
            <a:avLst/>
          </a:prstGeom>
          <a:noFill/>
        </p:spPr>
        <p:txBody>
          <a:bodyPr wrap="square" rtlCol="0">
            <a:spAutoFit/>
          </a:bodyPr>
          <a:lstStyle/>
          <a:p>
            <a:r>
              <a:rPr lang="en-US" altLang="zh-TW" dirty="0"/>
              <a:t>38%</a:t>
            </a:r>
            <a:endParaRPr lang="en-US" dirty="0"/>
          </a:p>
        </p:txBody>
      </p:sp>
      <p:cxnSp>
        <p:nvCxnSpPr>
          <p:cNvPr id="7" name="Straight Arrow Connector 6">
            <a:extLst>
              <a:ext uri="{FF2B5EF4-FFF2-40B4-BE49-F238E27FC236}">
                <a16:creationId xmlns:a16="http://schemas.microsoft.com/office/drawing/2014/main" id="{086CFA90-77D2-A685-8989-18FEAD8CBDAC}"/>
              </a:ext>
            </a:extLst>
          </p:cNvPr>
          <p:cNvCxnSpPr>
            <a:cxnSpLocks/>
          </p:cNvCxnSpPr>
          <p:nvPr/>
        </p:nvCxnSpPr>
        <p:spPr>
          <a:xfrm>
            <a:off x="11225119" y="2163713"/>
            <a:ext cx="0" cy="225246"/>
          </a:xfrm>
          <a:prstGeom prst="straightConnector1">
            <a:avLst/>
          </a:prstGeom>
          <a:ln w="317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31534C-670D-A38F-A6A6-849FB8ABF16E}"/>
              </a:ext>
            </a:extLst>
          </p:cNvPr>
          <p:cNvSpPr txBox="1"/>
          <p:nvPr/>
        </p:nvSpPr>
        <p:spPr>
          <a:xfrm>
            <a:off x="10661150" y="2182143"/>
            <a:ext cx="724503" cy="369332"/>
          </a:xfrm>
          <a:prstGeom prst="rect">
            <a:avLst/>
          </a:prstGeom>
          <a:noFill/>
        </p:spPr>
        <p:txBody>
          <a:bodyPr wrap="square" rtlCol="0">
            <a:spAutoFit/>
          </a:bodyPr>
          <a:lstStyle/>
          <a:p>
            <a:r>
              <a:rPr lang="en-US" altLang="zh-TW" dirty="0"/>
              <a:t>2%</a:t>
            </a:r>
            <a:endParaRPr lang="en-US" dirty="0"/>
          </a:p>
        </p:txBody>
      </p:sp>
      <p:pic>
        <p:nvPicPr>
          <p:cNvPr id="24" name="Picture 23">
            <a:extLst>
              <a:ext uri="{FF2B5EF4-FFF2-40B4-BE49-F238E27FC236}">
                <a16:creationId xmlns:a16="http://schemas.microsoft.com/office/drawing/2014/main" id="{56B595C3-C809-1686-174D-4847DA61D7A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082416" y="1200544"/>
            <a:ext cx="724509" cy="724509"/>
          </a:xfrm>
          <a:prstGeom prst="rect">
            <a:avLst/>
          </a:prstGeom>
        </p:spPr>
      </p:pic>
      <p:pic>
        <p:nvPicPr>
          <p:cNvPr id="27" name="Picture 26">
            <a:extLst>
              <a:ext uri="{FF2B5EF4-FFF2-40B4-BE49-F238E27FC236}">
                <a16:creationId xmlns:a16="http://schemas.microsoft.com/office/drawing/2014/main" id="{F63ACEBB-937F-24C4-1D3C-7F11B8A415D8}"/>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743448" y="1206258"/>
            <a:ext cx="674541" cy="674541"/>
          </a:xfrm>
          <a:prstGeom prst="rect">
            <a:avLst/>
          </a:prstGeom>
        </p:spPr>
      </p:pic>
    </p:spTree>
    <p:extLst>
      <p:ext uri="{BB962C8B-B14F-4D97-AF65-F5344CB8AC3E}">
        <p14:creationId xmlns:p14="http://schemas.microsoft.com/office/powerpoint/2010/main" val="204429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13"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4F580-1E44-BCBB-3F3B-26B54EB50CC5}"/>
              </a:ext>
            </a:extLst>
          </p:cNvPr>
          <p:cNvSpPr>
            <a:spLocks noGrp="1"/>
          </p:cNvSpPr>
          <p:nvPr>
            <p:ph type="title"/>
          </p:nvPr>
        </p:nvSpPr>
        <p:spPr>
          <a:xfrm>
            <a:off x="0" y="-640465"/>
            <a:ext cx="12192000" cy="1325563"/>
          </a:xfrm>
        </p:spPr>
        <p:txBody>
          <a:bodyPr/>
          <a:lstStyle/>
          <a:p>
            <a:pPr algn="l"/>
            <a:r>
              <a:rPr lang="en-US" altLang="zh-TW" dirty="0"/>
              <a:t>System</a:t>
            </a:r>
            <a:r>
              <a:rPr lang="zh-TW" altLang="en-US" dirty="0"/>
              <a:t> </a:t>
            </a:r>
            <a:r>
              <a:rPr lang="en-US" altLang="zh-TW" dirty="0"/>
              <a:t>design-</a:t>
            </a:r>
            <a:r>
              <a:rPr lang="zh-TW" altLang="en-US" dirty="0"/>
              <a:t> </a:t>
            </a:r>
            <a:br>
              <a:rPr lang="en-US" altLang="zh-TW" dirty="0"/>
            </a:br>
            <a:r>
              <a:rPr lang="en-US" altLang="zh-TW" dirty="0"/>
              <a:t>Profiler</a:t>
            </a:r>
            <a:endParaRPr lang="en-US" dirty="0"/>
          </a:p>
        </p:txBody>
      </p:sp>
      <p:sp>
        <p:nvSpPr>
          <p:cNvPr id="4" name="Slide Number Placeholder 3">
            <a:extLst>
              <a:ext uri="{FF2B5EF4-FFF2-40B4-BE49-F238E27FC236}">
                <a16:creationId xmlns:a16="http://schemas.microsoft.com/office/drawing/2014/main" id="{8F04C790-1038-D32F-B1CF-C9B2E0F0AB69}"/>
              </a:ext>
            </a:extLst>
          </p:cNvPr>
          <p:cNvSpPr>
            <a:spLocks noGrp="1"/>
          </p:cNvSpPr>
          <p:nvPr>
            <p:ph type="sldNum" sz="quarter" idx="12"/>
          </p:nvPr>
        </p:nvSpPr>
        <p:spPr/>
        <p:txBody>
          <a:bodyPr/>
          <a:lstStyle/>
          <a:p>
            <a:fld id="{A983B212-4F1F-614E-8463-C5C3E31DC8CE}" type="slidenum">
              <a:rPr lang="en-US" smtClean="0"/>
              <a:t>50</a:t>
            </a:fld>
            <a:endParaRPr lang="en-US"/>
          </a:p>
        </p:txBody>
      </p:sp>
      <p:sp>
        <p:nvSpPr>
          <p:cNvPr id="36" name="TextBox 35">
            <a:extLst>
              <a:ext uri="{FF2B5EF4-FFF2-40B4-BE49-F238E27FC236}">
                <a16:creationId xmlns:a16="http://schemas.microsoft.com/office/drawing/2014/main" id="{760C44DA-8550-04D0-F07F-C80A99179F9E}"/>
              </a:ext>
            </a:extLst>
          </p:cNvPr>
          <p:cNvSpPr txBox="1"/>
          <p:nvPr/>
        </p:nvSpPr>
        <p:spPr>
          <a:xfrm>
            <a:off x="7115254" y="3400059"/>
            <a:ext cx="1149247" cy="523220"/>
          </a:xfrm>
          <a:prstGeom prst="rect">
            <a:avLst/>
          </a:prstGeom>
          <a:noFill/>
        </p:spPr>
        <p:txBody>
          <a:bodyPr wrap="square" rtlCol="0">
            <a:spAutoFit/>
          </a:bodyPr>
          <a:lstStyle/>
          <a:p>
            <a:r>
              <a:rPr lang="en-US" altLang="zh-TW" sz="1400" dirty="0">
                <a:solidFill>
                  <a:schemeClr val="tx2"/>
                </a:solidFill>
              </a:rPr>
              <a:t>Combine</a:t>
            </a:r>
            <a:r>
              <a:rPr lang="zh-TW" altLang="en-US" sz="1400" dirty="0">
                <a:solidFill>
                  <a:schemeClr val="tx2"/>
                </a:solidFill>
              </a:rPr>
              <a:t> </a:t>
            </a:r>
            <a:r>
              <a:rPr lang="en-US" altLang="zh-TW" sz="1400" dirty="0">
                <a:solidFill>
                  <a:schemeClr val="tx2"/>
                </a:solidFill>
              </a:rPr>
              <a:t>metrics</a:t>
            </a:r>
            <a:endParaRPr lang="en-US" sz="1400" dirty="0">
              <a:solidFill>
                <a:schemeClr val="tx2"/>
              </a:solidFill>
            </a:endParaRPr>
          </a:p>
        </p:txBody>
      </p:sp>
      <p:sp>
        <p:nvSpPr>
          <p:cNvPr id="40" name="Rounded Rectangle 39">
            <a:extLst>
              <a:ext uri="{FF2B5EF4-FFF2-40B4-BE49-F238E27FC236}">
                <a16:creationId xmlns:a16="http://schemas.microsoft.com/office/drawing/2014/main" id="{F4115AB8-EC13-DD25-B6E5-B3B39A7E5D65}"/>
              </a:ext>
            </a:extLst>
          </p:cNvPr>
          <p:cNvSpPr/>
          <p:nvPr/>
        </p:nvSpPr>
        <p:spPr>
          <a:xfrm>
            <a:off x="440785" y="3289712"/>
            <a:ext cx="1417663" cy="599871"/>
          </a:xfrm>
          <a:prstGeom prst="roundRect">
            <a:avLst/>
          </a:prstGeom>
          <a:solidFill>
            <a:schemeClr val="accent3">
              <a:lumMod val="60000"/>
              <a:lumOff val="40000"/>
            </a:schemeClr>
          </a:solidFill>
          <a:ln w="38100">
            <a:solidFill>
              <a:schemeClr val="accent3">
                <a:lumMod val="75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ysClr val="windowText" lastClr="000000"/>
                </a:solidFill>
              </a:rPr>
              <a:t>Workload</a:t>
            </a:r>
            <a:r>
              <a:rPr lang="zh-TW" altLang="en-US" dirty="0">
                <a:solidFill>
                  <a:sysClr val="windowText" lastClr="000000"/>
                </a:solidFill>
              </a:rPr>
              <a:t> </a:t>
            </a:r>
            <a:r>
              <a:rPr lang="en-US" altLang="zh-TW" dirty="0">
                <a:solidFill>
                  <a:sysClr val="windowText" lastClr="000000"/>
                </a:solidFill>
              </a:rPr>
              <a:t>profiler</a:t>
            </a:r>
            <a:endParaRPr lang="en-US" dirty="0">
              <a:solidFill>
                <a:sysClr val="windowText" lastClr="000000"/>
              </a:solidFill>
            </a:endParaRPr>
          </a:p>
        </p:txBody>
      </p:sp>
      <p:sp>
        <p:nvSpPr>
          <p:cNvPr id="55" name="Rounded Rectangle 54">
            <a:extLst>
              <a:ext uri="{FF2B5EF4-FFF2-40B4-BE49-F238E27FC236}">
                <a16:creationId xmlns:a16="http://schemas.microsoft.com/office/drawing/2014/main" id="{F1EBB66A-8523-0D77-D2E4-9727A69246BE}"/>
              </a:ext>
            </a:extLst>
          </p:cNvPr>
          <p:cNvSpPr/>
          <p:nvPr/>
        </p:nvSpPr>
        <p:spPr>
          <a:xfrm>
            <a:off x="2366007" y="1297897"/>
            <a:ext cx="1481171" cy="348146"/>
          </a:xfrm>
          <a:prstGeom prst="roundRect">
            <a:avLst/>
          </a:prstGeom>
          <a:solidFill>
            <a:schemeClr val="tx2"/>
          </a:solidFill>
          <a:ln w="38100">
            <a:solidFill>
              <a:srgbClr val="92D05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dirty="0">
                <a:solidFill>
                  <a:schemeClr val="bg1"/>
                </a:solidFill>
              </a:rPr>
              <a:t>Nvidia-</a:t>
            </a:r>
            <a:r>
              <a:rPr lang="en-US" altLang="zh-TW" dirty="0" err="1">
                <a:solidFill>
                  <a:schemeClr val="bg1"/>
                </a:solidFill>
              </a:rPr>
              <a:t>smi</a:t>
            </a:r>
            <a:endParaRPr lang="en-US" dirty="0">
              <a:solidFill>
                <a:schemeClr val="bg1"/>
              </a:solidFill>
            </a:endParaRPr>
          </a:p>
        </p:txBody>
      </p:sp>
      <p:pic>
        <p:nvPicPr>
          <p:cNvPr id="58" name="Picture 57" descr="A green and white logo&#10;&#10;Description automatically generated">
            <a:extLst>
              <a:ext uri="{FF2B5EF4-FFF2-40B4-BE49-F238E27FC236}">
                <a16:creationId xmlns:a16="http://schemas.microsoft.com/office/drawing/2014/main" id="{BDED29DC-9D34-99C8-4CE9-F1C12EB390F2}"/>
              </a:ext>
            </a:extLst>
          </p:cNvPr>
          <p:cNvPicPr>
            <a:picLocks noChangeAspect="1"/>
          </p:cNvPicPr>
          <p:nvPr/>
        </p:nvPicPr>
        <p:blipFill>
          <a:blip r:embed="rId3"/>
          <a:stretch>
            <a:fillRect/>
          </a:stretch>
        </p:blipFill>
        <p:spPr>
          <a:xfrm>
            <a:off x="2426078" y="3727725"/>
            <a:ext cx="1261187" cy="647477"/>
          </a:xfrm>
          <a:prstGeom prst="rect">
            <a:avLst/>
          </a:prstGeom>
        </p:spPr>
      </p:pic>
      <p:pic>
        <p:nvPicPr>
          <p:cNvPr id="59" name="Picture 58">
            <a:extLst>
              <a:ext uri="{FF2B5EF4-FFF2-40B4-BE49-F238E27FC236}">
                <a16:creationId xmlns:a16="http://schemas.microsoft.com/office/drawing/2014/main" id="{9FC597C6-7C9D-441D-8E85-09D28C0A4EC1}"/>
              </a:ext>
            </a:extLst>
          </p:cNvPr>
          <p:cNvPicPr>
            <a:picLocks noChangeAspect="1"/>
          </p:cNvPicPr>
          <p:nvPr/>
        </p:nvPicPr>
        <p:blipFill>
          <a:blip r:embed="rId4"/>
          <a:stretch>
            <a:fillRect/>
          </a:stretch>
        </p:blipFill>
        <p:spPr>
          <a:xfrm>
            <a:off x="2223524" y="1733429"/>
            <a:ext cx="1924158" cy="758228"/>
          </a:xfrm>
          <a:prstGeom prst="rect">
            <a:avLst/>
          </a:prstGeom>
        </p:spPr>
      </p:pic>
      <p:sp>
        <p:nvSpPr>
          <p:cNvPr id="61" name="TextBox 60">
            <a:extLst>
              <a:ext uri="{FF2B5EF4-FFF2-40B4-BE49-F238E27FC236}">
                <a16:creationId xmlns:a16="http://schemas.microsoft.com/office/drawing/2014/main" id="{00325C6D-1341-15CC-A38A-52612A3AB6BC}"/>
              </a:ext>
            </a:extLst>
          </p:cNvPr>
          <p:cNvSpPr txBox="1"/>
          <p:nvPr/>
        </p:nvSpPr>
        <p:spPr>
          <a:xfrm>
            <a:off x="2194219" y="2444816"/>
            <a:ext cx="2890729" cy="338554"/>
          </a:xfrm>
          <a:prstGeom prst="rect">
            <a:avLst/>
          </a:prstGeom>
          <a:noFill/>
        </p:spPr>
        <p:txBody>
          <a:bodyPr wrap="square" rtlCol="0">
            <a:spAutoFit/>
          </a:bodyPr>
          <a:lstStyle/>
          <a:p>
            <a:r>
              <a:rPr lang="en-US" altLang="zh-TW" sz="1600" dirty="0"/>
              <a:t>Duration</a:t>
            </a:r>
            <a:r>
              <a:rPr lang="zh-TW" altLang="en-US" sz="1600" dirty="0"/>
              <a:t> </a:t>
            </a:r>
            <a:r>
              <a:rPr lang="en-US" altLang="zh-TW" sz="1600" dirty="0"/>
              <a:t>-</a:t>
            </a:r>
            <a:r>
              <a:rPr lang="zh-TW" altLang="en-US" sz="1600" dirty="0"/>
              <a:t> </a:t>
            </a:r>
            <a:r>
              <a:rPr lang="en-US" altLang="zh-TW" sz="1600" dirty="0"/>
              <a:t>100</a:t>
            </a:r>
            <a:r>
              <a:rPr lang="zh-TW" altLang="en-US" sz="1600" dirty="0"/>
              <a:t> </a:t>
            </a:r>
            <a:r>
              <a:rPr lang="en-US" altLang="zh-TW" sz="1600" dirty="0"/>
              <a:t>steps</a:t>
            </a:r>
            <a:r>
              <a:rPr lang="zh-TW" altLang="en-US" sz="1600" dirty="0"/>
              <a:t> </a:t>
            </a:r>
            <a:endParaRPr lang="en-US" sz="1600" dirty="0"/>
          </a:p>
        </p:txBody>
      </p:sp>
      <p:sp>
        <p:nvSpPr>
          <p:cNvPr id="94" name="Content Placeholder 2">
            <a:extLst>
              <a:ext uri="{FF2B5EF4-FFF2-40B4-BE49-F238E27FC236}">
                <a16:creationId xmlns:a16="http://schemas.microsoft.com/office/drawing/2014/main" id="{97327139-5813-48C3-ACE9-1FFB244E42A5}"/>
              </a:ext>
            </a:extLst>
          </p:cNvPr>
          <p:cNvSpPr txBox="1">
            <a:spLocks/>
          </p:cNvSpPr>
          <p:nvPr/>
        </p:nvSpPr>
        <p:spPr>
          <a:xfrm>
            <a:off x="5011667" y="1683685"/>
            <a:ext cx="1383014" cy="876200"/>
          </a:xfrm>
          <a:prstGeom prst="rect">
            <a:avLst/>
          </a:prstGeom>
          <a:solidFill>
            <a:schemeClr val="accent4">
              <a:lumMod val="20000"/>
              <a:lumOff val="80000"/>
            </a:schemeClr>
          </a:solidFill>
          <a:ln>
            <a:solidFill>
              <a:schemeClr val="accent4"/>
            </a:solidFill>
          </a:ln>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500" i="1" dirty="0" err="1"/>
              <a:t>SM_busy</a:t>
            </a:r>
            <a:endParaRPr lang="en-US" altLang="zh-TW" sz="1500" i="1" dirty="0"/>
          </a:p>
          <a:p>
            <a:pPr marL="0" indent="0">
              <a:lnSpc>
                <a:spcPct val="110000"/>
              </a:lnSpc>
              <a:spcBef>
                <a:spcPts val="0"/>
              </a:spcBef>
              <a:buNone/>
            </a:pPr>
            <a:r>
              <a:rPr lang="en-US" altLang="zh-TW" sz="1500" i="1" dirty="0" err="1"/>
              <a:t>MEM_busy</a:t>
            </a:r>
            <a:endParaRPr lang="en-US" altLang="zh-TW" sz="1500" i="1" dirty="0"/>
          </a:p>
          <a:p>
            <a:pPr marL="0" indent="0">
              <a:lnSpc>
                <a:spcPct val="110000"/>
              </a:lnSpc>
              <a:spcBef>
                <a:spcPts val="0"/>
              </a:spcBef>
              <a:buNone/>
            </a:pPr>
            <a:r>
              <a:rPr lang="en-US" altLang="zh-TW" sz="1500" i="1" dirty="0"/>
              <a:t>MEMCAP</a:t>
            </a:r>
          </a:p>
          <a:p>
            <a:pPr marL="0" indent="0">
              <a:lnSpc>
                <a:spcPct val="110000"/>
              </a:lnSpc>
              <a:spcBef>
                <a:spcPts val="0"/>
              </a:spcBef>
              <a:buNone/>
            </a:pPr>
            <a:r>
              <a:rPr lang="en-US" altLang="zh-TW" sz="1500" i="1" dirty="0" err="1"/>
              <a:t>Workload_xput</a:t>
            </a:r>
            <a:endParaRPr lang="en-US" altLang="zh-TW" sz="1500" i="1" dirty="0"/>
          </a:p>
        </p:txBody>
      </p:sp>
      <p:sp>
        <p:nvSpPr>
          <p:cNvPr id="95" name="Content Placeholder 2">
            <a:extLst>
              <a:ext uri="{FF2B5EF4-FFF2-40B4-BE49-F238E27FC236}">
                <a16:creationId xmlns:a16="http://schemas.microsoft.com/office/drawing/2014/main" id="{E0324541-FFED-44EF-AF22-75412904D856}"/>
              </a:ext>
            </a:extLst>
          </p:cNvPr>
          <p:cNvSpPr txBox="1">
            <a:spLocks/>
          </p:cNvSpPr>
          <p:nvPr/>
        </p:nvSpPr>
        <p:spPr>
          <a:xfrm>
            <a:off x="4623712" y="1325562"/>
            <a:ext cx="2218854" cy="348145"/>
          </a:xfrm>
          <a:prstGeom prst="roundRect">
            <a:avLst/>
          </a:prstGeom>
          <a:solidFill>
            <a:schemeClr val="accent4">
              <a:lumMod val="20000"/>
              <a:lumOff val="8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800" b="1" dirty="0"/>
              <a:t>System</a:t>
            </a:r>
            <a:r>
              <a:rPr lang="zh-TW" altLang="en-US" sz="1800" b="1" dirty="0"/>
              <a:t> </a:t>
            </a:r>
            <a:r>
              <a:rPr lang="en-US" altLang="zh-TW" sz="1800" b="1" dirty="0"/>
              <a:t>metrics</a:t>
            </a:r>
            <a:endParaRPr lang="en-US" sz="1800" b="1" dirty="0"/>
          </a:p>
        </p:txBody>
      </p:sp>
      <p:sp>
        <p:nvSpPr>
          <p:cNvPr id="98" name="TextBox 97">
            <a:extLst>
              <a:ext uri="{FF2B5EF4-FFF2-40B4-BE49-F238E27FC236}">
                <a16:creationId xmlns:a16="http://schemas.microsoft.com/office/drawing/2014/main" id="{DC42867A-69F0-FE39-8AFD-3CD22DDAC092}"/>
              </a:ext>
            </a:extLst>
          </p:cNvPr>
          <p:cNvSpPr txBox="1"/>
          <p:nvPr/>
        </p:nvSpPr>
        <p:spPr>
          <a:xfrm>
            <a:off x="1829410" y="3094972"/>
            <a:ext cx="3960991" cy="584775"/>
          </a:xfrm>
          <a:prstGeom prst="rect">
            <a:avLst/>
          </a:prstGeom>
          <a:noFill/>
        </p:spPr>
        <p:txBody>
          <a:bodyPr wrap="square" rtlCol="0">
            <a:spAutoFit/>
          </a:bodyPr>
          <a:lstStyle/>
          <a:p>
            <a:pPr algn="ctr"/>
            <a:r>
              <a:rPr lang="en-US" altLang="zh-TW" sz="1600" dirty="0"/>
              <a:t>1</a:t>
            </a:r>
            <a:r>
              <a:rPr lang="zh-TW" altLang="en-US" sz="1600" dirty="0"/>
              <a:t> </a:t>
            </a:r>
            <a:r>
              <a:rPr lang="en-US" altLang="zh-TW" sz="1600" dirty="0"/>
              <a:t>forward</a:t>
            </a:r>
            <a:r>
              <a:rPr lang="zh-TW" altLang="en-US" sz="1600" dirty="0"/>
              <a:t> </a:t>
            </a:r>
            <a:r>
              <a:rPr lang="en-US" altLang="zh-TW" sz="1600" dirty="0"/>
              <a:t>+</a:t>
            </a:r>
            <a:r>
              <a:rPr lang="zh-TW" altLang="en-US" sz="1600" dirty="0"/>
              <a:t> </a:t>
            </a:r>
            <a:r>
              <a:rPr lang="en-US" altLang="zh-TW" sz="1600" dirty="0"/>
              <a:t>backward</a:t>
            </a:r>
            <a:r>
              <a:rPr lang="zh-TW" altLang="en-US" sz="1600" dirty="0"/>
              <a:t> </a:t>
            </a:r>
            <a:r>
              <a:rPr lang="en-US" altLang="zh-TW" sz="1600" dirty="0"/>
              <a:t>pass</a:t>
            </a:r>
            <a:r>
              <a:rPr lang="zh-TW" altLang="en-US" sz="1600" dirty="0"/>
              <a:t> </a:t>
            </a:r>
            <a:r>
              <a:rPr lang="en-US" altLang="zh-TW" sz="1600" dirty="0"/>
              <a:t>(train),</a:t>
            </a:r>
            <a:br>
              <a:rPr lang="en-US" altLang="zh-TW" sz="1600" dirty="0"/>
            </a:br>
            <a:r>
              <a:rPr lang="en-US" altLang="zh-TW" sz="1600" dirty="0"/>
              <a:t>1</a:t>
            </a:r>
            <a:r>
              <a:rPr lang="zh-TW" altLang="en-US" sz="1600" dirty="0"/>
              <a:t> </a:t>
            </a:r>
            <a:r>
              <a:rPr lang="en-US" altLang="zh-TW" sz="1600" dirty="0"/>
              <a:t>forward</a:t>
            </a:r>
            <a:r>
              <a:rPr lang="zh-TW" altLang="en-US" sz="1600" dirty="0"/>
              <a:t> </a:t>
            </a:r>
            <a:r>
              <a:rPr lang="en-US" altLang="zh-TW" sz="1600" dirty="0"/>
              <a:t>pass</a:t>
            </a:r>
            <a:r>
              <a:rPr lang="zh-TW" altLang="en-US" sz="1600" dirty="0"/>
              <a:t> </a:t>
            </a:r>
            <a:r>
              <a:rPr lang="en-US" altLang="zh-TW" sz="1600" dirty="0"/>
              <a:t>(inference)</a:t>
            </a:r>
            <a:endParaRPr lang="en-US" sz="1600" dirty="0"/>
          </a:p>
        </p:txBody>
      </p:sp>
      <p:cxnSp>
        <p:nvCxnSpPr>
          <p:cNvPr id="116" name="Elbow Connector 115">
            <a:extLst>
              <a:ext uri="{FF2B5EF4-FFF2-40B4-BE49-F238E27FC236}">
                <a16:creationId xmlns:a16="http://schemas.microsoft.com/office/drawing/2014/main" id="{1AC91C07-0A6D-DDFF-4407-7B046179E432}"/>
              </a:ext>
            </a:extLst>
          </p:cNvPr>
          <p:cNvCxnSpPr>
            <a:cxnSpLocks/>
            <a:stCxn id="40" idx="3"/>
            <a:endCxn id="59" idx="1"/>
          </p:cNvCxnSpPr>
          <p:nvPr/>
        </p:nvCxnSpPr>
        <p:spPr>
          <a:xfrm flipV="1">
            <a:off x="1858448" y="2112543"/>
            <a:ext cx="365076" cy="1477105"/>
          </a:xfrm>
          <a:prstGeom prst="bentConnector3">
            <a:avLst>
              <a:gd name="adj1" fmla="val 5888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6BDAAAA7-2C24-2871-CDA4-1B8A5E80EDBD}"/>
              </a:ext>
            </a:extLst>
          </p:cNvPr>
          <p:cNvCxnSpPr>
            <a:cxnSpLocks/>
          </p:cNvCxnSpPr>
          <p:nvPr/>
        </p:nvCxnSpPr>
        <p:spPr>
          <a:xfrm>
            <a:off x="1858448" y="3593592"/>
            <a:ext cx="786115" cy="1236826"/>
          </a:xfrm>
          <a:prstGeom prst="bentConnector3">
            <a:avLst>
              <a:gd name="adj1" fmla="val 27064"/>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F8E8F4F4-56AF-3C43-05C0-3ED8AAF6D704}"/>
              </a:ext>
            </a:extLst>
          </p:cNvPr>
          <p:cNvPicPr>
            <a:picLocks noChangeAspect="1"/>
          </p:cNvPicPr>
          <p:nvPr/>
        </p:nvPicPr>
        <p:blipFill>
          <a:blip r:embed="rId5"/>
          <a:stretch>
            <a:fillRect/>
          </a:stretch>
        </p:blipFill>
        <p:spPr>
          <a:xfrm>
            <a:off x="2644563" y="4391761"/>
            <a:ext cx="786115" cy="1056722"/>
          </a:xfrm>
          <a:prstGeom prst="rect">
            <a:avLst/>
          </a:prstGeom>
        </p:spPr>
      </p:pic>
      <p:sp>
        <p:nvSpPr>
          <p:cNvPr id="141" name="Equal 140">
            <a:extLst>
              <a:ext uri="{FF2B5EF4-FFF2-40B4-BE49-F238E27FC236}">
                <a16:creationId xmlns:a16="http://schemas.microsoft.com/office/drawing/2014/main" id="{49162830-3168-DE6B-8366-41D6C9ED06B0}"/>
              </a:ext>
            </a:extLst>
          </p:cNvPr>
          <p:cNvSpPr/>
          <p:nvPr/>
        </p:nvSpPr>
        <p:spPr>
          <a:xfrm>
            <a:off x="9581170" y="4694412"/>
            <a:ext cx="401030" cy="365125"/>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3" name="Straight Arrow Connector 162">
            <a:extLst>
              <a:ext uri="{FF2B5EF4-FFF2-40B4-BE49-F238E27FC236}">
                <a16:creationId xmlns:a16="http://schemas.microsoft.com/office/drawing/2014/main" id="{090004B0-E6E0-4613-5848-2EA229BE31C8}"/>
              </a:ext>
            </a:extLst>
          </p:cNvPr>
          <p:cNvCxnSpPr>
            <a:cxnSpLocks/>
          </p:cNvCxnSpPr>
          <p:nvPr/>
        </p:nvCxnSpPr>
        <p:spPr>
          <a:xfrm>
            <a:off x="4139936" y="2147589"/>
            <a:ext cx="829339"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7AE3559E-B1CE-CC23-A8F8-5CEC98457B84}"/>
              </a:ext>
            </a:extLst>
          </p:cNvPr>
          <p:cNvGrpSpPr/>
          <p:nvPr/>
        </p:nvGrpSpPr>
        <p:grpSpPr>
          <a:xfrm>
            <a:off x="4454977" y="3786818"/>
            <a:ext cx="2338719" cy="1715585"/>
            <a:chOff x="6934491" y="1080926"/>
            <a:chExt cx="2338719" cy="1715585"/>
          </a:xfrm>
        </p:grpSpPr>
        <p:sp>
          <p:nvSpPr>
            <p:cNvPr id="164" name="Content Placeholder 2">
              <a:extLst>
                <a:ext uri="{FF2B5EF4-FFF2-40B4-BE49-F238E27FC236}">
                  <a16:creationId xmlns:a16="http://schemas.microsoft.com/office/drawing/2014/main" id="{3C21E117-C9D4-BF1F-ACE8-51C1FFC1B6F6}"/>
                </a:ext>
              </a:extLst>
            </p:cNvPr>
            <p:cNvSpPr txBox="1">
              <a:spLocks/>
            </p:cNvSpPr>
            <p:nvPr/>
          </p:nvSpPr>
          <p:spPr>
            <a:xfrm>
              <a:off x="7412881" y="1436340"/>
              <a:ext cx="1357558" cy="1360171"/>
            </a:xfrm>
            <a:prstGeom prst="rect">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10000"/>
                </a:lnSpc>
                <a:spcBef>
                  <a:spcPts val="0"/>
                </a:spcBef>
                <a:buNone/>
              </a:pPr>
              <a:r>
                <a:rPr lang="en-US" altLang="zh-TW" sz="1300" i="1" dirty="0" err="1">
                  <a:solidFill>
                    <a:schemeClr val="tx2"/>
                  </a:solidFill>
                </a:rPr>
                <a:t>SM_xput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endParaRPr lang="en-US" sz="1300" i="1" dirty="0">
                <a:solidFill>
                  <a:schemeClr val="tx2"/>
                </a:solidFill>
              </a:endParaRPr>
            </a:p>
          </p:txBody>
        </p:sp>
        <p:sp>
          <p:nvSpPr>
            <p:cNvPr id="165" name="Content Placeholder 2">
              <a:extLst>
                <a:ext uri="{FF2B5EF4-FFF2-40B4-BE49-F238E27FC236}">
                  <a16:creationId xmlns:a16="http://schemas.microsoft.com/office/drawing/2014/main" id="{81E8A9D1-19A2-116C-0F20-FE970A810168}"/>
                </a:ext>
              </a:extLst>
            </p:cNvPr>
            <p:cNvSpPr txBox="1">
              <a:spLocks/>
            </p:cNvSpPr>
            <p:nvPr/>
          </p:nvSpPr>
          <p:spPr>
            <a:xfrm>
              <a:off x="6934491" y="1080926"/>
              <a:ext cx="2338719" cy="348145"/>
            </a:xfrm>
            <a:prstGeom prst="flowChartAlternateProcess">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800" b="1" dirty="0">
                  <a:solidFill>
                    <a:schemeClr val="tx2"/>
                  </a:solidFill>
                </a:rPr>
                <a:t>Kernel</a:t>
              </a:r>
              <a:r>
                <a:rPr lang="zh-TW" altLang="en-US" sz="1800" b="1" dirty="0">
                  <a:solidFill>
                    <a:schemeClr val="tx2"/>
                  </a:solidFill>
                </a:rPr>
                <a:t> </a:t>
              </a:r>
              <a:r>
                <a:rPr lang="en-US" altLang="zh-TW" sz="1800" b="1" dirty="0">
                  <a:solidFill>
                    <a:schemeClr val="tx2"/>
                  </a:solidFill>
                </a:rPr>
                <a:t>metrics</a:t>
              </a:r>
              <a:endParaRPr lang="en-US" sz="1800" b="1" dirty="0">
                <a:solidFill>
                  <a:schemeClr val="tx2"/>
                </a:solidFill>
              </a:endParaRPr>
            </a:p>
          </p:txBody>
        </p:sp>
      </p:grpSp>
      <p:sp>
        <p:nvSpPr>
          <p:cNvPr id="166" name="The position data is not sufficient for accurate beam prediction">
            <a:extLst>
              <a:ext uri="{FF2B5EF4-FFF2-40B4-BE49-F238E27FC236}">
                <a16:creationId xmlns:a16="http://schemas.microsoft.com/office/drawing/2014/main" id="{45E1324D-1CFD-DF40-9227-02F289C05E3D}"/>
              </a:ext>
            </a:extLst>
          </p:cNvPr>
          <p:cNvSpPr/>
          <p:nvPr/>
        </p:nvSpPr>
        <p:spPr>
          <a:xfrm>
            <a:off x="4818786" y="54790"/>
            <a:ext cx="7134129" cy="794477"/>
          </a:xfrm>
          <a:prstGeom prst="roundRect">
            <a:avLst>
              <a:gd name="adj" fmla="val 37488"/>
            </a:avLst>
          </a:prstGeom>
          <a:noFill/>
          <a:ln w="25400">
            <a:solidFill>
              <a:schemeClr val="tx2"/>
            </a:solidFill>
            <a:prstDash val="dash"/>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dirty="0">
                <a:solidFill>
                  <a:schemeClr val="tx2"/>
                </a:solidFill>
                <a:latin typeface="+mj-lt"/>
              </a:rPr>
              <a:t>How</a:t>
            </a:r>
            <a:r>
              <a:rPr lang="zh-TW" altLang="en-US" sz="2400" dirty="0">
                <a:solidFill>
                  <a:schemeClr val="tx2"/>
                </a:solidFill>
                <a:latin typeface="+mj-lt"/>
              </a:rPr>
              <a:t> </a:t>
            </a:r>
            <a:r>
              <a:rPr lang="en-US" altLang="zh-TW" sz="2400" dirty="0">
                <a:solidFill>
                  <a:schemeClr val="tx2"/>
                </a:solidFill>
                <a:latin typeface="+mj-lt"/>
              </a:rPr>
              <a:t>to</a:t>
            </a:r>
            <a:r>
              <a:rPr lang="zh-TW" altLang="en-US" sz="2400" dirty="0">
                <a:solidFill>
                  <a:schemeClr val="tx2"/>
                </a:solidFill>
                <a:latin typeface="+mj-lt"/>
              </a:rPr>
              <a:t> </a:t>
            </a:r>
            <a:r>
              <a:rPr lang="en-US" altLang="zh-TW" sz="2400" dirty="0">
                <a:solidFill>
                  <a:schemeClr val="tx2"/>
                </a:solidFill>
                <a:latin typeface="+mj-lt"/>
              </a:rPr>
              <a:t>generate</a:t>
            </a:r>
            <a:r>
              <a:rPr lang="zh-TW" altLang="en-US" sz="2400" dirty="0">
                <a:solidFill>
                  <a:schemeClr val="tx2"/>
                </a:solidFill>
                <a:latin typeface="+mj-lt"/>
              </a:rPr>
              <a:t> </a:t>
            </a:r>
            <a:r>
              <a:rPr lang="en-US" altLang="zh-TW" sz="2400" dirty="0">
                <a:solidFill>
                  <a:schemeClr val="tx2"/>
                </a:solidFill>
                <a:latin typeface="+mj-lt"/>
              </a:rPr>
              <a:t>individual</a:t>
            </a:r>
            <a:r>
              <a:rPr lang="zh-TW" altLang="en-US" sz="2400" dirty="0">
                <a:solidFill>
                  <a:schemeClr val="tx2"/>
                </a:solidFill>
                <a:latin typeface="+mj-lt"/>
              </a:rPr>
              <a:t> </a:t>
            </a:r>
            <a:r>
              <a:rPr lang="en-US" altLang="zh-TW" sz="2400" dirty="0">
                <a:solidFill>
                  <a:schemeClr val="tx2"/>
                </a:solidFill>
                <a:latin typeface="+mj-lt"/>
              </a:rPr>
              <a:t>workload</a:t>
            </a:r>
            <a:r>
              <a:rPr lang="zh-TW" altLang="en-US" sz="2400" dirty="0">
                <a:solidFill>
                  <a:schemeClr val="tx2"/>
                </a:solidFill>
                <a:latin typeface="+mj-lt"/>
              </a:rPr>
              <a:t> </a:t>
            </a:r>
            <a:r>
              <a:rPr lang="en-US" altLang="zh-TW" sz="2400" dirty="0">
                <a:solidFill>
                  <a:schemeClr val="tx2"/>
                </a:solidFill>
                <a:latin typeface="+mj-lt"/>
              </a:rPr>
              <a:t>profile</a:t>
            </a:r>
            <a:r>
              <a:rPr lang="zh-TW" altLang="en-US" sz="2400" dirty="0">
                <a:solidFill>
                  <a:schemeClr val="tx2"/>
                </a:solidFill>
                <a:latin typeface="+mj-lt"/>
              </a:rPr>
              <a:t> </a:t>
            </a:r>
            <a:r>
              <a:rPr lang="en-US" altLang="zh-TW" sz="2400" dirty="0">
                <a:solidFill>
                  <a:schemeClr val="tx2"/>
                </a:solidFill>
                <a:latin typeface="+mj-lt"/>
              </a:rPr>
              <a:t>and</a:t>
            </a:r>
            <a:r>
              <a:rPr lang="zh-TW" altLang="en-US" sz="2400" dirty="0">
                <a:solidFill>
                  <a:schemeClr val="tx2"/>
                </a:solidFill>
                <a:latin typeface="+mj-lt"/>
              </a:rPr>
              <a:t> </a:t>
            </a:r>
            <a:r>
              <a:rPr lang="en-US" altLang="zh-TW" sz="2400" dirty="0">
                <a:solidFill>
                  <a:schemeClr val="tx2"/>
                </a:solidFill>
                <a:latin typeface="+mj-lt"/>
              </a:rPr>
              <a:t>paired</a:t>
            </a:r>
            <a:r>
              <a:rPr lang="zh-TW" altLang="en-US" sz="2400" dirty="0">
                <a:solidFill>
                  <a:schemeClr val="tx2"/>
                </a:solidFill>
                <a:latin typeface="+mj-lt"/>
              </a:rPr>
              <a:t> </a:t>
            </a:r>
            <a:r>
              <a:rPr lang="en-US" altLang="zh-TW" sz="2400" dirty="0">
                <a:solidFill>
                  <a:schemeClr val="tx2"/>
                </a:solidFill>
                <a:latin typeface="+mj-lt"/>
              </a:rPr>
              <a:t>feature</a:t>
            </a:r>
            <a:r>
              <a:rPr lang="zh-TW" altLang="en-US" sz="2400" dirty="0">
                <a:solidFill>
                  <a:schemeClr val="tx2"/>
                </a:solidFill>
                <a:latin typeface="+mj-lt"/>
              </a:rPr>
              <a:t> </a:t>
            </a:r>
            <a:r>
              <a:rPr lang="en-US" altLang="zh-TW" sz="2400" dirty="0">
                <a:solidFill>
                  <a:schemeClr val="tx2"/>
                </a:solidFill>
                <a:latin typeface="+mj-lt"/>
              </a:rPr>
              <a:t>set?</a:t>
            </a:r>
            <a:r>
              <a:rPr lang="zh-TW" altLang="en-US" sz="2400" dirty="0">
                <a:solidFill>
                  <a:schemeClr val="tx2"/>
                </a:solidFill>
                <a:latin typeface="+mj-lt"/>
              </a:rPr>
              <a:t> </a:t>
            </a:r>
            <a:endParaRPr sz="2400" dirty="0">
              <a:solidFill>
                <a:schemeClr val="tx2"/>
              </a:solidFill>
              <a:latin typeface="+mj-lt"/>
            </a:endParaRPr>
          </a:p>
        </p:txBody>
      </p:sp>
      <p:cxnSp>
        <p:nvCxnSpPr>
          <p:cNvPr id="171" name="Straight Arrow Connector 170">
            <a:extLst>
              <a:ext uri="{FF2B5EF4-FFF2-40B4-BE49-F238E27FC236}">
                <a16:creationId xmlns:a16="http://schemas.microsoft.com/office/drawing/2014/main" id="{B46484B7-8B5F-A3CD-60F3-58D452916248}"/>
              </a:ext>
            </a:extLst>
          </p:cNvPr>
          <p:cNvCxnSpPr>
            <a:cxnSpLocks/>
          </p:cNvCxnSpPr>
          <p:nvPr/>
        </p:nvCxnSpPr>
        <p:spPr>
          <a:xfrm>
            <a:off x="3430678" y="4830418"/>
            <a:ext cx="1488206"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8" name="Triangle 197">
            <a:extLst>
              <a:ext uri="{FF2B5EF4-FFF2-40B4-BE49-F238E27FC236}">
                <a16:creationId xmlns:a16="http://schemas.microsoft.com/office/drawing/2014/main" id="{6B95AFCC-7755-E40B-D03A-906113384BBF}"/>
              </a:ext>
            </a:extLst>
          </p:cNvPr>
          <p:cNvSpPr/>
          <p:nvPr/>
        </p:nvSpPr>
        <p:spPr>
          <a:xfrm>
            <a:off x="9715485" y="2192404"/>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35AD5332-B472-1499-CE77-6F5828950F71}"/>
              </a:ext>
            </a:extLst>
          </p:cNvPr>
          <p:cNvSpPr/>
          <p:nvPr/>
        </p:nvSpPr>
        <p:spPr>
          <a:xfrm>
            <a:off x="10799752" y="2199161"/>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riangle 202">
            <a:extLst>
              <a:ext uri="{FF2B5EF4-FFF2-40B4-BE49-F238E27FC236}">
                <a16:creationId xmlns:a16="http://schemas.microsoft.com/office/drawing/2014/main" id="{F5C1B5BB-3B04-A8E9-2FA6-82B7DCC7D16A}"/>
              </a:ext>
            </a:extLst>
          </p:cNvPr>
          <p:cNvSpPr/>
          <p:nvPr/>
        </p:nvSpPr>
        <p:spPr>
          <a:xfrm>
            <a:off x="9588392" y="201367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Triangle 203">
            <a:extLst>
              <a:ext uri="{FF2B5EF4-FFF2-40B4-BE49-F238E27FC236}">
                <a16:creationId xmlns:a16="http://schemas.microsoft.com/office/drawing/2014/main" id="{FD4B2914-7029-0578-C641-1C4378AFE08C}"/>
              </a:ext>
            </a:extLst>
          </p:cNvPr>
          <p:cNvSpPr/>
          <p:nvPr/>
        </p:nvSpPr>
        <p:spPr>
          <a:xfrm>
            <a:off x="6656099" y="1432032"/>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Triangle 204">
            <a:extLst>
              <a:ext uri="{FF2B5EF4-FFF2-40B4-BE49-F238E27FC236}">
                <a16:creationId xmlns:a16="http://schemas.microsoft.com/office/drawing/2014/main" id="{6028C81B-A5C8-0B90-AD4F-ADBE7CDD4DB3}"/>
              </a:ext>
            </a:extLst>
          </p:cNvPr>
          <p:cNvSpPr/>
          <p:nvPr/>
        </p:nvSpPr>
        <p:spPr>
          <a:xfrm>
            <a:off x="6581204" y="386697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riangle 206">
            <a:extLst>
              <a:ext uri="{FF2B5EF4-FFF2-40B4-BE49-F238E27FC236}">
                <a16:creationId xmlns:a16="http://schemas.microsoft.com/office/drawing/2014/main" id="{4B81B910-D9E8-35A6-5F2A-2D5B2B03E74E}"/>
              </a:ext>
            </a:extLst>
          </p:cNvPr>
          <p:cNvSpPr/>
          <p:nvPr/>
        </p:nvSpPr>
        <p:spPr>
          <a:xfrm>
            <a:off x="1129493" y="306783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041ADE73-B21C-9B9C-46D4-83F58E9ACE23}"/>
              </a:ext>
            </a:extLst>
          </p:cNvPr>
          <p:cNvSpPr/>
          <p:nvPr/>
        </p:nvSpPr>
        <p:spPr>
          <a:xfrm>
            <a:off x="10693724" y="2390982"/>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821CB98B-B6F4-C32A-43DF-EDDB7A334DAD}"/>
              </a:ext>
            </a:extLst>
          </p:cNvPr>
          <p:cNvSpPr/>
          <p:nvPr/>
        </p:nvSpPr>
        <p:spPr>
          <a:xfrm>
            <a:off x="10556194" y="200208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riangle 209">
            <a:extLst>
              <a:ext uri="{FF2B5EF4-FFF2-40B4-BE49-F238E27FC236}">
                <a16:creationId xmlns:a16="http://schemas.microsoft.com/office/drawing/2014/main" id="{4EE91ED8-37A5-A09E-0FAD-F5670856E31B}"/>
              </a:ext>
            </a:extLst>
          </p:cNvPr>
          <p:cNvSpPr/>
          <p:nvPr/>
        </p:nvSpPr>
        <p:spPr>
          <a:xfrm>
            <a:off x="8320980" y="320830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riangle 210">
            <a:extLst>
              <a:ext uri="{FF2B5EF4-FFF2-40B4-BE49-F238E27FC236}">
                <a16:creationId xmlns:a16="http://schemas.microsoft.com/office/drawing/2014/main" id="{9EA2533A-28C3-8C63-5CCB-C992C21BB1FC}"/>
              </a:ext>
            </a:extLst>
          </p:cNvPr>
          <p:cNvSpPr/>
          <p:nvPr/>
        </p:nvSpPr>
        <p:spPr>
          <a:xfrm>
            <a:off x="9673593" y="241651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C8153F8-1E0B-7192-9730-B3CBA5404E65}"/>
              </a:ext>
            </a:extLst>
          </p:cNvPr>
          <p:cNvSpPr/>
          <p:nvPr/>
        </p:nvSpPr>
        <p:spPr>
          <a:xfrm>
            <a:off x="10033143" y="278126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riangle 212">
            <a:extLst>
              <a:ext uri="{FF2B5EF4-FFF2-40B4-BE49-F238E27FC236}">
                <a16:creationId xmlns:a16="http://schemas.microsoft.com/office/drawing/2014/main" id="{73CA9890-8E28-EC7F-8FBB-316EB7069D61}"/>
              </a:ext>
            </a:extLst>
          </p:cNvPr>
          <p:cNvSpPr/>
          <p:nvPr/>
        </p:nvSpPr>
        <p:spPr>
          <a:xfrm>
            <a:off x="10002656" y="2591768"/>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5C655203-4B74-1016-B1A0-C209C097FAA6}"/>
              </a:ext>
            </a:extLst>
          </p:cNvPr>
          <p:cNvSpPr/>
          <p:nvPr/>
        </p:nvSpPr>
        <p:spPr>
          <a:xfrm>
            <a:off x="8503414" y="3183437"/>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2" name="Group 171">
            <a:extLst>
              <a:ext uri="{FF2B5EF4-FFF2-40B4-BE49-F238E27FC236}">
                <a16:creationId xmlns:a16="http://schemas.microsoft.com/office/drawing/2014/main" id="{E13B0902-4C99-7CC4-6039-B0891DF44297}"/>
              </a:ext>
            </a:extLst>
          </p:cNvPr>
          <p:cNvGrpSpPr/>
          <p:nvPr/>
        </p:nvGrpSpPr>
        <p:grpSpPr>
          <a:xfrm>
            <a:off x="7779131" y="1193800"/>
            <a:ext cx="4093327" cy="4391854"/>
            <a:chOff x="5071904" y="1017499"/>
            <a:chExt cx="3545270" cy="3079059"/>
          </a:xfrm>
        </p:grpSpPr>
        <p:sp>
          <p:nvSpPr>
            <p:cNvPr id="173" name="Vertical Scroll 172">
              <a:extLst>
                <a:ext uri="{FF2B5EF4-FFF2-40B4-BE49-F238E27FC236}">
                  <a16:creationId xmlns:a16="http://schemas.microsoft.com/office/drawing/2014/main" id="{A968B8E4-C832-8002-62F9-B3F2018F03B2}"/>
                </a:ext>
              </a:extLst>
            </p:cNvPr>
            <p:cNvSpPr/>
            <p:nvPr/>
          </p:nvSpPr>
          <p:spPr>
            <a:xfrm>
              <a:off x="5071904" y="1017499"/>
              <a:ext cx="3545270" cy="3079059"/>
            </a:xfrm>
            <a:prstGeom prst="verticalScroll">
              <a:avLst>
                <a:gd name="adj" fmla="val 9327"/>
              </a:avLst>
            </a:prstGeom>
            <a:solidFill>
              <a:srgbClr val="BFBFB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a:t>   </a:t>
              </a:r>
              <a:endParaRPr lang="en-US" dirty="0"/>
            </a:p>
          </p:txBody>
        </p:sp>
        <p:cxnSp>
          <p:nvCxnSpPr>
            <p:cNvPr id="174" name="Straight Connector 173">
              <a:extLst>
                <a:ext uri="{FF2B5EF4-FFF2-40B4-BE49-F238E27FC236}">
                  <a16:creationId xmlns:a16="http://schemas.microsoft.com/office/drawing/2014/main" id="{DEC0CAB2-5927-330D-420C-F2C3ABA4E74C}"/>
                </a:ext>
              </a:extLst>
            </p:cNvPr>
            <p:cNvCxnSpPr>
              <a:cxnSpLocks/>
            </p:cNvCxnSpPr>
            <p:nvPr/>
          </p:nvCxnSpPr>
          <p:spPr>
            <a:xfrm flipV="1">
              <a:off x="5890670" y="1365055"/>
              <a:ext cx="0" cy="263298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1" name="Content Placeholder 2">
              <a:extLst>
                <a:ext uri="{FF2B5EF4-FFF2-40B4-BE49-F238E27FC236}">
                  <a16:creationId xmlns:a16="http://schemas.microsoft.com/office/drawing/2014/main" id="{85B69722-36D9-80C1-5019-44ADDC42565F}"/>
                </a:ext>
              </a:extLst>
            </p:cNvPr>
            <p:cNvSpPr txBox="1">
              <a:spLocks/>
            </p:cNvSpPr>
            <p:nvPr/>
          </p:nvSpPr>
          <p:spPr>
            <a:xfrm>
              <a:off x="6254864" y="1057419"/>
              <a:ext cx="1571839" cy="3749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1600" b="1" dirty="0"/>
                <a:t>Feature</a:t>
              </a:r>
              <a:r>
                <a:rPr lang="zh-TW" altLang="en-US" sz="1600" b="1" dirty="0"/>
                <a:t> </a:t>
              </a:r>
              <a:r>
                <a:rPr lang="en-US" altLang="zh-TW" sz="1600" b="1" dirty="0"/>
                <a:t>set</a:t>
              </a:r>
              <a:endParaRPr lang="en-US" sz="1600" b="1" dirty="0"/>
            </a:p>
          </p:txBody>
        </p:sp>
        <p:grpSp>
          <p:nvGrpSpPr>
            <p:cNvPr id="192" name="Group 191">
              <a:extLst>
                <a:ext uri="{FF2B5EF4-FFF2-40B4-BE49-F238E27FC236}">
                  <a16:creationId xmlns:a16="http://schemas.microsoft.com/office/drawing/2014/main" id="{0FFF1941-E6BF-5E52-B351-8692B4E8681B}"/>
                </a:ext>
              </a:extLst>
            </p:cNvPr>
            <p:cNvGrpSpPr/>
            <p:nvPr/>
          </p:nvGrpSpPr>
          <p:grpSpPr>
            <a:xfrm>
              <a:off x="5927387" y="2763559"/>
              <a:ext cx="2160337" cy="1208657"/>
              <a:chOff x="5927387" y="2763559"/>
              <a:chExt cx="2160337" cy="1208657"/>
            </a:xfrm>
          </p:grpSpPr>
          <p:sp>
            <p:nvSpPr>
              <p:cNvPr id="196" name="Content Placeholder 2">
                <a:extLst>
                  <a:ext uri="{FF2B5EF4-FFF2-40B4-BE49-F238E27FC236}">
                    <a16:creationId xmlns:a16="http://schemas.microsoft.com/office/drawing/2014/main" id="{73AEF4A0-F26E-5CDC-6A95-45905C03905A}"/>
                  </a:ext>
                </a:extLst>
              </p:cNvPr>
              <p:cNvSpPr txBox="1">
                <a:spLocks/>
              </p:cNvSpPr>
              <p:nvPr/>
            </p:nvSpPr>
            <p:spPr>
              <a:xfrm>
                <a:off x="5971229" y="2999835"/>
                <a:ext cx="2100636" cy="972381"/>
              </a:xfrm>
              <a:prstGeom prst="rect">
                <a:avLst/>
              </a:prstGeom>
              <a:solidFill>
                <a:schemeClr val="accent6">
                  <a:lumMod val="40000"/>
                  <a:lumOff val="60000"/>
                </a:schemeClr>
              </a:solidFill>
              <a:ln>
                <a:solidFill>
                  <a:schemeClr val="accent4"/>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400" i="1" dirty="0" err="1">
                    <a:solidFill>
                      <a:schemeClr val="tx2"/>
                    </a:solidFill>
                  </a:rPr>
                  <a:t>SM_xput</a:t>
                </a:r>
                <a:r>
                  <a:rPr lang="zh-TW" altLang="en-US" sz="1400" i="1" dirty="0">
                    <a:solidFill>
                      <a:schemeClr val="tx2"/>
                    </a:solidFill>
                  </a:rPr>
                  <a:t>        </a:t>
                </a:r>
                <a:r>
                  <a:rPr lang="en-US" altLang="zh-TW" sz="1400" i="1" dirty="0">
                    <a:solidFill>
                      <a:schemeClr val="tx2"/>
                    </a:solidFill>
                  </a:rPr>
                  <a:t>+</a:t>
                </a:r>
                <a:r>
                  <a:rPr lang="zh-TW" altLang="en-US" sz="1400" i="1" dirty="0">
                    <a:solidFill>
                      <a:schemeClr val="tx2"/>
                    </a:solidFill>
                  </a:rPr>
                  <a:t>     </a:t>
                </a:r>
                <a:r>
                  <a:rPr lang="en-US" altLang="zh-TW" sz="1400" i="1" dirty="0" err="1">
                    <a:solidFill>
                      <a:schemeClr val="tx2"/>
                    </a:solidFill>
                  </a:rPr>
                  <a:t>SM_xput</a:t>
                </a:r>
                <a:endParaRPr lang="en-US" altLang="zh-TW" sz="1400" i="1" dirty="0">
                  <a:solidFill>
                    <a:schemeClr val="tx2"/>
                  </a:solidFill>
                </a:endParaRPr>
              </a:p>
              <a:p>
                <a:pPr marL="0" lvl="1" indent="0">
                  <a:lnSpc>
                    <a:spcPct val="110000"/>
                  </a:lnSpc>
                  <a:spcBef>
                    <a:spcPts val="0"/>
                  </a:spcBef>
                  <a:buNone/>
                </a:pPr>
                <a:r>
                  <a:rPr lang="en-US" altLang="zh-TW" sz="1300" i="1" dirty="0" err="1">
                    <a:solidFill>
                      <a:schemeClr val="tx2"/>
                    </a:solidFill>
                  </a:rPr>
                  <a:t>MEM_xput</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MEM_xput</a:t>
                </a:r>
                <a:endParaRPr lang="en-US" altLang="zh-TW" sz="1300" i="1" dirty="0">
                  <a:solidFill>
                    <a:schemeClr val="tx2"/>
                  </a:solidFill>
                </a:endParaRPr>
              </a:p>
              <a:p>
                <a:pPr marL="0" lvl="1" indent="0">
                  <a:lnSpc>
                    <a:spcPct val="110000"/>
                  </a:lnSpc>
                  <a:spcBef>
                    <a:spcPts val="0"/>
                  </a:spcBef>
                  <a:buNone/>
                </a:pPr>
                <a:r>
                  <a:rPr lang="en-US" altLang="zh-TW" sz="1300" i="1" dirty="0" err="1">
                    <a:solidFill>
                      <a:schemeClr val="tx2"/>
                    </a:solidFill>
                  </a:rPr>
                  <a:t>DRAM_xput</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DRAM_xput</a:t>
                </a:r>
                <a:endParaRPr lang="en-US" altLang="zh-TW" sz="1300" i="1" dirty="0">
                  <a:solidFill>
                    <a:schemeClr val="tx2"/>
                  </a:solidFill>
                </a:endParaRPr>
              </a:p>
              <a:p>
                <a:pPr marL="0" lvl="1" indent="0">
                  <a:lnSpc>
                    <a:spcPct val="110000"/>
                  </a:lnSpc>
                  <a:spcBef>
                    <a:spcPts val="0"/>
                  </a:spcBef>
                  <a:buNone/>
                </a:pPr>
                <a:r>
                  <a:rPr lang="en-US" altLang="zh-TW" sz="1300" i="1" dirty="0">
                    <a:solidFill>
                      <a:schemeClr val="tx2"/>
                    </a:solidFill>
                  </a:rPr>
                  <a:t>#Threads</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a:solidFill>
                      <a:schemeClr val="tx2"/>
                    </a:solidFill>
                  </a:rPr>
                  <a:t>#Threads</a:t>
                </a:r>
              </a:p>
              <a:p>
                <a:pPr marL="0" lvl="1" indent="0">
                  <a:lnSpc>
                    <a:spcPct val="110000"/>
                  </a:lnSpc>
                  <a:spcBef>
                    <a:spcPts val="0"/>
                  </a:spcBef>
                  <a:buNone/>
                </a:pPr>
                <a:r>
                  <a:rPr lang="en-US" altLang="zh-TW" sz="1300" i="1" dirty="0">
                    <a:solidFill>
                      <a:schemeClr val="tx2"/>
                    </a:solidFill>
                  </a:rPr>
                  <a:t>#Registers</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a:solidFill>
                      <a:schemeClr val="tx2"/>
                    </a:solidFill>
                  </a:rPr>
                  <a:t>#Registers</a:t>
                </a:r>
              </a:p>
              <a:p>
                <a:pPr marL="0" lvl="1" indent="0">
                  <a:lnSpc>
                    <a:spcPct val="110000"/>
                  </a:lnSpc>
                  <a:spcBef>
                    <a:spcPts val="0"/>
                  </a:spcBef>
                  <a:buNone/>
                </a:pPr>
                <a:r>
                  <a:rPr lang="en-US" altLang="zh-TW" sz="1300" i="1" dirty="0" err="1">
                    <a:solidFill>
                      <a:schemeClr val="tx2"/>
                    </a:solidFill>
                  </a:rPr>
                  <a:t>Sharedmem</a:t>
                </a:r>
                <a:r>
                  <a:rPr lang="zh-TW" altLang="en-US" sz="1300" i="1" dirty="0">
                    <a:solidFill>
                      <a:schemeClr val="tx2"/>
                    </a:solidFill>
                  </a:rPr>
                  <a:t>    </a:t>
                </a:r>
                <a:r>
                  <a:rPr lang="en-US" altLang="zh-TW" sz="1300" i="1" dirty="0">
                    <a:solidFill>
                      <a:schemeClr val="tx2"/>
                    </a:solidFill>
                  </a:rPr>
                  <a:t>+</a:t>
                </a:r>
                <a:r>
                  <a:rPr lang="zh-TW" altLang="en-US" sz="1300" i="1" dirty="0">
                    <a:solidFill>
                      <a:schemeClr val="tx2"/>
                    </a:solidFill>
                  </a:rPr>
                  <a:t>      </a:t>
                </a:r>
                <a:r>
                  <a:rPr lang="en-US" altLang="zh-TW" sz="1300" i="1" dirty="0" err="1">
                    <a:solidFill>
                      <a:schemeClr val="tx2"/>
                    </a:solidFill>
                  </a:rPr>
                  <a:t>Sharedmem</a:t>
                </a:r>
                <a:endParaRPr lang="en-US" sz="1300" i="1" dirty="0">
                  <a:solidFill>
                    <a:schemeClr val="tx2"/>
                  </a:solidFill>
                </a:endParaRPr>
              </a:p>
            </p:txBody>
          </p:sp>
          <p:sp>
            <p:nvSpPr>
              <p:cNvPr id="197" name="Content Placeholder 2">
                <a:extLst>
                  <a:ext uri="{FF2B5EF4-FFF2-40B4-BE49-F238E27FC236}">
                    <a16:creationId xmlns:a16="http://schemas.microsoft.com/office/drawing/2014/main" id="{DF355FE2-C181-6550-2639-CA412EDB5A86}"/>
                  </a:ext>
                </a:extLst>
              </p:cNvPr>
              <p:cNvSpPr txBox="1">
                <a:spLocks/>
              </p:cNvSpPr>
              <p:nvPr/>
            </p:nvSpPr>
            <p:spPr>
              <a:xfrm>
                <a:off x="5927387" y="2763559"/>
                <a:ext cx="2160337" cy="229613"/>
              </a:xfrm>
              <a:prstGeom prst="flowChartAlternateProcess">
                <a:avLst/>
              </a:prstGeom>
              <a:solidFill>
                <a:schemeClr val="accent6">
                  <a:lumMod val="40000"/>
                  <a:lumOff val="6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500" b="1" dirty="0">
                    <a:solidFill>
                      <a:schemeClr val="tx2"/>
                    </a:solidFill>
                  </a:rPr>
                  <a:t>Kernel</a:t>
                </a:r>
                <a:r>
                  <a:rPr lang="zh-TW" altLang="en-US" sz="1500" b="1" dirty="0">
                    <a:solidFill>
                      <a:schemeClr val="tx2"/>
                    </a:solidFill>
                  </a:rPr>
                  <a:t> </a:t>
                </a:r>
                <a:r>
                  <a:rPr lang="en-US" altLang="zh-TW" sz="1500" b="1" dirty="0">
                    <a:solidFill>
                      <a:schemeClr val="tx2"/>
                    </a:solidFill>
                  </a:rPr>
                  <a:t>metrics</a:t>
                </a:r>
                <a:endParaRPr lang="en-US" sz="1500" b="1" dirty="0">
                  <a:solidFill>
                    <a:schemeClr val="tx2"/>
                  </a:solidFill>
                </a:endParaRPr>
              </a:p>
            </p:txBody>
          </p:sp>
        </p:grpSp>
        <p:grpSp>
          <p:nvGrpSpPr>
            <p:cNvPr id="193" name="Group 192">
              <a:extLst>
                <a:ext uri="{FF2B5EF4-FFF2-40B4-BE49-F238E27FC236}">
                  <a16:creationId xmlns:a16="http://schemas.microsoft.com/office/drawing/2014/main" id="{76408FFD-B1EA-121A-4107-B7289D4C17CB}"/>
                </a:ext>
              </a:extLst>
            </p:cNvPr>
            <p:cNvGrpSpPr/>
            <p:nvPr/>
          </p:nvGrpSpPr>
          <p:grpSpPr>
            <a:xfrm>
              <a:off x="6010389" y="1411316"/>
              <a:ext cx="2077335" cy="1223598"/>
              <a:chOff x="6010389" y="1411316"/>
              <a:chExt cx="2077335" cy="1223598"/>
            </a:xfrm>
          </p:grpSpPr>
          <p:sp>
            <p:nvSpPr>
              <p:cNvPr id="194" name="Content Placeholder 2">
                <a:extLst>
                  <a:ext uri="{FF2B5EF4-FFF2-40B4-BE49-F238E27FC236}">
                    <a16:creationId xmlns:a16="http://schemas.microsoft.com/office/drawing/2014/main" id="{81FC8441-D3C8-8A59-A5E3-8FBFD71DFFAA}"/>
                  </a:ext>
                </a:extLst>
              </p:cNvPr>
              <p:cNvSpPr txBox="1">
                <a:spLocks/>
              </p:cNvSpPr>
              <p:nvPr/>
            </p:nvSpPr>
            <p:spPr>
              <a:xfrm>
                <a:off x="6029957" y="1644702"/>
                <a:ext cx="2049547" cy="990212"/>
              </a:xfrm>
              <a:prstGeom prst="rect">
                <a:avLst/>
              </a:prstGeom>
              <a:solidFill>
                <a:schemeClr val="accent4">
                  <a:lumMod val="20000"/>
                  <a:lumOff val="80000"/>
                </a:schemeClr>
              </a:solidFill>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None/>
                </a:pPr>
                <a:r>
                  <a:rPr lang="en-US" altLang="zh-TW" sz="1300" i="1" dirty="0" err="1"/>
                  <a:t>SM_busy</a:t>
                </a:r>
                <a:r>
                  <a:rPr lang="zh-TW" altLang="en-US" sz="1300" i="1" dirty="0"/>
                  <a:t>       </a:t>
                </a:r>
                <a:r>
                  <a:rPr lang="en-US" altLang="zh-TW" sz="1300" i="1" dirty="0"/>
                  <a:t>+</a:t>
                </a:r>
                <a:r>
                  <a:rPr lang="zh-TW" altLang="en-US" sz="1300" i="1" dirty="0"/>
                  <a:t>      </a:t>
                </a:r>
                <a:r>
                  <a:rPr lang="en-US" altLang="zh-TW" sz="1300" i="1" dirty="0" err="1"/>
                  <a:t>SM_busy</a:t>
                </a:r>
                <a:endParaRPr lang="en-US" altLang="zh-TW" sz="1300" i="1" dirty="0"/>
              </a:p>
              <a:p>
                <a:pPr marL="0" indent="0">
                  <a:lnSpc>
                    <a:spcPct val="110000"/>
                  </a:lnSpc>
                  <a:spcBef>
                    <a:spcPts val="0"/>
                  </a:spcBef>
                  <a:buNone/>
                </a:pPr>
                <a:r>
                  <a:rPr lang="en-US" altLang="zh-TW" sz="1300" i="1" dirty="0" err="1"/>
                  <a:t>MEM_busy</a:t>
                </a:r>
                <a:r>
                  <a:rPr lang="zh-TW" altLang="en-US" sz="1300" i="1" dirty="0"/>
                  <a:t>。</a:t>
                </a:r>
                <a:r>
                  <a:rPr lang="en-US" altLang="zh-TW" sz="1300" i="1" dirty="0"/>
                  <a:t>+</a:t>
                </a:r>
                <a:r>
                  <a:rPr lang="zh-TW" altLang="en-US" sz="1300" i="1" dirty="0"/>
                  <a:t>    </a:t>
                </a:r>
                <a:r>
                  <a:rPr lang="en-US" altLang="zh-TW" sz="1300" i="1" dirty="0" err="1"/>
                  <a:t>MEM_busy</a:t>
                </a:r>
                <a:endParaRPr lang="en-US" altLang="zh-TW" sz="1300" i="1" dirty="0"/>
              </a:p>
              <a:p>
                <a:pPr marL="0" indent="0">
                  <a:lnSpc>
                    <a:spcPct val="110000"/>
                  </a:lnSpc>
                  <a:spcBef>
                    <a:spcPts val="0"/>
                  </a:spcBef>
                  <a:buNone/>
                </a:pPr>
                <a:r>
                  <a:rPr lang="en-US" altLang="zh-TW" sz="1300" i="1" dirty="0"/>
                  <a:t>MEMCAP</a:t>
                </a:r>
                <a:r>
                  <a:rPr lang="zh-TW" altLang="en-US" sz="1300" i="1" dirty="0"/>
                  <a:t> 。 </a:t>
                </a:r>
                <a:r>
                  <a:rPr lang="en-US" altLang="zh-TW" sz="1300" i="1" dirty="0"/>
                  <a:t>+</a:t>
                </a:r>
                <a:r>
                  <a:rPr lang="zh-TW" altLang="en-US" sz="1300" i="1" dirty="0"/>
                  <a:t>    </a:t>
                </a:r>
                <a:r>
                  <a:rPr lang="en-US" altLang="zh-TW" sz="1300" i="1" dirty="0"/>
                  <a:t>MEMCAP</a:t>
                </a:r>
              </a:p>
              <a:p>
                <a:pPr marL="0" indent="0">
                  <a:lnSpc>
                    <a:spcPct val="110000"/>
                  </a:lnSpc>
                  <a:spcBef>
                    <a:spcPts val="0"/>
                  </a:spcBef>
                  <a:buNone/>
                </a:pPr>
                <a:r>
                  <a:rPr lang="en-US" altLang="zh-TW" sz="1300" i="1" dirty="0" err="1"/>
                  <a:t>Workload_xput</a:t>
                </a:r>
                <a:r>
                  <a:rPr lang="zh-TW" altLang="en-US" sz="1300" i="1" dirty="0"/>
                  <a:t> 。 </a:t>
                </a:r>
                <a:r>
                  <a:rPr lang="en-US" altLang="zh-TW" sz="1300" i="1" dirty="0"/>
                  <a:t>+</a:t>
                </a:r>
                <a:r>
                  <a:rPr lang="zh-TW" altLang="en-US" sz="1300" i="1" dirty="0"/>
                  <a:t> </a:t>
                </a:r>
                <a:r>
                  <a:rPr lang="en-US" altLang="zh-TW" sz="1300" i="1" dirty="0" err="1"/>
                  <a:t>Workload_xput</a:t>
                </a:r>
                <a:endParaRPr lang="en-US" altLang="zh-TW" sz="1300" i="1" dirty="0"/>
              </a:p>
            </p:txBody>
          </p:sp>
          <p:sp>
            <p:nvSpPr>
              <p:cNvPr id="195" name="Content Placeholder 2">
                <a:extLst>
                  <a:ext uri="{FF2B5EF4-FFF2-40B4-BE49-F238E27FC236}">
                    <a16:creationId xmlns:a16="http://schemas.microsoft.com/office/drawing/2014/main" id="{5E13CEA3-4DB0-C0EB-B375-8DCFC44354E3}"/>
                  </a:ext>
                </a:extLst>
              </p:cNvPr>
              <p:cNvSpPr txBox="1">
                <a:spLocks/>
              </p:cNvSpPr>
              <p:nvPr/>
            </p:nvSpPr>
            <p:spPr>
              <a:xfrm>
                <a:off x="6010389" y="1411316"/>
                <a:ext cx="2077335" cy="239138"/>
              </a:xfrm>
              <a:prstGeom prst="roundRect">
                <a:avLst/>
              </a:prstGeom>
              <a:solidFill>
                <a:schemeClr val="accent4">
                  <a:lumMod val="20000"/>
                  <a:lumOff val="80000"/>
                </a:schemeClr>
              </a:solidFill>
              <a:ln>
                <a:solidFill>
                  <a:schemeClr val="accent4"/>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TW" sz="1600" b="1" dirty="0"/>
                  <a:t>System</a:t>
                </a:r>
                <a:r>
                  <a:rPr lang="zh-TW" altLang="en-US" sz="1600" b="1" dirty="0"/>
                  <a:t> </a:t>
                </a:r>
                <a:r>
                  <a:rPr lang="en-US" altLang="zh-TW" sz="1600" b="1" dirty="0"/>
                  <a:t>metrics</a:t>
                </a:r>
                <a:endParaRPr lang="en-US" sz="1600" b="1" dirty="0"/>
              </a:p>
            </p:txBody>
          </p:sp>
        </p:grpSp>
      </p:grpSp>
      <p:grpSp>
        <p:nvGrpSpPr>
          <p:cNvPr id="231" name="Group 230">
            <a:extLst>
              <a:ext uri="{FF2B5EF4-FFF2-40B4-BE49-F238E27FC236}">
                <a16:creationId xmlns:a16="http://schemas.microsoft.com/office/drawing/2014/main" id="{C578FDC1-FDD2-B866-1B2A-AA5C1367860A}"/>
              </a:ext>
            </a:extLst>
          </p:cNvPr>
          <p:cNvGrpSpPr/>
          <p:nvPr/>
        </p:nvGrpSpPr>
        <p:grpSpPr>
          <a:xfrm>
            <a:off x="9770074" y="4077649"/>
            <a:ext cx="467999" cy="1188927"/>
            <a:chOff x="9954057" y="5544805"/>
            <a:chExt cx="467999" cy="1188927"/>
          </a:xfrm>
        </p:grpSpPr>
        <p:sp>
          <p:nvSpPr>
            <p:cNvPr id="220" name="Oval 219">
              <a:extLst>
                <a:ext uri="{FF2B5EF4-FFF2-40B4-BE49-F238E27FC236}">
                  <a16:creationId xmlns:a16="http://schemas.microsoft.com/office/drawing/2014/main" id="{0129D7DE-12D5-23B1-E6B4-4572332EE25D}"/>
                </a:ext>
              </a:extLst>
            </p:cNvPr>
            <p:cNvSpPr/>
            <p:nvPr/>
          </p:nvSpPr>
          <p:spPr>
            <a:xfrm>
              <a:off x="10270989" y="5755758"/>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riangle 221">
              <a:extLst>
                <a:ext uri="{FF2B5EF4-FFF2-40B4-BE49-F238E27FC236}">
                  <a16:creationId xmlns:a16="http://schemas.microsoft.com/office/drawing/2014/main" id="{458FD46C-C72E-1225-7502-912FCD02E2C6}"/>
                </a:ext>
              </a:extLst>
            </p:cNvPr>
            <p:cNvSpPr/>
            <p:nvPr/>
          </p:nvSpPr>
          <p:spPr>
            <a:xfrm>
              <a:off x="9954057" y="636837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63C85716-420E-B996-0B4C-0C6FFCC7BA83}"/>
                </a:ext>
              </a:extLst>
            </p:cNvPr>
            <p:cNvSpPr/>
            <p:nvPr/>
          </p:nvSpPr>
          <p:spPr>
            <a:xfrm>
              <a:off x="10284526" y="636023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Triangle 222">
              <a:extLst>
                <a:ext uri="{FF2B5EF4-FFF2-40B4-BE49-F238E27FC236}">
                  <a16:creationId xmlns:a16="http://schemas.microsoft.com/office/drawing/2014/main" id="{6AFD80B4-13DD-ECF5-FDB9-3F089FDD7990}"/>
                </a:ext>
              </a:extLst>
            </p:cNvPr>
            <p:cNvSpPr/>
            <p:nvPr/>
          </p:nvSpPr>
          <p:spPr>
            <a:xfrm>
              <a:off x="9963502" y="657045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riangle 214">
              <a:extLst>
                <a:ext uri="{FF2B5EF4-FFF2-40B4-BE49-F238E27FC236}">
                  <a16:creationId xmlns:a16="http://schemas.microsoft.com/office/drawing/2014/main" id="{8CA151C5-0E5D-4114-6DB0-F64ED11AB1E8}"/>
                </a:ext>
              </a:extLst>
            </p:cNvPr>
            <p:cNvSpPr/>
            <p:nvPr/>
          </p:nvSpPr>
          <p:spPr>
            <a:xfrm>
              <a:off x="9958014" y="5557175"/>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6" name="Oval 215">
              <a:extLst>
                <a:ext uri="{FF2B5EF4-FFF2-40B4-BE49-F238E27FC236}">
                  <a16:creationId xmlns:a16="http://schemas.microsoft.com/office/drawing/2014/main" id="{86314EEC-E464-2D86-FAFF-1B2CD4B7DF91}"/>
                </a:ext>
              </a:extLst>
            </p:cNvPr>
            <p:cNvSpPr/>
            <p:nvPr/>
          </p:nvSpPr>
          <p:spPr>
            <a:xfrm>
              <a:off x="10270005" y="5544805"/>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Triangle 216">
              <a:extLst>
                <a:ext uri="{FF2B5EF4-FFF2-40B4-BE49-F238E27FC236}">
                  <a16:creationId xmlns:a16="http://schemas.microsoft.com/office/drawing/2014/main" id="{E49B2BC3-09C0-60A0-3F31-882CF64E4021}"/>
                </a:ext>
              </a:extLst>
            </p:cNvPr>
            <p:cNvSpPr/>
            <p:nvPr/>
          </p:nvSpPr>
          <p:spPr>
            <a:xfrm>
              <a:off x="9954057" y="5760574"/>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riangle 218">
              <a:extLst>
                <a:ext uri="{FF2B5EF4-FFF2-40B4-BE49-F238E27FC236}">
                  <a16:creationId xmlns:a16="http://schemas.microsoft.com/office/drawing/2014/main" id="{77F610DC-90F9-DB8D-D571-1FBFF10E906C}"/>
                </a:ext>
              </a:extLst>
            </p:cNvPr>
            <p:cNvSpPr/>
            <p:nvPr/>
          </p:nvSpPr>
          <p:spPr>
            <a:xfrm>
              <a:off x="9960759" y="594931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Triangle 220">
              <a:extLst>
                <a:ext uri="{FF2B5EF4-FFF2-40B4-BE49-F238E27FC236}">
                  <a16:creationId xmlns:a16="http://schemas.microsoft.com/office/drawing/2014/main" id="{B5523608-EA70-EFB1-E030-BB5ACCC3496F}"/>
                </a:ext>
              </a:extLst>
            </p:cNvPr>
            <p:cNvSpPr/>
            <p:nvPr/>
          </p:nvSpPr>
          <p:spPr>
            <a:xfrm>
              <a:off x="9956369" y="6164877"/>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DDABCB59-057E-15F7-42C9-2E16D34057AC}"/>
                </a:ext>
              </a:extLst>
            </p:cNvPr>
            <p:cNvSpPr/>
            <p:nvPr/>
          </p:nvSpPr>
          <p:spPr>
            <a:xfrm>
              <a:off x="10278076" y="6157369"/>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D823C08D-A586-F2C2-849E-FE3B791209B2}"/>
                </a:ext>
              </a:extLst>
            </p:cNvPr>
            <p:cNvSpPr/>
            <p:nvPr/>
          </p:nvSpPr>
          <p:spPr>
            <a:xfrm>
              <a:off x="10278076" y="6558634"/>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BB516ADD-059F-0104-46CB-BF67AF7E9008}"/>
                </a:ext>
              </a:extLst>
            </p:cNvPr>
            <p:cNvSpPr/>
            <p:nvPr/>
          </p:nvSpPr>
          <p:spPr>
            <a:xfrm>
              <a:off x="10273947" y="5958792"/>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5" name="Triangle 244">
            <a:extLst>
              <a:ext uri="{FF2B5EF4-FFF2-40B4-BE49-F238E27FC236}">
                <a16:creationId xmlns:a16="http://schemas.microsoft.com/office/drawing/2014/main" id="{3F2A8C6D-6611-568F-4E2F-4D8066089D48}"/>
              </a:ext>
            </a:extLst>
          </p:cNvPr>
          <p:cNvSpPr/>
          <p:nvPr/>
        </p:nvSpPr>
        <p:spPr>
          <a:xfrm>
            <a:off x="9836761" y="2179216"/>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Oval 245">
            <a:extLst>
              <a:ext uri="{FF2B5EF4-FFF2-40B4-BE49-F238E27FC236}">
                <a16:creationId xmlns:a16="http://schemas.microsoft.com/office/drawing/2014/main" id="{9E3AB3B6-3E7B-A3F2-06A2-61B22AAB6767}"/>
              </a:ext>
            </a:extLst>
          </p:cNvPr>
          <p:cNvSpPr/>
          <p:nvPr/>
        </p:nvSpPr>
        <p:spPr>
          <a:xfrm>
            <a:off x="10143756" y="2155206"/>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Triangle 246">
            <a:extLst>
              <a:ext uri="{FF2B5EF4-FFF2-40B4-BE49-F238E27FC236}">
                <a16:creationId xmlns:a16="http://schemas.microsoft.com/office/drawing/2014/main" id="{14656CB0-518D-A2DA-80E0-3A1D4C0A250F}"/>
              </a:ext>
            </a:extLst>
          </p:cNvPr>
          <p:cNvSpPr/>
          <p:nvPr/>
        </p:nvSpPr>
        <p:spPr>
          <a:xfrm>
            <a:off x="9844518" y="2402099"/>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8" name="Oval 247">
            <a:extLst>
              <a:ext uri="{FF2B5EF4-FFF2-40B4-BE49-F238E27FC236}">
                <a16:creationId xmlns:a16="http://schemas.microsoft.com/office/drawing/2014/main" id="{E7B928DB-6347-72B6-2EC3-0BE486506611}"/>
              </a:ext>
            </a:extLst>
          </p:cNvPr>
          <p:cNvSpPr/>
          <p:nvPr/>
        </p:nvSpPr>
        <p:spPr>
          <a:xfrm>
            <a:off x="10151929" y="2382543"/>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Triangle 248">
            <a:extLst>
              <a:ext uri="{FF2B5EF4-FFF2-40B4-BE49-F238E27FC236}">
                <a16:creationId xmlns:a16="http://schemas.microsoft.com/office/drawing/2014/main" id="{82DC2BE8-EBAE-D117-B6FF-9FEB469F3730}"/>
              </a:ext>
            </a:extLst>
          </p:cNvPr>
          <p:cNvSpPr/>
          <p:nvPr/>
        </p:nvSpPr>
        <p:spPr>
          <a:xfrm>
            <a:off x="9839813" y="2598360"/>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Oval 249">
            <a:extLst>
              <a:ext uri="{FF2B5EF4-FFF2-40B4-BE49-F238E27FC236}">
                <a16:creationId xmlns:a16="http://schemas.microsoft.com/office/drawing/2014/main" id="{E8A7909E-DF14-297D-C7C9-5C30CD23B43B}"/>
              </a:ext>
            </a:extLst>
          </p:cNvPr>
          <p:cNvSpPr/>
          <p:nvPr/>
        </p:nvSpPr>
        <p:spPr>
          <a:xfrm>
            <a:off x="10148630" y="2607620"/>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riangle 250">
            <a:extLst>
              <a:ext uri="{FF2B5EF4-FFF2-40B4-BE49-F238E27FC236}">
                <a16:creationId xmlns:a16="http://schemas.microsoft.com/office/drawing/2014/main" id="{90422FFF-B07B-CA0C-F0BD-8AD0A05DBEA3}"/>
              </a:ext>
            </a:extLst>
          </p:cNvPr>
          <p:cNvSpPr/>
          <p:nvPr/>
        </p:nvSpPr>
        <p:spPr>
          <a:xfrm>
            <a:off x="10211067" y="2823451"/>
            <a:ext cx="148533" cy="149158"/>
          </a:xfrm>
          <a:prstGeom prst="triangle">
            <a:avLst/>
          </a:prstGeom>
          <a:solidFill>
            <a:schemeClr val="tx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Oval 251">
            <a:extLst>
              <a:ext uri="{FF2B5EF4-FFF2-40B4-BE49-F238E27FC236}">
                <a16:creationId xmlns:a16="http://schemas.microsoft.com/office/drawing/2014/main" id="{0F7C4E11-F28E-B743-089B-842C93359B22}"/>
              </a:ext>
            </a:extLst>
          </p:cNvPr>
          <p:cNvSpPr/>
          <p:nvPr/>
        </p:nvSpPr>
        <p:spPr>
          <a:xfrm>
            <a:off x="10216568" y="3030806"/>
            <a:ext cx="137530" cy="1750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4" name="Elbow Connector 253">
            <a:extLst>
              <a:ext uri="{FF2B5EF4-FFF2-40B4-BE49-F238E27FC236}">
                <a16:creationId xmlns:a16="http://schemas.microsoft.com/office/drawing/2014/main" id="{D8C6CBBB-81CF-580F-C05B-831384995D37}"/>
              </a:ext>
            </a:extLst>
          </p:cNvPr>
          <p:cNvCxnSpPr>
            <a:cxnSpLocks/>
            <a:stCxn id="94" idx="3"/>
          </p:cNvCxnSpPr>
          <p:nvPr/>
        </p:nvCxnSpPr>
        <p:spPr>
          <a:xfrm>
            <a:off x="6394681" y="2121785"/>
            <a:ext cx="1767421" cy="1557962"/>
          </a:xfrm>
          <a:prstGeom prst="bentConnector3">
            <a:avLst>
              <a:gd name="adj1" fmla="val 38862"/>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641D2455-687D-2966-4012-609CF3D211D6}"/>
              </a:ext>
            </a:extLst>
          </p:cNvPr>
          <p:cNvCxnSpPr>
            <a:cxnSpLocks/>
            <a:stCxn id="164" idx="3"/>
          </p:cNvCxnSpPr>
          <p:nvPr/>
        </p:nvCxnSpPr>
        <p:spPr>
          <a:xfrm flipV="1">
            <a:off x="6290925" y="3679747"/>
            <a:ext cx="1854241" cy="1142571"/>
          </a:xfrm>
          <a:prstGeom prst="bentConnector3">
            <a:avLst>
              <a:gd name="adj1" fmla="val 42466"/>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5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5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40" grpId="0" animBg="1"/>
      <p:bldP spid="55" grpId="0" animBg="1"/>
      <p:bldP spid="141" grpId="0" animBg="1"/>
      <p:bldP spid="198" grpId="0" animBg="1"/>
      <p:bldP spid="199" grpId="0" animBg="1"/>
      <p:bldP spid="203" grpId="0" animBg="1"/>
      <p:bldP spid="204" grpId="0" animBg="1"/>
      <p:bldP spid="205" grpId="0" animBg="1"/>
      <p:bldP spid="208" grpId="0" animBg="1"/>
      <p:bldP spid="209" grpId="0" animBg="1"/>
      <p:bldP spid="210" grpId="0" animBg="1"/>
      <p:bldP spid="211" grpId="0" animBg="1"/>
      <p:bldP spid="212" grpId="0" animBg="1"/>
      <p:bldP spid="213" grpId="0" animBg="1"/>
      <p:bldP spid="214" grpId="0" animBg="1"/>
      <p:bldP spid="245" grpId="0" animBg="1"/>
      <p:bldP spid="246" grpId="0" animBg="1"/>
      <p:bldP spid="247" grpId="0" animBg="1"/>
      <p:bldP spid="248" grpId="0" animBg="1"/>
      <p:bldP spid="249" grpId="0" animBg="1"/>
      <p:bldP spid="250" grpId="0" animBg="1"/>
      <p:bldP spid="251" grpId="0" animBg="1"/>
      <p:bldP spid="2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1E9572-7F81-CCFF-8673-1EB4936C5B83}"/>
              </a:ext>
            </a:extLst>
          </p:cNvPr>
          <p:cNvSpPr>
            <a:spLocks noGrp="1"/>
          </p:cNvSpPr>
          <p:nvPr>
            <p:ph type="sldNum" sz="quarter" idx="12"/>
          </p:nvPr>
        </p:nvSpPr>
        <p:spPr/>
        <p:txBody>
          <a:bodyPr/>
          <a:lstStyle/>
          <a:p>
            <a:fld id="{A983B212-4F1F-614E-8463-C5C3E31DC8CE}" type="slidenum">
              <a:rPr lang="en-US" smtClean="0"/>
              <a:t>51</a:t>
            </a:fld>
            <a:endParaRPr lang="en-US" dirty="0"/>
          </a:p>
        </p:txBody>
      </p:sp>
      <p:sp>
        <p:nvSpPr>
          <p:cNvPr id="5" name="Rectangle 4">
            <a:extLst>
              <a:ext uri="{FF2B5EF4-FFF2-40B4-BE49-F238E27FC236}">
                <a16:creationId xmlns:a16="http://schemas.microsoft.com/office/drawing/2014/main" id="{D82DB352-64C3-763D-C75B-AFEA3E0E5648}"/>
              </a:ext>
            </a:extLst>
          </p:cNvPr>
          <p:cNvSpPr/>
          <p:nvPr/>
        </p:nvSpPr>
        <p:spPr>
          <a:xfrm>
            <a:off x="10328432" y="4357174"/>
            <a:ext cx="457200" cy="1456694"/>
          </a:xfrm>
          <a:prstGeom prst="rect">
            <a:avLst/>
          </a:prstGeom>
          <a:pattFill prst="wdDn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sp>
        <p:nvSpPr>
          <p:cNvPr id="6" name="Rectangle 5">
            <a:extLst>
              <a:ext uri="{FF2B5EF4-FFF2-40B4-BE49-F238E27FC236}">
                <a16:creationId xmlns:a16="http://schemas.microsoft.com/office/drawing/2014/main" id="{0D6ED3A5-B18B-75E0-5B62-A5C930A5F75A}"/>
              </a:ext>
            </a:extLst>
          </p:cNvPr>
          <p:cNvSpPr/>
          <p:nvPr/>
        </p:nvSpPr>
        <p:spPr>
          <a:xfrm>
            <a:off x="9867378" y="4614650"/>
            <a:ext cx="462216" cy="1199218"/>
          </a:xfrm>
          <a:prstGeom prst="rect">
            <a:avLst/>
          </a:prstGeom>
          <a:pattFill prst="wdDnDiag">
            <a:fgClr>
              <a:srgbClr val="FF0000"/>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cxnSp>
        <p:nvCxnSpPr>
          <p:cNvPr id="7" name="Straight Connector 6">
            <a:extLst>
              <a:ext uri="{FF2B5EF4-FFF2-40B4-BE49-F238E27FC236}">
                <a16:creationId xmlns:a16="http://schemas.microsoft.com/office/drawing/2014/main" id="{6B481065-ACCD-A583-2AA6-3E29C95ACC3F}"/>
              </a:ext>
            </a:extLst>
          </p:cNvPr>
          <p:cNvCxnSpPr>
            <a:cxnSpLocks/>
          </p:cNvCxnSpPr>
          <p:nvPr/>
        </p:nvCxnSpPr>
        <p:spPr>
          <a:xfrm>
            <a:off x="8328991" y="5838867"/>
            <a:ext cx="2729035"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EDDDAB-5E2A-DFEE-D588-77A1FF3E55BD}"/>
              </a:ext>
            </a:extLst>
          </p:cNvPr>
          <p:cNvSpPr/>
          <p:nvPr/>
        </p:nvSpPr>
        <p:spPr>
          <a:xfrm>
            <a:off x="8703282" y="4921545"/>
            <a:ext cx="468962" cy="902539"/>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cxnSp>
        <p:nvCxnSpPr>
          <p:cNvPr id="9" name="Straight Arrow Connector 8">
            <a:extLst>
              <a:ext uri="{FF2B5EF4-FFF2-40B4-BE49-F238E27FC236}">
                <a16:creationId xmlns:a16="http://schemas.microsoft.com/office/drawing/2014/main" id="{72D0102E-A170-0451-DB16-51994AF72DD7}"/>
              </a:ext>
            </a:extLst>
          </p:cNvPr>
          <p:cNvCxnSpPr>
            <a:cxnSpLocks/>
          </p:cNvCxnSpPr>
          <p:nvPr/>
        </p:nvCxnSpPr>
        <p:spPr>
          <a:xfrm flipV="1">
            <a:off x="8344644" y="3589946"/>
            <a:ext cx="0" cy="2248921"/>
          </a:xfrm>
          <a:prstGeom prst="straightConnector1">
            <a:avLst/>
          </a:prstGeom>
          <a:ln w="38100">
            <a:solidFill>
              <a:schemeClr val="accent4"/>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a:extLst>
              <a:ext uri="{FF2B5EF4-FFF2-40B4-BE49-F238E27FC236}">
                <a16:creationId xmlns:a16="http://schemas.microsoft.com/office/drawing/2014/main" id="{CC03B6A4-8636-F3CF-096D-3E14056D74A1}"/>
              </a:ext>
            </a:extLst>
          </p:cNvPr>
          <p:cNvSpPr txBox="1"/>
          <p:nvPr/>
        </p:nvSpPr>
        <p:spPr>
          <a:xfrm>
            <a:off x="8302187" y="5894454"/>
            <a:ext cx="1273224" cy="646331"/>
          </a:xfrm>
          <a:prstGeom prst="rect">
            <a:avLst/>
          </a:prstGeom>
          <a:noFill/>
        </p:spPr>
        <p:txBody>
          <a:bodyPr wrap="square" rtlCol="0">
            <a:spAutoFit/>
          </a:bodyPr>
          <a:lstStyle/>
          <a:p>
            <a:pPr algn="ctr"/>
            <a:r>
              <a:rPr lang="en-US" dirty="0">
                <a:solidFill>
                  <a:schemeClr val="tx2"/>
                </a:solidFill>
              </a:rPr>
              <a:t>NO sharing</a:t>
            </a:r>
          </a:p>
        </p:txBody>
      </p:sp>
      <p:sp>
        <p:nvSpPr>
          <p:cNvPr id="11" name="TextBox 10">
            <a:extLst>
              <a:ext uri="{FF2B5EF4-FFF2-40B4-BE49-F238E27FC236}">
                <a16:creationId xmlns:a16="http://schemas.microsoft.com/office/drawing/2014/main" id="{C923EFBD-CE80-DA95-E3EA-291CF69EFE4C}"/>
              </a:ext>
            </a:extLst>
          </p:cNvPr>
          <p:cNvSpPr txBox="1"/>
          <p:nvPr/>
        </p:nvSpPr>
        <p:spPr>
          <a:xfrm>
            <a:off x="9827993" y="5893266"/>
            <a:ext cx="1273224" cy="369332"/>
          </a:xfrm>
          <a:prstGeom prst="rect">
            <a:avLst/>
          </a:prstGeom>
          <a:noFill/>
        </p:spPr>
        <p:txBody>
          <a:bodyPr wrap="square" rtlCol="0">
            <a:spAutoFit/>
          </a:bodyPr>
          <a:lstStyle/>
          <a:p>
            <a:r>
              <a:rPr lang="en-US" dirty="0">
                <a:solidFill>
                  <a:schemeClr val="tx2"/>
                </a:solidFill>
              </a:rPr>
              <a:t>Shared</a:t>
            </a:r>
          </a:p>
        </p:txBody>
      </p:sp>
      <p:cxnSp>
        <p:nvCxnSpPr>
          <p:cNvPr id="12" name="Straight Connector 11">
            <a:extLst>
              <a:ext uri="{FF2B5EF4-FFF2-40B4-BE49-F238E27FC236}">
                <a16:creationId xmlns:a16="http://schemas.microsoft.com/office/drawing/2014/main" id="{D7954C61-8342-9C76-8DB7-FE4CB524F1C1}"/>
              </a:ext>
            </a:extLst>
          </p:cNvPr>
          <p:cNvCxnSpPr>
            <a:cxnSpLocks/>
          </p:cNvCxnSpPr>
          <p:nvPr/>
        </p:nvCxnSpPr>
        <p:spPr>
          <a:xfrm>
            <a:off x="10883858" y="4329774"/>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F65EB6E-C236-6570-7D54-945A0081DE27}"/>
              </a:ext>
            </a:extLst>
          </p:cNvPr>
          <p:cNvSpPr txBox="1"/>
          <p:nvPr/>
        </p:nvSpPr>
        <p:spPr>
          <a:xfrm>
            <a:off x="9596932" y="3820119"/>
            <a:ext cx="1567328" cy="369332"/>
          </a:xfrm>
          <a:prstGeom prst="rect">
            <a:avLst/>
          </a:prstGeom>
          <a:noFill/>
          <a:ln>
            <a:solidFill>
              <a:srgbClr val="FF0000"/>
            </a:solidFill>
          </a:ln>
        </p:spPr>
        <p:txBody>
          <a:bodyPr wrap="square" rtlCol="0">
            <a:spAutoFit/>
          </a:bodyPr>
          <a:lstStyle/>
          <a:p>
            <a:r>
              <a:rPr lang="en-US" dirty="0">
                <a:ln w="0"/>
                <a:solidFill>
                  <a:srgbClr val="FF0000"/>
                </a:solidFill>
                <a:effectLst>
                  <a:outerShdw blurRad="38100" dist="25400" dir="5400000" algn="ctr" rotWithShape="0">
                    <a:srgbClr val="6E747A">
                      <a:alpha val="43000"/>
                    </a:srgbClr>
                  </a:outerShdw>
                </a:effectLst>
              </a:rPr>
              <a:t>Interference</a:t>
            </a:r>
          </a:p>
        </p:txBody>
      </p:sp>
      <p:sp>
        <p:nvSpPr>
          <p:cNvPr id="14" name="Rectangle 13">
            <a:extLst>
              <a:ext uri="{FF2B5EF4-FFF2-40B4-BE49-F238E27FC236}">
                <a16:creationId xmlns:a16="http://schemas.microsoft.com/office/drawing/2014/main" id="{0B46CE94-FF1B-5748-EC67-4C9E12539E88}"/>
              </a:ext>
            </a:extLst>
          </p:cNvPr>
          <p:cNvSpPr/>
          <p:nvPr/>
        </p:nvSpPr>
        <p:spPr>
          <a:xfrm>
            <a:off x="8703282" y="3771255"/>
            <a:ext cx="470772" cy="1150290"/>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sp>
        <p:nvSpPr>
          <p:cNvPr id="15" name="TextBox 14">
            <a:extLst>
              <a:ext uri="{FF2B5EF4-FFF2-40B4-BE49-F238E27FC236}">
                <a16:creationId xmlns:a16="http://schemas.microsoft.com/office/drawing/2014/main" id="{56CED238-FBAF-AA2C-2DDC-20C2C760B12C}"/>
              </a:ext>
            </a:extLst>
          </p:cNvPr>
          <p:cNvSpPr txBox="1"/>
          <p:nvPr/>
        </p:nvSpPr>
        <p:spPr>
          <a:xfrm>
            <a:off x="7594893" y="3621933"/>
            <a:ext cx="844809" cy="369332"/>
          </a:xfrm>
          <a:prstGeom prst="rect">
            <a:avLst/>
          </a:prstGeom>
          <a:noFill/>
        </p:spPr>
        <p:txBody>
          <a:bodyPr wrap="square" rtlCol="0">
            <a:spAutoFit/>
          </a:bodyPr>
          <a:lstStyle/>
          <a:p>
            <a:r>
              <a:rPr lang="en-US" altLang="zh-TW" dirty="0">
                <a:solidFill>
                  <a:schemeClr val="tx2"/>
                </a:solidFill>
              </a:rPr>
              <a:t>10</a:t>
            </a:r>
            <a:r>
              <a:rPr lang="en-US" dirty="0">
                <a:solidFill>
                  <a:schemeClr val="tx2"/>
                </a:solidFill>
              </a:rPr>
              <a:t>0</a:t>
            </a:r>
            <a:r>
              <a:rPr lang="en-US" altLang="zh-TW" dirty="0">
                <a:solidFill>
                  <a:schemeClr val="tx2"/>
                </a:solidFill>
              </a:rPr>
              <a:t>s</a:t>
            </a:r>
            <a:endParaRPr lang="en-US" dirty="0">
              <a:solidFill>
                <a:schemeClr val="tx2"/>
              </a:solidFill>
            </a:endParaRPr>
          </a:p>
        </p:txBody>
      </p:sp>
      <p:sp>
        <p:nvSpPr>
          <p:cNvPr id="16" name="TextBox 15">
            <a:extLst>
              <a:ext uri="{FF2B5EF4-FFF2-40B4-BE49-F238E27FC236}">
                <a16:creationId xmlns:a16="http://schemas.microsoft.com/office/drawing/2014/main" id="{1D85B0E6-BD85-3C37-821D-78885556B3C2}"/>
              </a:ext>
            </a:extLst>
          </p:cNvPr>
          <p:cNvSpPr txBox="1"/>
          <p:nvPr/>
        </p:nvSpPr>
        <p:spPr>
          <a:xfrm>
            <a:off x="7642668" y="4723015"/>
            <a:ext cx="844809" cy="369332"/>
          </a:xfrm>
          <a:prstGeom prst="rect">
            <a:avLst/>
          </a:prstGeom>
          <a:noFill/>
        </p:spPr>
        <p:txBody>
          <a:bodyPr wrap="square" rtlCol="0">
            <a:spAutoFit/>
          </a:bodyPr>
          <a:lstStyle/>
          <a:p>
            <a:r>
              <a:rPr lang="en-US" dirty="0">
                <a:solidFill>
                  <a:schemeClr val="tx2"/>
                </a:solidFill>
              </a:rPr>
              <a:t>40</a:t>
            </a:r>
            <a:r>
              <a:rPr lang="en-US" altLang="zh-TW" dirty="0">
                <a:solidFill>
                  <a:schemeClr val="tx2"/>
                </a:solidFill>
              </a:rPr>
              <a:t>s</a:t>
            </a:r>
            <a:endParaRPr lang="en-US" dirty="0">
              <a:solidFill>
                <a:schemeClr val="tx2"/>
              </a:solidFill>
            </a:endParaRPr>
          </a:p>
        </p:txBody>
      </p:sp>
      <p:sp>
        <p:nvSpPr>
          <p:cNvPr id="17" name="TextBox 16">
            <a:extLst>
              <a:ext uri="{FF2B5EF4-FFF2-40B4-BE49-F238E27FC236}">
                <a16:creationId xmlns:a16="http://schemas.microsoft.com/office/drawing/2014/main" id="{A26AF4FF-234E-722F-6C1C-FD607D6C7EA2}"/>
              </a:ext>
            </a:extLst>
          </p:cNvPr>
          <p:cNvSpPr txBox="1"/>
          <p:nvPr/>
        </p:nvSpPr>
        <p:spPr>
          <a:xfrm>
            <a:off x="7613223" y="4194472"/>
            <a:ext cx="651348" cy="369332"/>
          </a:xfrm>
          <a:prstGeom prst="rect">
            <a:avLst/>
          </a:prstGeom>
          <a:noFill/>
        </p:spPr>
        <p:txBody>
          <a:bodyPr wrap="square" rtlCol="0">
            <a:spAutoFit/>
          </a:bodyPr>
          <a:lstStyle/>
          <a:p>
            <a:r>
              <a:rPr lang="en-US" dirty="0">
                <a:solidFill>
                  <a:schemeClr val="tx2"/>
                </a:solidFill>
              </a:rPr>
              <a:t>70s</a:t>
            </a:r>
          </a:p>
        </p:txBody>
      </p:sp>
      <p:cxnSp>
        <p:nvCxnSpPr>
          <p:cNvPr id="18" name="Straight Connector 17">
            <a:extLst>
              <a:ext uri="{FF2B5EF4-FFF2-40B4-BE49-F238E27FC236}">
                <a16:creationId xmlns:a16="http://schemas.microsoft.com/office/drawing/2014/main" id="{DC661038-BDDF-D16D-2E14-AA584CA9DB40}"/>
              </a:ext>
            </a:extLst>
          </p:cNvPr>
          <p:cNvCxnSpPr>
            <a:cxnSpLocks/>
          </p:cNvCxnSpPr>
          <p:nvPr/>
        </p:nvCxnSpPr>
        <p:spPr>
          <a:xfrm>
            <a:off x="8214533" y="4932470"/>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F2B40E8-D4BD-BEC9-575F-1472721F5F51}"/>
              </a:ext>
            </a:extLst>
          </p:cNvPr>
          <p:cNvCxnSpPr>
            <a:cxnSpLocks/>
          </p:cNvCxnSpPr>
          <p:nvPr/>
        </p:nvCxnSpPr>
        <p:spPr>
          <a:xfrm>
            <a:off x="8210260" y="3783036"/>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D775A7-25A2-D5C8-0EE6-FB835206263D}"/>
              </a:ext>
            </a:extLst>
          </p:cNvPr>
          <p:cNvCxnSpPr>
            <a:cxnSpLocks/>
          </p:cNvCxnSpPr>
          <p:nvPr/>
        </p:nvCxnSpPr>
        <p:spPr>
          <a:xfrm>
            <a:off x="8195209" y="4392475"/>
            <a:ext cx="134923" cy="0"/>
          </a:xfrm>
          <a:prstGeom prst="line">
            <a:avLst/>
          </a:prstGeom>
          <a:ln w="28575">
            <a:solidFill>
              <a:srgbClr val="FFA6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8FDD738-E209-8391-633D-217DF576633A}"/>
              </a:ext>
            </a:extLst>
          </p:cNvPr>
          <p:cNvSpPr/>
          <p:nvPr/>
        </p:nvSpPr>
        <p:spPr>
          <a:xfrm>
            <a:off x="9867378" y="4928936"/>
            <a:ext cx="468962" cy="902539"/>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22" name="Rectangle 21">
            <a:extLst>
              <a:ext uri="{FF2B5EF4-FFF2-40B4-BE49-F238E27FC236}">
                <a16:creationId xmlns:a16="http://schemas.microsoft.com/office/drawing/2014/main" id="{AAFC537E-2B07-E5FA-C7E2-AF1F80BF3035}"/>
              </a:ext>
            </a:extLst>
          </p:cNvPr>
          <p:cNvSpPr/>
          <p:nvPr/>
        </p:nvSpPr>
        <p:spPr>
          <a:xfrm>
            <a:off x="10328432" y="4664872"/>
            <a:ext cx="470772" cy="1150290"/>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cxnSp>
        <p:nvCxnSpPr>
          <p:cNvPr id="23" name="Straight Connector 22">
            <a:extLst>
              <a:ext uri="{FF2B5EF4-FFF2-40B4-BE49-F238E27FC236}">
                <a16:creationId xmlns:a16="http://schemas.microsoft.com/office/drawing/2014/main" id="{D74A0B82-A4A5-B45C-0EC7-368E9D723FCC}"/>
              </a:ext>
            </a:extLst>
          </p:cNvPr>
          <p:cNvCxnSpPr>
            <a:cxnSpLocks/>
          </p:cNvCxnSpPr>
          <p:nvPr/>
        </p:nvCxnSpPr>
        <p:spPr>
          <a:xfrm>
            <a:off x="9784761" y="4593838"/>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756C65E-26FC-AA2E-860D-FCA62973B337}"/>
              </a:ext>
            </a:extLst>
          </p:cNvPr>
          <p:cNvSpPr txBox="1"/>
          <p:nvPr/>
        </p:nvSpPr>
        <p:spPr>
          <a:xfrm>
            <a:off x="8400276" y="3331762"/>
            <a:ext cx="2648718" cy="369332"/>
          </a:xfrm>
          <a:prstGeom prst="rect">
            <a:avLst/>
          </a:prstGeom>
          <a:noFill/>
          <a:ln>
            <a:noFill/>
          </a:ln>
        </p:spPr>
        <p:txBody>
          <a:bodyPr wrap="square" rtlCol="0">
            <a:spAutoFit/>
          </a:bodyPr>
          <a:lstStyle/>
          <a:p>
            <a:r>
              <a:rPr lang="en-US" dirty="0">
                <a:solidFill>
                  <a:schemeClr val="accent4"/>
                </a:solidFill>
              </a:rPr>
              <a:t>Total </a:t>
            </a:r>
            <a:r>
              <a:rPr lang="zh-TW" altLang="en-US" dirty="0">
                <a:solidFill>
                  <a:schemeClr val="accent4"/>
                </a:solidFill>
              </a:rPr>
              <a:t> </a:t>
            </a:r>
            <a:r>
              <a:rPr lang="en-US" dirty="0">
                <a:solidFill>
                  <a:schemeClr val="accent4"/>
                </a:solidFill>
              </a:rPr>
              <a:t>completion time </a:t>
            </a:r>
          </a:p>
        </p:txBody>
      </p:sp>
      <p:cxnSp>
        <p:nvCxnSpPr>
          <p:cNvPr id="26" name="Straight Connector 25">
            <a:extLst>
              <a:ext uri="{FF2B5EF4-FFF2-40B4-BE49-F238E27FC236}">
                <a16:creationId xmlns:a16="http://schemas.microsoft.com/office/drawing/2014/main" id="{F30CDCD7-7B14-51A0-F44A-78DC2EBAEEFA}"/>
              </a:ext>
            </a:extLst>
          </p:cNvPr>
          <p:cNvCxnSpPr>
            <a:cxnSpLocks/>
          </p:cNvCxnSpPr>
          <p:nvPr/>
        </p:nvCxnSpPr>
        <p:spPr>
          <a:xfrm>
            <a:off x="8328991" y="2643108"/>
            <a:ext cx="274069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4F6565B-EC99-0851-4ED2-E877565DF65D}"/>
              </a:ext>
            </a:extLst>
          </p:cNvPr>
          <p:cNvSpPr/>
          <p:nvPr/>
        </p:nvSpPr>
        <p:spPr>
          <a:xfrm>
            <a:off x="8543367" y="1887705"/>
            <a:ext cx="442018" cy="743484"/>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28" name="TextBox 27">
            <a:extLst>
              <a:ext uri="{FF2B5EF4-FFF2-40B4-BE49-F238E27FC236}">
                <a16:creationId xmlns:a16="http://schemas.microsoft.com/office/drawing/2014/main" id="{CF4876C0-E301-DF8A-A597-6047D497C6F3}"/>
              </a:ext>
            </a:extLst>
          </p:cNvPr>
          <p:cNvSpPr txBox="1"/>
          <p:nvPr/>
        </p:nvSpPr>
        <p:spPr>
          <a:xfrm>
            <a:off x="7938897" y="123783"/>
            <a:ext cx="2115190" cy="369332"/>
          </a:xfrm>
          <a:prstGeom prst="rect">
            <a:avLst/>
          </a:prstGeom>
          <a:noFill/>
        </p:spPr>
        <p:txBody>
          <a:bodyPr wrap="square" rtlCol="0">
            <a:spAutoFit/>
          </a:bodyPr>
          <a:lstStyle/>
          <a:p>
            <a:r>
              <a:rPr lang="en-US" dirty="0"/>
              <a:t>GPU Utilization </a:t>
            </a:r>
          </a:p>
        </p:txBody>
      </p:sp>
      <p:cxnSp>
        <p:nvCxnSpPr>
          <p:cNvPr id="29" name="Straight Connector 28">
            <a:extLst>
              <a:ext uri="{FF2B5EF4-FFF2-40B4-BE49-F238E27FC236}">
                <a16:creationId xmlns:a16="http://schemas.microsoft.com/office/drawing/2014/main" id="{D18F7371-5790-F2CB-64D9-C80A0FFE4C3A}"/>
              </a:ext>
            </a:extLst>
          </p:cNvPr>
          <p:cNvCxnSpPr>
            <a:cxnSpLocks/>
          </p:cNvCxnSpPr>
          <p:nvPr/>
        </p:nvCxnSpPr>
        <p:spPr>
          <a:xfrm>
            <a:off x="8209721" y="902885"/>
            <a:ext cx="29137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96B64C4-3566-294D-803F-747FDC034559}"/>
              </a:ext>
            </a:extLst>
          </p:cNvPr>
          <p:cNvSpPr txBox="1"/>
          <p:nvPr/>
        </p:nvSpPr>
        <p:spPr>
          <a:xfrm>
            <a:off x="8472281" y="528195"/>
            <a:ext cx="818499" cy="369332"/>
          </a:xfrm>
          <a:prstGeom prst="rect">
            <a:avLst/>
          </a:prstGeom>
          <a:noFill/>
          <a:ln>
            <a:solidFill>
              <a:schemeClr val="tx1"/>
            </a:solidFill>
          </a:ln>
        </p:spPr>
        <p:txBody>
          <a:bodyPr wrap="square" rtlCol="0">
            <a:spAutoFit/>
          </a:bodyPr>
          <a:lstStyle/>
          <a:p>
            <a:r>
              <a:rPr lang="en-US" dirty="0">
                <a:ln w="0"/>
                <a:effectLst>
                  <a:outerShdw blurRad="38100" dist="25400" dir="5400000" algn="ctr" rotWithShape="0">
                    <a:srgbClr val="6E747A">
                      <a:alpha val="43000"/>
                    </a:srgbClr>
                  </a:outerShdw>
                </a:effectLst>
              </a:rPr>
              <a:t>100%</a:t>
            </a:r>
          </a:p>
        </p:txBody>
      </p:sp>
      <p:sp>
        <p:nvSpPr>
          <p:cNvPr id="31" name="Rectangle 30">
            <a:extLst>
              <a:ext uri="{FF2B5EF4-FFF2-40B4-BE49-F238E27FC236}">
                <a16:creationId xmlns:a16="http://schemas.microsoft.com/office/drawing/2014/main" id="{BD835121-7AA2-8823-E171-B6BD713DE475}"/>
              </a:ext>
            </a:extLst>
          </p:cNvPr>
          <p:cNvSpPr/>
          <p:nvPr/>
        </p:nvSpPr>
        <p:spPr>
          <a:xfrm>
            <a:off x="8985385" y="1204546"/>
            <a:ext cx="470772" cy="1422165"/>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r>
              <a:rPr lang="en-US" dirty="0">
                <a:solidFill>
                  <a:schemeClr val="tx2"/>
                </a:solidFill>
              </a:rPr>
              <a:t>J2</a:t>
            </a:r>
          </a:p>
        </p:txBody>
      </p:sp>
      <p:cxnSp>
        <p:nvCxnSpPr>
          <p:cNvPr id="32" name="Straight Arrow Connector 31">
            <a:extLst>
              <a:ext uri="{FF2B5EF4-FFF2-40B4-BE49-F238E27FC236}">
                <a16:creationId xmlns:a16="http://schemas.microsoft.com/office/drawing/2014/main" id="{28A1131B-AA05-5C60-B5B8-2BE778A2F641}"/>
              </a:ext>
            </a:extLst>
          </p:cNvPr>
          <p:cNvCxnSpPr>
            <a:cxnSpLocks/>
          </p:cNvCxnSpPr>
          <p:nvPr/>
        </p:nvCxnSpPr>
        <p:spPr>
          <a:xfrm flipV="1">
            <a:off x="8328991" y="902885"/>
            <a:ext cx="0" cy="175829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46531E5-05E6-FA76-154F-F310DEDF01BB}"/>
              </a:ext>
            </a:extLst>
          </p:cNvPr>
          <p:cNvSpPr txBox="1"/>
          <p:nvPr/>
        </p:nvSpPr>
        <p:spPr>
          <a:xfrm>
            <a:off x="10049760" y="2708068"/>
            <a:ext cx="1273224" cy="369332"/>
          </a:xfrm>
          <a:prstGeom prst="rect">
            <a:avLst/>
          </a:prstGeom>
          <a:noFill/>
        </p:spPr>
        <p:txBody>
          <a:bodyPr wrap="square" rtlCol="0">
            <a:spAutoFit/>
          </a:bodyPr>
          <a:lstStyle/>
          <a:p>
            <a:r>
              <a:rPr lang="en-US" dirty="0">
                <a:solidFill>
                  <a:schemeClr val="tx2"/>
                </a:solidFill>
              </a:rPr>
              <a:t>Shared</a:t>
            </a:r>
          </a:p>
        </p:txBody>
      </p:sp>
      <p:sp>
        <p:nvSpPr>
          <p:cNvPr id="34" name="TextBox 33">
            <a:extLst>
              <a:ext uri="{FF2B5EF4-FFF2-40B4-BE49-F238E27FC236}">
                <a16:creationId xmlns:a16="http://schemas.microsoft.com/office/drawing/2014/main" id="{53F14E43-89C6-46AE-B09C-F59572A9ACC0}"/>
              </a:ext>
            </a:extLst>
          </p:cNvPr>
          <p:cNvSpPr txBox="1"/>
          <p:nvPr/>
        </p:nvSpPr>
        <p:spPr>
          <a:xfrm>
            <a:off x="8271544" y="2720628"/>
            <a:ext cx="1273224" cy="646331"/>
          </a:xfrm>
          <a:prstGeom prst="rect">
            <a:avLst/>
          </a:prstGeom>
          <a:noFill/>
        </p:spPr>
        <p:txBody>
          <a:bodyPr wrap="square" rtlCol="0">
            <a:spAutoFit/>
          </a:bodyPr>
          <a:lstStyle/>
          <a:p>
            <a:pPr algn="ctr"/>
            <a:r>
              <a:rPr lang="en-US" dirty="0">
                <a:solidFill>
                  <a:schemeClr val="tx2"/>
                </a:solidFill>
              </a:rPr>
              <a:t>NO sharing</a:t>
            </a:r>
          </a:p>
        </p:txBody>
      </p:sp>
      <p:cxnSp>
        <p:nvCxnSpPr>
          <p:cNvPr id="35" name="Straight Connector 34">
            <a:extLst>
              <a:ext uri="{FF2B5EF4-FFF2-40B4-BE49-F238E27FC236}">
                <a16:creationId xmlns:a16="http://schemas.microsoft.com/office/drawing/2014/main" id="{4E2A6EE6-F2FB-1F9B-7976-EB12E5D99E56}"/>
              </a:ext>
            </a:extLst>
          </p:cNvPr>
          <p:cNvCxnSpPr>
            <a:cxnSpLocks/>
          </p:cNvCxnSpPr>
          <p:nvPr/>
        </p:nvCxnSpPr>
        <p:spPr>
          <a:xfrm>
            <a:off x="10461394" y="917170"/>
            <a:ext cx="0" cy="335098"/>
          </a:xfrm>
          <a:prstGeom prst="line">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9392CD8-6095-C243-E45A-ECE7CDB9AF80}"/>
              </a:ext>
            </a:extLst>
          </p:cNvPr>
          <p:cNvSpPr txBox="1"/>
          <p:nvPr/>
        </p:nvSpPr>
        <p:spPr>
          <a:xfrm>
            <a:off x="9784761" y="126278"/>
            <a:ext cx="1483620" cy="369332"/>
          </a:xfrm>
          <a:prstGeom prst="rect">
            <a:avLst/>
          </a:prstGeom>
          <a:noFill/>
          <a:ln>
            <a:solidFill>
              <a:srgbClr val="FF0000"/>
            </a:solidFill>
          </a:ln>
        </p:spPr>
        <p:txBody>
          <a:bodyPr wrap="square" rtlCol="0">
            <a:spAutoFit/>
          </a:bodyPr>
          <a:lstStyle/>
          <a:p>
            <a:r>
              <a:rPr lang="en-US" dirty="0">
                <a:ln w="0"/>
                <a:solidFill>
                  <a:srgbClr val="FF0000"/>
                </a:solidFill>
                <a:effectLst>
                  <a:outerShdw blurRad="38100" dist="25400" dir="5400000" algn="ctr" rotWithShape="0">
                    <a:srgbClr val="6E747A">
                      <a:alpha val="43000"/>
                    </a:srgbClr>
                  </a:outerShdw>
                </a:effectLst>
              </a:rPr>
              <a:t>Interference</a:t>
            </a:r>
          </a:p>
        </p:txBody>
      </p:sp>
      <p:sp>
        <p:nvSpPr>
          <p:cNvPr id="37" name="Rectangle 36">
            <a:extLst>
              <a:ext uri="{FF2B5EF4-FFF2-40B4-BE49-F238E27FC236}">
                <a16:creationId xmlns:a16="http://schemas.microsoft.com/office/drawing/2014/main" id="{84CE10F6-1B8B-0164-D3FC-021435124228}"/>
              </a:ext>
            </a:extLst>
          </p:cNvPr>
          <p:cNvSpPr/>
          <p:nvPr/>
        </p:nvSpPr>
        <p:spPr>
          <a:xfrm>
            <a:off x="10283039" y="2036561"/>
            <a:ext cx="470772" cy="592334"/>
          </a:xfrm>
          <a:prstGeom prst="rect">
            <a:avLst/>
          </a:prstGeom>
          <a:solidFill>
            <a:srgbClr val="004C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a:t>
            </a:r>
          </a:p>
        </p:txBody>
      </p:sp>
      <p:sp>
        <p:nvSpPr>
          <p:cNvPr id="38" name="Rectangle 37">
            <a:extLst>
              <a:ext uri="{FF2B5EF4-FFF2-40B4-BE49-F238E27FC236}">
                <a16:creationId xmlns:a16="http://schemas.microsoft.com/office/drawing/2014/main" id="{F8E9C026-9EDE-F245-8BE2-3190504F1F32}"/>
              </a:ext>
            </a:extLst>
          </p:cNvPr>
          <p:cNvSpPr/>
          <p:nvPr/>
        </p:nvSpPr>
        <p:spPr>
          <a:xfrm>
            <a:off x="10292984" y="926520"/>
            <a:ext cx="470772" cy="1110434"/>
          </a:xfrm>
          <a:prstGeom prst="rect">
            <a:avLst/>
          </a:prstGeom>
          <a:solidFill>
            <a:srgbClr val="CEE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J2</a:t>
            </a:r>
          </a:p>
        </p:txBody>
      </p:sp>
      <p:sp>
        <p:nvSpPr>
          <p:cNvPr id="39" name="TextBox 38">
            <a:extLst>
              <a:ext uri="{FF2B5EF4-FFF2-40B4-BE49-F238E27FC236}">
                <a16:creationId xmlns:a16="http://schemas.microsoft.com/office/drawing/2014/main" id="{F17A016E-3A28-3EDB-FBB8-95E85EC95A85}"/>
              </a:ext>
            </a:extLst>
          </p:cNvPr>
          <p:cNvSpPr txBox="1"/>
          <p:nvPr/>
        </p:nvSpPr>
        <p:spPr>
          <a:xfrm>
            <a:off x="10274362" y="524624"/>
            <a:ext cx="471721" cy="369332"/>
          </a:xfrm>
          <a:prstGeom prst="rect">
            <a:avLst/>
          </a:prstGeom>
          <a:pattFill prst="wdDnDiag">
            <a:fgClr>
              <a:srgbClr val="FF0000"/>
            </a:fgClr>
            <a:bgClr>
              <a:schemeClr val="bg1"/>
            </a:bgClr>
          </a:pattFill>
          <a:ln>
            <a:solidFill>
              <a:srgbClr val="FF0000"/>
            </a:solidFill>
          </a:ln>
        </p:spPr>
        <p:txBody>
          <a:bodyPr wrap="square" rtlCol="0">
            <a:spAutoFit/>
          </a:bodyPr>
          <a:lstStyle/>
          <a:p>
            <a:endParaRPr lang="en-US" dirty="0">
              <a:ln w="0"/>
              <a:solidFill>
                <a:srgbClr val="FF0000"/>
              </a:solidFill>
              <a:effectLst>
                <a:outerShdw blurRad="38100" dist="25400" dir="5400000" algn="ctr" rotWithShape="0">
                  <a:srgbClr val="6E747A">
                    <a:alpha val="43000"/>
                  </a:srgbClr>
                </a:outerShdw>
              </a:effectLst>
            </a:endParaRPr>
          </a:p>
        </p:txBody>
      </p:sp>
      <p:sp>
        <p:nvSpPr>
          <p:cNvPr id="40" name="TextBox 39">
            <a:extLst>
              <a:ext uri="{FF2B5EF4-FFF2-40B4-BE49-F238E27FC236}">
                <a16:creationId xmlns:a16="http://schemas.microsoft.com/office/drawing/2014/main" id="{D64ED2FE-1691-94FB-028B-B5A45B043A89}"/>
              </a:ext>
            </a:extLst>
          </p:cNvPr>
          <p:cNvSpPr txBox="1"/>
          <p:nvPr/>
        </p:nvSpPr>
        <p:spPr>
          <a:xfrm>
            <a:off x="7545269" y="1700862"/>
            <a:ext cx="844809" cy="369332"/>
          </a:xfrm>
          <a:prstGeom prst="rect">
            <a:avLst/>
          </a:prstGeom>
          <a:noFill/>
        </p:spPr>
        <p:txBody>
          <a:bodyPr wrap="square" rtlCol="0">
            <a:spAutoFit/>
          </a:bodyPr>
          <a:lstStyle/>
          <a:p>
            <a:r>
              <a:rPr lang="en-US" dirty="0">
                <a:solidFill>
                  <a:schemeClr val="tx2"/>
                </a:solidFill>
              </a:rPr>
              <a:t>40%</a:t>
            </a:r>
          </a:p>
        </p:txBody>
      </p:sp>
      <p:sp>
        <p:nvSpPr>
          <p:cNvPr id="41" name="TextBox 40">
            <a:extLst>
              <a:ext uri="{FF2B5EF4-FFF2-40B4-BE49-F238E27FC236}">
                <a16:creationId xmlns:a16="http://schemas.microsoft.com/office/drawing/2014/main" id="{74A5533F-8407-4B10-0B91-C1041D1D0C45}"/>
              </a:ext>
            </a:extLst>
          </p:cNvPr>
          <p:cNvSpPr txBox="1"/>
          <p:nvPr/>
        </p:nvSpPr>
        <p:spPr>
          <a:xfrm>
            <a:off x="7550830" y="998714"/>
            <a:ext cx="844809" cy="369332"/>
          </a:xfrm>
          <a:prstGeom prst="rect">
            <a:avLst/>
          </a:prstGeom>
          <a:noFill/>
        </p:spPr>
        <p:txBody>
          <a:bodyPr wrap="square" rtlCol="0">
            <a:spAutoFit/>
          </a:bodyPr>
          <a:lstStyle/>
          <a:p>
            <a:r>
              <a:rPr lang="en-US" dirty="0">
                <a:solidFill>
                  <a:schemeClr val="tx2"/>
                </a:solidFill>
              </a:rPr>
              <a:t>80%</a:t>
            </a:r>
          </a:p>
        </p:txBody>
      </p:sp>
      <p:sp>
        <p:nvSpPr>
          <p:cNvPr id="42" name="TextBox 41">
            <a:extLst>
              <a:ext uri="{FF2B5EF4-FFF2-40B4-BE49-F238E27FC236}">
                <a16:creationId xmlns:a16="http://schemas.microsoft.com/office/drawing/2014/main" id="{27415F67-AE52-8563-BF0E-D9201A9DEA76}"/>
              </a:ext>
            </a:extLst>
          </p:cNvPr>
          <p:cNvSpPr txBox="1"/>
          <p:nvPr/>
        </p:nvSpPr>
        <p:spPr>
          <a:xfrm>
            <a:off x="10741856" y="540977"/>
            <a:ext cx="844809" cy="369332"/>
          </a:xfrm>
          <a:prstGeom prst="rect">
            <a:avLst/>
          </a:prstGeom>
          <a:noFill/>
        </p:spPr>
        <p:txBody>
          <a:bodyPr wrap="square" rtlCol="0">
            <a:spAutoFit/>
          </a:bodyPr>
          <a:lstStyle/>
          <a:p>
            <a:r>
              <a:rPr lang="en-US" dirty="0">
                <a:solidFill>
                  <a:srgbClr val="FF0000"/>
                </a:solidFill>
              </a:rPr>
              <a:t>20%</a:t>
            </a:r>
          </a:p>
        </p:txBody>
      </p:sp>
      <p:cxnSp>
        <p:nvCxnSpPr>
          <p:cNvPr id="43" name="Straight Connector 42">
            <a:extLst>
              <a:ext uri="{FF2B5EF4-FFF2-40B4-BE49-F238E27FC236}">
                <a16:creationId xmlns:a16="http://schemas.microsoft.com/office/drawing/2014/main" id="{FA50698E-6CCB-9DF5-C154-3E32C7B0ACEB}"/>
              </a:ext>
            </a:extLst>
          </p:cNvPr>
          <p:cNvCxnSpPr>
            <a:cxnSpLocks/>
          </p:cNvCxnSpPr>
          <p:nvPr/>
        </p:nvCxnSpPr>
        <p:spPr>
          <a:xfrm>
            <a:off x="8194068" y="1913034"/>
            <a:ext cx="1349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23CBDD-C70D-866E-8572-CAD41019113C}"/>
              </a:ext>
            </a:extLst>
          </p:cNvPr>
          <p:cNvCxnSpPr>
            <a:cxnSpLocks/>
          </p:cNvCxnSpPr>
          <p:nvPr/>
        </p:nvCxnSpPr>
        <p:spPr>
          <a:xfrm>
            <a:off x="8190138" y="1199133"/>
            <a:ext cx="1349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103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17E4-C1D8-7D11-4EC8-A3A3A396BA14}"/>
              </a:ext>
            </a:extLst>
          </p:cNvPr>
          <p:cNvSpPr>
            <a:spLocks noGrp="1"/>
          </p:cNvSpPr>
          <p:nvPr>
            <p:ph type="title"/>
          </p:nvPr>
        </p:nvSpPr>
        <p:spPr/>
        <p:txBody>
          <a:bodyPr/>
          <a:lstStyle/>
          <a:p>
            <a:r>
              <a:rPr lang="en-US" altLang="zh-TW" dirty="0"/>
              <a:t>GPU</a:t>
            </a:r>
            <a:r>
              <a:rPr lang="zh-TW" altLang="en-US" dirty="0"/>
              <a:t> </a:t>
            </a:r>
            <a:r>
              <a:rPr lang="en-US" altLang="zh-TW" dirty="0"/>
              <a:t>architecture</a:t>
            </a:r>
            <a:endParaRPr lang="en-US" dirty="0"/>
          </a:p>
        </p:txBody>
      </p:sp>
      <p:sp>
        <p:nvSpPr>
          <p:cNvPr id="3" name="Content Placeholder 2">
            <a:extLst>
              <a:ext uri="{FF2B5EF4-FFF2-40B4-BE49-F238E27FC236}">
                <a16:creationId xmlns:a16="http://schemas.microsoft.com/office/drawing/2014/main" id="{7ECDB1BC-EF9C-6249-0CF1-6862614180D1}"/>
              </a:ext>
            </a:extLst>
          </p:cNvPr>
          <p:cNvSpPr>
            <a:spLocks noGrp="1"/>
          </p:cNvSpPr>
          <p:nvPr>
            <p:ph idx="1"/>
          </p:nvPr>
        </p:nvSpPr>
        <p:spPr>
          <a:xfrm>
            <a:off x="5408614" y="481683"/>
            <a:ext cx="6566452" cy="5663902"/>
          </a:xfrm>
        </p:spPr>
        <p:txBody>
          <a:bodyPr>
            <a:normAutofit/>
          </a:bodyPr>
          <a:lstStyle/>
          <a:p>
            <a:r>
              <a:rPr lang="en-US" dirty="0"/>
              <a:t>Streams </a:t>
            </a:r>
          </a:p>
          <a:p>
            <a:pPr lvl="1"/>
            <a:r>
              <a:rPr lang="en-US" dirty="0"/>
              <a:t>A queue of GPU operations that are executed in a specific order</a:t>
            </a:r>
          </a:p>
          <a:p>
            <a:r>
              <a:rPr lang="en-US" dirty="0"/>
              <a:t>Kernel </a:t>
            </a:r>
          </a:p>
          <a:p>
            <a:pPr lvl="1"/>
            <a:r>
              <a:rPr lang="en-US" altLang="zh-TW" dirty="0"/>
              <a:t>A </a:t>
            </a:r>
            <a:r>
              <a:rPr lang="en-US" altLang="zh-TW" b="1" dirty="0"/>
              <a:t>function</a:t>
            </a:r>
            <a:r>
              <a:rPr lang="en-US" altLang="zh-TW" dirty="0"/>
              <a:t> meant to execute on GPU</a:t>
            </a:r>
          </a:p>
          <a:p>
            <a:r>
              <a:rPr lang="en-US" altLang="zh-TW" dirty="0"/>
              <a:t>Block</a:t>
            </a:r>
          </a:p>
          <a:p>
            <a:pPr lvl="1"/>
            <a:r>
              <a:rPr lang="en-US" altLang="zh-TW" dirty="0"/>
              <a:t> a group of threads that can be run in parallel</a:t>
            </a:r>
          </a:p>
          <a:p>
            <a:r>
              <a:rPr lang="en-US" dirty="0"/>
              <a:t>SM – Streaming Multiprocessor</a:t>
            </a:r>
          </a:p>
          <a:p>
            <a:pPr lvl="1"/>
            <a:r>
              <a:rPr lang="en-US" dirty="0"/>
              <a:t>Basic compute unit. </a:t>
            </a:r>
            <a:r>
              <a:rPr lang="en-US" b="1" dirty="0"/>
              <a:t>“Core” </a:t>
            </a:r>
            <a:r>
              <a:rPr lang="en-US" dirty="0"/>
              <a:t>in CPU</a:t>
            </a:r>
          </a:p>
          <a:p>
            <a:r>
              <a:rPr lang="en-US" dirty="0"/>
              <a:t>Warp Schedulers</a:t>
            </a:r>
          </a:p>
          <a:p>
            <a:pPr lvl="1"/>
            <a:r>
              <a:rPr lang="en-US" altLang="zh-TW" dirty="0"/>
              <a:t>warp</a:t>
            </a:r>
            <a:r>
              <a:rPr lang="zh-TW" altLang="en-US" dirty="0"/>
              <a:t> </a:t>
            </a:r>
            <a:r>
              <a:rPr lang="en-US" altLang="zh-TW" dirty="0"/>
              <a:t>–</a:t>
            </a:r>
            <a:r>
              <a:rPr lang="zh-TW" altLang="en-US" dirty="0"/>
              <a:t> </a:t>
            </a:r>
            <a:r>
              <a:rPr lang="en-US" altLang="zh-TW" dirty="0"/>
              <a:t>32</a:t>
            </a:r>
            <a:r>
              <a:rPr lang="zh-TW" altLang="en-US" dirty="0"/>
              <a:t> </a:t>
            </a:r>
            <a:r>
              <a:rPr lang="en-US" altLang="zh-TW" dirty="0"/>
              <a:t>threads</a:t>
            </a:r>
            <a:r>
              <a:rPr lang="zh-TW" altLang="en-US" dirty="0"/>
              <a:t> </a:t>
            </a:r>
            <a:r>
              <a:rPr lang="en-US" altLang="zh-TW" dirty="0"/>
              <a:t>in</a:t>
            </a:r>
            <a:r>
              <a:rPr lang="zh-TW" altLang="en-US" dirty="0"/>
              <a:t> </a:t>
            </a:r>
            <a:r>
              <a:rPr lang="en-US" altLang="zh-TW" dirty="0"/>
              <a:t>a</a:t>
            </a:r>
            <a:r>
              <a:rPr lang="zh-TW" altLang="en-US" dirty="0"/>
              <a:t> </a:t>
            </a:r>
            <a:r>
              <a:rPr lang="en-US" altLang="zh-TW" dirty="0"/>
              <a:t>block</a:t>
            </a:r>
            <a:r>
              <a:rPr lang="zh-TW" altLang="en-US" dirty="0"/>
              <a:t> </a:t>
            </a:r>
            <a:r>
              <a:rPr lang="en-US" altLang="zh-TW" dirty="0"/>
              <a:t>that</a:t>
            </a:r>
            <a:r>
              <a:rPr lang="zh-TW" altLang="en-US" dirty="0"/>
              <a:t> </a:t>
            </a:r>
            <a:r>
              <a:rPr lang="en-US" altLang="zh-TW" dirty="0"/>
              <a:t>executes</a:t>
            </a:r>
            <a:r>
              <a:rPr lang="zh-TW" altLang="en-US" dirty="0"/>
              <a:t> </a:t>
            </a:r>
            <a:r>
              <a:rPr lang="en-US" altLang="zh-TW" dirty="0"/>
              <a:t>same</a:t>
            </a:r>
            <a:r>
              <a:rPr lang="zh-TW" altLang="en-US" dirty="0"/>
              <a:t> </a:t>
            </a:r>
            <a:r>
              <a:rPr lang="en-US" altLang="zh-TW" dirty="0"/>
              <a:t>instruction</a:t>
            </a:r>
          </a:p>
          <a:p>
            <a:pPr lvl="1"/>
            <a:r>
              <a:rPr lang="en-US" altLang="zh-TW" dirty="0"/>
              <a:t>Schedule</a:t>
            </a:r>
            <a:r>
              <a:rPr lang="zh-TW" altLang="en-US" dirty="0"/>
              <a:t> </a:t>
            </a:r>
            <a:r>
              <a:rPr lang="en-US" altLang="zh-TW" dirty="0"/>
              <a:t>warp</a:t>
            </a:r>
            <a:r>
              <a:rPr lang="zh-TW" altLang="en-US" dirty="0"/>
              <a:t> </a:t>
            </a:r>
            <a:r>
              <a:rPr lang="en-US" altLang="zh-TW" dirty="0"/>
              <a:t>execution.</a:t>
            </a:r>
            <a:r>
              <a:rPr lang="zh-TW" altLang="en-US" dirty="0"/>
              <a:t> </a:t>
            </a:r>
            <a:r>
              <a:rPr lang="en-US" altLang="zh-TW" dirty="0"/>
              <a:t>New</a:t>
            </a:r>
            <a:r>
              <a:rPr lang="zh-TW" altLang="en-US" dirty="0"/>
              <a:t> </a:t>
            </a:r>
            <a:r>
              <a:rPr lang="en-US" altLang="zh-TW" dirty="0"/>
              <a:t>b</a:t>
            </a:r>
            <a:r>
              <a:rPr lang="en-US" dirty="0"/>
              <a:t>lock </a:t>
            </a:r>
            <a:r>
              <a:rPr lang="en-US" altLang="zh-TW" dirty="0"/>
              <a:t>is</a:t>
            </a:r>
            <a:r>
              <a:rPr lang="en-US" dirty="0"/>
              <a:t> launched in SM until all warps have sufficient registers</a:t>
            </a:r>
            <a:r>
              <a:rPr lang="en-US" altLang="zh-TW" dirty="0"/>
              <a:t>.</a:t>
            </a:r>
            <a:endParaRPr lang="en-US" dirty="0"/>
          </a:p>
        </p:txBody>
      </p:sp>
      <p:pic>
        <p:nvPicPr>
          <p:cNvPr id="4" name="Content Placeholder 4" descr="A diagram of a computer&#10;&#10;Description automatically generated">
            <a:extLst>
              <a:ext uri="{FF2B5EF4-FFF2-40B4-BE49-F238E27FC236}">
                <a16:creationId xmlns:a16="http://schemas.microsoft.com/office/drawing/2014/main" id="{BA399669-024A-D1C7-A4BD-89188ABE7EFB}"/>
              </a:ext>
            </a:extLst>
          </p:cNvPr>
          <p:cNvPicPr>
            <a:picLocks noChangeAspect="1"/>
          </p:cNvPicPr>
          <p:nvPr/>
        </p:nvPicPr>
        <p:blipFill>
          <a:blip r:embed="rId3"/>
          <a:stretch>
            <a:fillRect/>
          </a:stretch>
        </p:blipFill>
        <p:spPr>
          <a:xfrm>
            <a:off x="838200" y="1825625"/>
            <a:ext cx="4365005" cy="4057611"/>
          </a:xfrm>
          <a:prstGeom prst="rect">
            <a:avLst/>
          </a:prstGeom>
        </p:spPr>
      </p:pic>
      <p:sp>
        <p:nvSpPr>
          <p:cNvPr id="6" name="TextBox 5">
            <a:extLst>
              <a:ext uri="{FF2B5EF4-FFF2-40B4-BE49-F238E27FC236}">
                <a16:creationId xmlns:a16="http://schemas.microsoft.com/office/drawing/2014/main" id="{6A771456-5F30-9F7C-7023-57D72AA02932}"/>
              </a:ext>
            </a:extLst>
          </p:cNvPr>
          <p:cNvSpPr txBox="1"/>
          <p:nvPr/>
        </p:nvSpPr>
        <p:spPr>
          <a:xfrm>
            <a:off x="577516" y="6407934"/>
            <a:ext cx="10776284"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hangingPunct="0"/>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a:t>
            </a:r>
            <a:r>
              <a:rPr lang="en-US" sz="1600" dirty="0">
                <a:solidFill>
                  <a:schemeClr val="tx2"/>
                </a:solidFill>
                <a:latin typeface="Gill Sans MT" panose="020B0502020104020203" pitchFamily="34" charset="0"/>
                <a:sym typeface="Helvetica Neue Light"/>
              </a:rPr>
              <a:t>Eurosys</a:t>
            </a:r>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’2</a:t>
            </a:r>
            <a:r>
              <a:rPr lang="en-US" sz="1600" dirty="0">
                <a:solidFill>
                  <a:schemeClr val="tx2"/>
                </a:solidFill>
                <a:latin typeface="Gill Sans MT" panose="020B0502020104020203" pitchFamily="34" charset="0"/>
                <a:sym typeface="Helvetica Neue Light"/>
              </a:rPr>
              <a:t>4</a:t>
            </a:r>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 </a:t>
            </a:r>
            <a:r>
              <a:rPr lang="en-US" sz="1400" dirty="0">
                <a:solidFill>
                  <a:schemeClr val="tx2"/>
                </a:solidFill>
                <a:effectLst/>
                <a:latin typeface="NimbusRomNo9L"/>
              </a:rPr>
              <a:t>STRATI, F., MA, X., AND KLIMOVIC, A. Orion: Interference-aware, Fine-grained GPU Sharing for ML Applications, p. 1075–1092. </a:t>
            </a:r>
            <a:endParaRPr lang="en-US" dirty="0">
              <a:solidFill>
                <a:schemeClr val="tx2"/>
              </a:solidFill>
              <a:effectLst/>
            </a:endParaRPr>
          </a:p>
        </p:txBody>
      </p:sp>
      <p:sp>
        <p:nvSpPr>
          <p:cNvPr id="5" name="Rectangle 4">
            <a:extLst>
              <a:ext uri="{FF2B5EF4-FFF2-40B4-BE49-F238E27FC236}">
                <a16:creationId xmlns:a16="http://schemas.microsoft.com/office/drawing/2014/main" id="{6A4C1E81-459B-F9D4-AC15-EC6DEA3163AC}"/>
              </a:ext>
            </a:extLst>
          </p:cNvPr>
          <p:cNvSpPr/>
          <p:nvPr/>
        </p:nvSpPr>
        <p:spPr>
          <a:xfrm>
            <a:off x="632791" y="1325564"/>
            <a:ext cx="4570414" cy="112940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6B6811-70F5-005A-3F75-D5D0ED3FEC9F}"/>
              </a:ext>
            </a:extLst>
          </p:cNvPr>
          <p:cNvSpPr/>
          <p:nvPr/>
        </p:nvSpPr>
        <p:spPr>
          <a:xfrm>
            <a:off x="776115" y="2474998"/>
            <a:ext cx="4489174" cy="112940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A4C0588-EF79-54E4-8EC1-592EB655FB4A}"/>
              </a:ext>
            </a:extLst>
          </p:cNvPr>
          <p:cNvSpPr/>
          <p:nvPr/>
        </p:nvSpPr>
        <p:spPr>
          <a:xfrm>
            <a:off x="477941" y="3564396"/>
            <a:ext cx="2116172" cy="132556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99557D-7E3A-2AA6-9066-127E2E2AB8AF}"/>
              </a:ext>
            </a:extLst>
          </p:cNvPr>
          <p:cNvSpPr/>
          <p:nvPr/>
        </p:nvSpPr>
        <p:spPr>
          <a:xfrm>
            <a:off x="776115" y="4869655"/>
            <a:ext cx="2064458" cy="88510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B9D600-946F-104D-688C-E4B5A583E1B0}"/>
              </a:ext>
            </a:extLst>
          </p:cNvPr>
          <p:cNvSpPr/>
          <p:nvPr/>
        </p:nvSpPr>
        <p:spPr>
          <a:xfrm>
            <a:off x="2840573" y="5082372"/>
            <a:ext cx="2116172" cy="672385"/>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DF510E7-5691-8BE3-B083-393E130BADD0}"/>
              </a:ext>
            </a:extLst>
          </p:cNvPr>
          <p:cNvSpPr/>
          <p:nvPr/>
        </p:nvSpPr>
        <p:spPr>
          <a:xfrm>
            <a:off x="4387333" y="4869655"/>
            <a:ext cx="569412" cy="290629"/>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89C468-E567-D9AA-CC43-5A71FED4A43D}"/>
              </a:ext>
            </a:extLst>
          </p:cNvPr>
          <p:cNvSpPr/>
          <p:nvPr/>
        </p:nvSpPr>
        <p:spPr>
          <a:xfrm>
            <a:off x="4901286" y="3604400"/>
            <a:ext cx="198784" cy="2258422"/>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a:extLst>
              <a:ext uri="{FF2B5EF4-FFF2-40B4-BE49-F238E27FC236}">
                <a16:creationId xmlns:a16="http://schemas.microsoft.com/office/drawing/2014/main" id="{73708857-F3DC-D7DB-0750-80953185F04C}"/>
              </a:ext>
            </a:extLst>
          </p:cNvPr>
          <p:cNvSpPr>
            <a:spLocks noGrp="1"/>
          </p:cNvSpPr>
          <p:nvPr>
            <p:ph type="sldNum" sz="quarter" idx="12"/>
          </p:nvPr>
        </p:nvSpPr>
        <p:spPr/>
        <p:txBody>
          <a:bodyPr/>
          <a:lstStyle/>
          <a:p>
            <a:fld id="{A983B212-4F1F-614E-8463-C5C3E31DC8CE}" type="slidenum">
              <a:rPr lang="en-US" smtClean="0"/>
              <a:t>52</a:t>
            </a:fld>
            <a:endParaRPr lang="en-US"/>
          </a:p>
        </p:txBody>
      </p:sp>
    </p:spTree>
    <p:extLst>
      <p:ext uri="{BB962C8B-B14F-4D97-AF65-F5344CB8AC3E}">
        <p14:creationId xmlns:p14="http://schemas.microsoft.com/office/powerpoint/2010/main" val="4212210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4DF40-7259-B218-6DBD-66658590A011}"/>
              </a:ext>
            </a:extLst>
          </p:cNvPr>
          <p:cNvSpPr>
            <a:spLocks noGrp="1"/>
          </p:cNvSpPr>
          <p:nvPr>
            <p:ph type="title"/>
          </p:nvPr>
        </p:nvSpPr>
        <p:spPr/>
        <p:txBody>
          <a:bodyPr/>
          <a:lstStyle/>
          <a:p>
            <a:r>
              <a:rPr lang="en-US" altLang="zh-TW" dirty="0"/>
              <a:t>Challenge</a:t>
            </a:r>
            <a:r>
              <a:rPr lang="zh-TW" altLang="en-US" dirty="0"/>
              <a:t> </a:t>
            </a:r>
            <a:r>
              <a:rPr lang="en-US" altLang="zh-TW" dirty="0"/>
              <a:t>#2-</a:t>
            </a:r>
            <a:r>
              <a:rPr lang="zh-TW" altLang="en-US" dirty="0"/>
              <a:t> </a:t>
            </a:r>
            <a:r>
              <a:rPr lang="en-US" dirty="0"/>
              <a:t>Predicting interferenc</a:t>
            </a:r>
            <a:r>
              <a:rPr lang="en-US" altLang="zh-TW" dirty="0"/>
              <a:t>e</a:t>
            </a:r>
            <a:endParaRPr lang="en-US" dirty="0"/>
          </a:p>
        </p:txBody>
      </p:sp>
      <p:sp>
        <p:nvSpPr>
          <p:cNvPr id="3" name="Content Placeholder 2">
            <a:extLst>
              <a:ext uri="{FF2B5EF4-FFF2-40B4-BE49-F238E27FC236}">
                <a16:creationId xmlns:a16="http://schemas.microsoft.com/office/drawing/2014/main" id="{7A0A56CD-D256-3B23-087A-4121781DB812}"/>
              </a:ext>
            </a:extLst>
          </p:cNvPr>
          <p:cNvSpPr>
            <a:spLocks noGrp="1"/>
          </p:cNvSpPr>
          <p:nvPr>
            <p:ph idx="1"/>
          </p:nvPr>
        </p:nvSpPr>
        <p:spPr>
          <a:xfrm>
            <a:off x="238539" y="1325563"/>
            <a:ext cx="11714922" cy="4351338"/>
          </a:xfrm>
        </p:spPr>
        <p:txBody>
          <a:bodyPr/>
          <a:lstStyle/>
          <a:p>
            <a:r>
              <a:rPr lang="en-US" dirty="0"/>
              <a:t>Coarse-grained, overall resource usage pattern are not sufficient for prediction</a:t>
            </a:r>
          </a:p>
          <a:p>
            <a:pPr lvl="1"/>
            <a:r>
              <a:rPr lang="en-US" dirty="0"/>
              <a:t>Requires at least </a:t>
            </a:r>
            <a:r>
              <a:rPr lang="en-US" b="1" dirty="0"/>
              <a:t>workload-level </a:t>
            </a:r>
            <a:r>
              <a:rPr lang="en-US" dirty="0"/>
              <a:t>metrics to obtain precise </a:t>
            </a:r>
            <a:r>
              <a:rPr lang="en-US" dirty="0" err="1"/>
              <a:t>colocated</a:t>
            </a:r>
            <a:r>
              <a:rPr lang="en-US" dirty="0"/>
              <a:t> performance</a:t>
            </a:r>
          </a:p>
          <a:p>
            <a:pPr lvl="1"/>
            <a:r>
              <a:rPr lang="en-US" dirty="0"/>
              <a:t>Workload-specific metrics are not generalizable</a:t>
            </a:r>
          </a:p>
          <a:p>
            <a:r>
              <a:rPr lang="en-US" altLang="zh-TW" dirty="0"/>
              <a:t>P</a:t>
            </a:r>
            <a:r>
              <a:rPr lang="en-US" dirty="0"/>
              <a:t>rofiling </a:t>
            </a:r>
            <a:r>
              <a:rPr lang="en-US" altLang="zh-TW" dirty="0"/>
              <a:t>workload</a:t>
            </a:r>
            <a:r>
              <a:rPr lang="en-US" dirty="0"/>
              <a:t> metrics have overheads</a:t>
            </a:r>
          </a:p>
          <a:p>
            <a:pPr lvl="1"/>
            <a:r>
              <a:rPr lang="en-US" b="1" dirty="0"/>
              <a:t>Huge search space </a:t>
            </a:r>
            <a:r>
              <a:rPr lang="en-US" dirty="0"/>
              <a:t>to profile all possible colocations</a:t>
            </a:r>
          </a:p>
          <a:p>
            <a:pPr lvl="1"/>
            <a:r>
              <a:rPr lang="en-US" b="1" dirty="0"/>
              <a:t>Large training set </a:t>
            </a:r>
            <a:r>
              <a:rPr lang="en-US" dirty="0"/>
              <a:t>for ML-based approach</a:t>
            </a:r>
          </a:p>
          <a:p>
            <a:pPr lvl="1"/>
            <a:r>
              <a:rPr lang="en-US" b="1" dirty="0"/>
              <a:t>Long training time </a:t>
            </a:r>
            <a:r>
              <a:rPr lang="en-US" dirty="0"/>
              <a:t>for ML models</a:t>
            </a:r>
          </a:p>
          <a:p>
            <a:pPr lvl="1"/>
            <a:endParaRPr lang="en-US" dirty="0"/>
          </a:p>
        </p:txBody>
      </p:sp>
      <p:sp>
        <p:nvSpPr>
          <p:cNvPr id="5" name="The position data is not sufficient for accurate beam prediction">
            <a:extLst>
              <a:ext uri="{FF2B5EF4-FFF2-40B4-BE49-F238E27FC236}">
                <a16:creationId xmlns:a16="http://schemas.microsoft.com/office/drawing/2014/main" id="{CA71F83E-7976-705C-7D83-C81D1913ADDC}"/>
              </a:ext>
            </a:extLst>
          </p:cNvPr>
          <p:cNvSpPr/>
          <p:nvPr/>
        </p:nvSpPr>
        <p:spPr>
          <a:xfrm>
            <a:off x="1890058" y="4778356"/>
            <a:ext cx="8411884" cy="1760556"/>
          </a:xfrm>
          <a:prstGeom prst="roundRect">
            <a:avLst>
              <a:gd name="adj" fmla="val 37488"/>
            </a:avLst>
          </a:prstGeom>
          <a:solidFill>
            <a:schemeClr val="accent5"/>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r>
              <a:rPr lang="en-US" altLang="zh-TW" sz="2400" dirty="0">
                <a:latin typeface="+mj-lt"/>
              </a:rPr>
              <a:t>Challenges</a:t>
            </a:r>
            <a:r>
              <a:rPr lang="zh-TW" altLang="en-US" sz="2400" dirty="0">
                <a:latin typeface="+mj-lt"/>
              </a:rPr>
              <a:t> </a:t>
            </a:r>
            <a:r>
              <a:rPr lang="en-US" altLang="zh-TW" sz="2400" dirty="0">
                <a:latin typeface="+mj-lt"/>
              </a:rPr>
              <a:t>in GPU</a:t>
            </a:r>
            <a:r>
              <a:rPr lang="zh-TW" altLang="en-US" sz="2400" dirty="0">
                <a:latin typeface="+mj-lt"/>
              </a:rPr>
              <a:t> </a:t>
            </a:r>
            <a:r>
              <a:rPr lang="en-US" altLang="zh-TW" sz="2400" dirty="0">
                <a:latin typeface="+mj-lt"/>
              </a:rPr>
              <a:t>interference for workload colocation:</a:t>
            </a:r>
          </a:p>
          <a:p>
            <a:r>
              <a:rPr lang="en-US" altLang="zh-TW" sz="2400" dirty="0">
                <a:latin typeface="+mj-lt"/>
              </a:rPr>
              <a:t>1. Minimizing performance degradation</a:t>
            </a:r>
          </a:p>
          <a:p>
            <a:r>
              <a:rPr lang="en-US" altLang="zh-TW" sz="2400" dirty="0">
                <a:latin typeface="+mj-lt"/>
              </a:rPr>
              <a:t>2. Discovering metrics for predicting interference</a:t>
            </a:r>
          </a:p>
          <a:p>
            <a:r>
              <a:rPr lang="en-US" altLang="zh-TW" sz="2400" dirty="0">
                <a:latin typeface="+mj-lt"/>
              </a:rPr>
              <a:t>3. Profiling overheads </a:t>
            </a:r>
          </a:p>
        </p:txBody>
      </p:sp>
      <p:sp>
        <p:nvSpPr>
          <p:cNvPr id="6" name="Slide Number Placeholder 5">
            <a:extLst>
              <a:ext uri="{FF2B5EF4-FFF2-40B4-BE49-F238E27FC236}">
                <a16:creationId xmlns:a16="http://schemas.microsoft.com/office/drawing/2014/main" id="{D78D6727-C5D9-D024-3B63-E30FEF4AF4FB}"/>
              </a:ext>
            </a:extLst>
          </p:cNvPr>
          <p:cNvSpPr>
            <a:spLocks noGrp="1"/>
          </p:cNvSpPr>
          <p:nvPr>
            <p:ph type="sldNum" sz="quarter" idx="12"/>
          </p:nvPr>
        </p:nvSpPr>
        <p:spPr/>
        <p:txBody>
          <a:bodyPr/>
          <a:lstStyle/>
          <a:p>
            <a:fld id="{A983B212-4F1F-614E-8463-C5C3E31DC8CE}" type="slidenum">
              <a:rPr lang="en-US" smtClean="0"/>
              <a:t>6</a:t>
            </a:fld>
            <a:endParaRPr lang="en-US"/>
          </a:p>
        </p:txBody>
      </p:sp>
    </p:spTree>
    <p:extLst>
      <p:ext uri="{BB962C8B-B14F-4D97-AF65-F5344CB8AC3E}">
        <p14:creationId xmlns:p14="http://schemas.microsoft.com/office/powerpoint/2010/main" val="1015810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14172F4-CBF1-7F3C-46C1-9DB7E7B4C3C0}"/>
              </a:ext>
            </a:extLst>
          </p:cNvPr>
          <p:cNvSpPr>
            <a:spLocks noGrp="1"/>
          </p:cNvSpPr>
          <p:nvPr>
            <p:ph type="title"/>
          </p:nvPr>
        </p:nvSpPr>
        <p:spPr>
          <a:xfrm>
            <a:off x="0" y="0"/>
            <a:ext cx="12192000" cy="1325563"/>
          </a:xfrm>
        </p:spPr>
        <p:txBody>
          <a:bodyPr>
            <a:normAutofit/>
          </a:bodyPr>
          <a:lstStyle/>
          <a:p>
            <a:r>
              <a:rPr lang="en-US" altLang="zh-TW" dirty="0">
                <a:sym typeface="Gill Sans SemiBold"/>
              </a:rPr>
              <a:t>Problem</a:t>
            </a:r>
            <a:r>
              <a:rPr lang="zh-TW" altLang="en-US" dirty="0">
                <a:sym typeface="Gill Sans SemiBold"/>
              </a:rPr>
              <a:t> </a:t>
            </a:r>
            <a:r>
              <a:rPr lang="en-US" altLang="zh-TW" dirty="0">
                <a:sym typeface="Gill Sans SemiBold"/>
              </a:rPr>
              <a:t>Statement</a:t>
            </a:r>
            <a:endParaRPr lang="en-US" dirty="0"/>
          </a:p>
        </p:txBody>
      </p:sp>
      <p:sp>
        <p:nvSpPr>
          <p:cNvPr id="3" name="Content Placeholder 2">
            <a:extLst>
              <a:ext uri="{FF2B5EF4-FFF2-40B4-BE49-F238E27FC236}">
                <a16:creationId xmlns:a16="http://schemas.microsoft.com/office/drawing/2014/main" id="{B0EFA67D-C324-45C3-05E3-E5C17E7BBFA2}"/>
              </a:ext>
            </a:extLst>
          </p:cNvPr>
          <p:cNvSpPr>
            <a:spLocks noGrp="1"/>
          </p:cNvSpPr>
          <p:nvPr>
            <p:ph idx="1"/>
          </p:nvPr>
        </p:nvSpPr>
        <p:spPr>
          <a:xfrm>
            <a:off x="188843" y="1825624"/>
            <a:ext cx="11877261" cy="4296879"/>
          </a:xfrm>
        </p:spPr>
        <p:txBody>
          <a:bodyPr>
            <a:normAutofit/>
          </a:bodyPr>
          <a:lstStyle/>
          <a:p>
            <a:endParaRPr lang="en-US" altLang="zh-TW" sz="2400" dirty="0">
              <a:latin typeface="+mj-lt"/>
            </a:endParaRPr>
          </a:p>
          <a:p>
            <a:endParaRPr lang="en-US" altLang="zh-TW" dirty="0">
              <a:latin typeface="+mj-lt"/>
            </a:endParaRPr>
          </a:p>
          <a:p>
            <a:endParaRPr lang="en-US" altLang="zh-TW" sz="2400" dirty="0">
              <a:latin typeface="+mj-lt"/>
            </a:endParaRPr>
          </a:p>
          <a:p>
            <a:pPr marL="0" indent="0">
              <a:buNone/>
            </a:pPr>
            <a:endParaRPr lang="en-US" altLang="zh-TW" sz="2400" dirty="0">
              <a:latin typeface="+mj-lt"/>
            </a:endParaRPr>
          </a:p>
          <a:p>
            <a:r>
              <a:rPr lang="en-US" altLang="zh-TW" sz="2400" dirty="0">
                <a:latin typeface="+mj-lt"/>
              </a:rPr>
              <a:t>Our solution</a:t>
            </a:r>
          </a:p>
          <a:p>
            <a:pPr lvl="1"/>
            <a:r>
              <a:rPr lang="en-US" altLang="zh-TW" dirty="0">
                <a:latin typeface="+mj-lt"/>
              </a:rPr>
              <a:t> </a:t>
            </a:r>
            <a:r>
              <a:rPr lang="en-US" altLang="zh-TW" b="1" dirty="0">
                <a:latin typeface="+mj-lt"/>
              </a:rPr>
              <a:t>KACE -  </a:t>
            </a:r>
            <a:r>
              <a:rPr lang="en-US" b="1" u="sng" dirty="0">
                <a:latin typeface="+mj-lt"/>
              </a:rPr>
              <a:t>K</a:t>
            </a:r>
            <a:r>
              <a:rPr lang="en-US" dirty="0">
                <a:latin typeface="+mj-lt"/>
              </a:rPr>
              <a:t>ernel-</a:t>
            </a:r>
            <a:r>
              <a:rPr lang="en-US" b="1" u="sng" dirty="0">
                <a:latin typeface="+mj-lt"/>
              </a:rPr>
              <a:t>A</a:t>
            </a:r>
            <a:r>
              <a:rPr lang="en-US" dirty="0">
                <a:latin typeface="+mj-lt"/>
              </a:rPr>
              <a:t>ware </a:t>
            </a:r>
            <a:r>
              <a:rPr lang="en-US" b="1" u="sng" dirty="0">
                <a:latin typeface="+mj-lt"/>
              </a:rPr>
              <a:t>C</a:t>
            </a:r>
            <a:r>
              <a:rPr lang="en-US" dirty="0">
                <a:latin typeface="+mj-lt"/>
              </a:rPr>
              <a:t>olocation for </a:t>
            </a:r>
            <a:r>
              <a:rPr lang="en-US" b="1" u="sng" dirty="0">
                <a:latin typeface="+mj-lt"/>
              </a:rPr>
              <a:t>E</a:t>
            </a:r>
            <a:r>
              <a:rPr lang="en-US" dirty="0">
                <a:latin typeface="+mj-lt"/>
              </a:rPr>
              <a:t>fficient GPU </a:t>
            </a:r>
            <a:r>
              <a:rPr lang="en-US" dirty="0">
                <a:solidFill>
                  <a:schemeClr val="accent1"/>
                </a:solidFill>
                <a:latin typeface="+mj-lt"/>
              </a:rPr>
              <a:t>spatial sharing </a:t>
            </a:r>
          </a:p>
          <a:p>
            <a:pPr marL="800100" lvl="1" indent="-342900"/>
            <a:r>
              <a:rPr lang="en-US" altLang="zh-TW" dirty="0">
                <a:latin typeface="+mj-lt"/>
              </a:rPr>
              <a:t>Propose</a:t>
            </a:r>
            <a:r>
              <a:rPr lang="zh-TW" altLang="en-US" dirty="0">
                <a:latin typeface="+mj-lt"/>
              </a:rPr>
              <a:t> </a:t>
            </a:r>
            <a:r>
              <a:rPr lang="en-US" altLang="zh-TW" dirty="0">
                <a:latin typeface="+mj-lt"/>
              </a:rPr>
              <a:t>a lightweight, </a:t>
            </a:r>
            <a:r>
              <a:rPr lang="en-US" altLang="zh-TW" b="1" dirty="0">
                <a:latin typeface="+mj-lt"/>
              </a:rPr>
              <a:t>prediction-based</a:t>
            </a:r>
            <a:r>
              <a:rPr lang="en-US" altLang="zh-TW" dirty="0">
                <a:latin typeface="+mj-lt"/>
              </a:rPr>
              <a:t> approach to effectively </a:t>
            </a:r>
            <a:r>
              <a:rPr lang="en-US" altLang="zh-TW" dirty="0" err="1">
                <a:latin typeface="+mj-lt"/>
              </a:rPr>
              <a:t>colocate</a:t>
            </a:r>
            <a:r>
              <a:rPr lang="en-US" altLang="zh-TW" dirty="0">
                <a:latin typeface="+mj-lt"/>
              </a:rPr>
              <a:t> GPU workloads </a:t>
            </a:r>
          </a:p>
          <a:p>
            <a:pPr marL="800100" lvl="1" indent="-342900"/>
            <a:r>
              <a:rPr lang="en-US" altLang="zh-TW" dirty="0">
                <a:latin typeface="+mj-lt"/>
              </a:rPr>
              <a:t>Use exclusive </a:t>
            </a:r>
            <a:r>
              <a:rPr lang="en-US" altLang="zh-TW" b="1" dirty="0">
                <a:latin typeface="+mj-lt"/>
              </a:rPr>
              <a:t>kernel metrics </a:t>
            </a:r>
            <a:r>
              <a:rPr lang="en-US" altLang="zh-TW" dirty="0">
                <a:latin typeface="+mj-lt"/>
              </a:rPr>
              <a:t>collected </a:t>
            </a:r>
            <a:r>
              <a:rPr lang="en-US" altLang="zh-TW" b="1" dirty="0">
                <a:latin typeface="+mj-lt"/>
              </a:rPr>
              <a:t>offline</a:t>
            </a:r>
            <a:r>
              <a:rPr lang="en-US" altLang="zh-TW" dirty="0">
                <a:latin typeface="+mj-lt"/>
              </a:rPr>
              <a:t> to eliminate expensive online profiling </a:t>
            </a:r>
          </a:p>
          <a:p>
            <a:pPr lvl="1"/>
            <a:endParaRPr lang="en-US" altLang="zh-TW" dirty="0">
              <a:latin typeface="+mj-lt"/>
            </a:endParaRPr>
          </a:p>
          <a:p>
            <a:pPr marL="0" indent="0">
              <a:buNone/>
            </a:pPr>
            <a:endParaRPr lang="en-US" altLang="zh-TW" sz="2800" dirty="0">
              <a:latin typeface="+mj-lt"/>
            </a:endParaRPr>
          </a:p>
          <a:p>
            <a:pPr marL="0" indent="0">
              <a:buNone/>
            </a:pPr>
            <a:endParaRPr lang="en-US" dirty="0"/>
          </a:p>
        </p:txBody>
      </p:sp>
      <p:sp>
        <p:nvSpPr>
          <p:cNvPr id="2" name="Slide Number Placeholder 1">
            <a:extLst>
              <a:ext uri="{FF2B5EF4-FFF2-40B4-BE49-F238E27FC236}">
                <a16:creationId xmlns:a16="http://schemas.microsoft.com/office/drawing/2014/main" id="{F11BC6F6-D5C7-FA54-FF16-8103B93A45A3}"/>
              </a:ext>
            </a:extLst>
          </p:cNvPr>
          <p:cNvSpPr>
            <a:spLocks noGrp="1"/>
          </p:cNvSpPr>
          <p:nvPr>
            <p:ph type="sldNum" sz="quarter" idx="12"/>
          </p:nvPr>
        </p:nvSpPr>
        <p:spPr/>
        <p:txBody>
          <a:bodyPr/>
          <a:lstStyle/>
          <a:p>
            <a:fld id="{A983B212-4F1F-614E-8463-C5C3E31DC8CE}" type="slidenum">
              <a:rPr lang="en-US" smtClean="0"/>
              <a:t>7</a:t>
            </a:fld>
            <a:endParaRPr lang="en-US"/>
          </a:p>
        </p:txBody>
      </p:sp>
      <p:sp>
        <p:nvSpPr>
          <p:cNvPr id="4" name="The position data is not sufficient for accurate beam prediction">
            <a:extLst>
              <a:ext uri="{FF2B5EF4-FFF2-40B4-BE49-F238E27FC236}">
                <a16:creationId xmlns:a16="http://schemas.microsoft.com/office/drawing/2014/main" id="{A685B87B-354C-0F70-49B2-90EA2F22A3F2}"/>
              </a:ext>
            </a:extLst>
          </p:cNvPr>
          <p:cNvSpPr/>
          <p:nvPr/>
        </p:nvSpPr>
        <p:spPr>
          <a:xfrm>
            <a:off x="889552" y="1559410"/>
            <a:ext cx="10412896" cy="1543050"/>
          </a:xfrm>
          <a:prstGeom prst="roundRect">
            <a:avLst>
              <a:gd name="adj" fmla="val 37488"/>
            </a:avLst>
          </a:prstGeom>
          <a:solidFill>
            <a:schemeClr val="accent4"/>
          </a:solidFill>
          <a:ln w="25400">
            <a:solidFill>
              <a:schemeClr val="tx2"/>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4450" tIns="44450" rIns="44450" bIns="44450" anchor="ctr"/>
          <a:lstStyle>
            <a:lvl1pPr>
              <a:defRPr sz="4300">
                <a:solidFill>
                  <a:srgbClr val="FFFFFF"/>
                </a:solidFill>
                <a:latin typeface="Gill Sans SemiBold"/>
                <a:ea typeface="Gill Sans SemiBold"/>
                <a:cs typeface="Gill Sans SemiBold"/>
                <a:sym typeface="Gill Sans SemiBold"/>
              </a:defRPr>
            </a:lvl1pPr>
          </a:lstStyle>
          <a:p>
            <a:pPr algn="ctr"/>
            <a:r>
              <a:rPr lang="en-US" altLang="zh-TW" sz="2400" b="1" dirty="0"/>
              <a:t>How to choose </a:t>
            </a:r>
            <a:r>
              <a:rPr lang="en-US" altLang="zh-TW" sz="2400" b="1" dirty="0" err="1"/>
              <a:t>colocated</a:t>
            </a:r>
            <a:r>
              <a:rPr lang="en-US" altLang="zh-TW" sz="2400" b="1" dirty="0"/>
              <a:t> DL workloads to improve GPU utilization while minimizing performance interference with</a:t>
            </a:r>
            <a:r>
              <a:rPr lang="zh-TW" altLang="en-US" sz="2400" b="1" dirty="0"/>
              <a:t> </a:t>
            </a:r>
            <a:r>
              <a:rPr lang="en-US" altLang="zh-TW" sz="2400" b="1" dirty="0"/>
              <a:t>low profiling overhead?</a:t>
            </a:r>
          </a:p>
        </p:txBody>
      </p:sp>
      <p:sp>
        <p:nvSpPr>
          <p:cNvPr id="5" name="Rounded Rectangular Callout 4">
            <a:extLst>
              <a:ext uri="{FF2B5EF4-FFF2-40B4-BE49-F238E27FC236}">
                <a16:creationId xmlns:a16="http://schemas.microsoft.com/office/drawing/2014/main" id="{3F37BEAF-A7EB-DBAE-DD9C-5FE35D995C9E}"/>
              </a:ext>
            </a:extLst>
          </p:cNvPr>
          <p:cNvSpPr/>
          <p:nvPr/>
        </p:nvSpPr>
        <p:spPr>
          <a:xfrm>
            <a:off x="9188823" y="3254188"/>
            <a:ext cx="2814334" cy="719875"/>
          </a:xfrm>
          <a:prstGeom prst="wedgeRoundRectCallout">
            <a:avLst>
              <a:gd name="adj1" fmla="val -60049"/>
              <a:gd name="adj2" fmla="val 72078"/>
              <a:gd name="adj3" fmla="val 16667"/>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GPU</a:t>
            </a:r>
            <a:r>
              <a:rPr lang="zh-TW" altLang="en-US" dirty="0"/>
              <a:t> </a:t>
            </a:r>
            <a:r>
              <a:rPr lang="en-US" altLang="zh-TW" dirty="0"/>
              <a:t>workloads</a:t>
            </a:r>
            <a:r>
              <a:rPr lang="zh-TW" altLang="en-US" dirty="0"/>
              <a:t> </a:t>
            </a:r>
            <a:r>
              <a:rPr lang="en-US" altLang="zh-TW" dirty="0"/>
              <a:t>can</a:t>
            </a:r>
            <a:r>
              <a:rPr lang="zh-TW" altLang="en-US" dirty="0"/>
              <a:t> </a:t>
            </a:r>
            <a:r>
              <a:rPr lang="en-US" altLang="zh-TW" dirty="0"/>
              <a:t>share</a:t>
            </a:r>
            <a:r>
              <a:rPr lang="zh-TW" altLang="en-US" dirty="0"/>
              <a:t> </a:t>
            </a:r>
            <a:r>
              <a:rPr lang="en-US" altLang="zh-TW" dirty="0"/>
              <a:t>concurrently</a:t>
            </a:r>
            <a:endParaRPr lang="en-US" dirty="0"/>
          </a:p>
        </p:txBody>
      </p:sp>
    </p:spTree>
    <p:extLst>
      <p:ext uri="{BB962C8B-B14F-4D97-AF65-F5344CB8AC3E}">
        <p14:creationId xmlns:p14="http://schemas.microsoft.com/office/powerpoint/2010/main" val="324731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F279339D-B072-8E55-0460-17AE6B3CBF08}"/>
              </a:ext>
            </a:extLst>
          </p:cNvPr>
          <p:cNvSpPr/>
          <p:nvPr/>
        </p:nvSpPr>
        <p:spPr>
          <a:xfrm>
            <a:off x="4404535" y="2508704"/>
            <a:ext cx="639797" cy="948631"/>
          </a:xfrm>
          <a:prstGeom prst="rect">
            <a:avLst/>
          </a:prstGeom>
          <a:solidFill>
            <a:schemeClr val="bg2">
              <a:lumMod val="90000"/>
            </a:schemeClr>
          </a:solid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EFA0A-7038-A99A-8700-A2D817A79508}"/>
              </a:ext>
            </a:extLst>
          </p:cNvPr>
          <p:cNvSpPr>
            <a:spLocks noGrp="1"/>
          </p:cNvSpPr>
          <p:nvPr>
            <p:ph type="title"/>
          </p:nvPr>
        </p:nvSpPr>
        <p:spPr>
          <a:xfrm>
            <a:off x="0" y="9669"/>
            <a:ext cx="12192000" cy="1325563"/>
          </a:xfrm>
        </p:spPr>
        <p:txBody>
          <a:bodyPr>
            <a:normAutofit/>
          </a:bodyPr>
          <a:lstStyle/>
          <a:p>
            <a:r>
              <a:rPr lang="en-US" altLang="zh-TW" dirty="0"/>
              <a:t>Background- GPU</a:t>
            </a:r>
            <a:r>
              <a:rPr lang="zh-TW" altLang="en-US" dirty="0"/>
              <a:t> </a:t>
            </a:r>
            <a:r>
              <a:rPr lang="en-US" altLang="zh-TW" dirty="0"/>
              <a:t>scheduling</a:t>
            </a:r>
            <a:r>
              <a:rPr lang="zh-TW" altLang="en-US" dirty="0"/>
              <a:t> </a:t>
            </a:r>
            <a:r>
              <a:rPr lang="en-US" altLang="zh-TW" dirty="0"/>
              <a:t>flow</a:t>
            </a:r>
            <a:endParaRPr lang="en-US" dirty="0"/>
          </a:p>
        </p:txBody>
      </p:sp>
      <p:cxnSp>
        <p:nvCxnSpPr>
          <p:cNvPr id="16" name="Straight Arrow Connector 15">
            <a:extLst>
              <a:ext uri="{FF2B5EF4-FFF2-40B4-BE49-F238E27FC236}">
                <a16:creationId xmlns:a16="http://schemas.microsoft.com/office/drawing/2014/main" id="{35D8A6F9-7980-6620-0305-3A32EB115FDE}"/>
              </a:ext>
            </a:extLst>
          </p:cNvPr>
          <p:cNvCxnSpPr>
            <a:cxnSpLocks/>
          </p:cNvCxnSpPr>
          <p:nvPr/>
        </p:nvCxnSpPr>
        <p:spPr>
          <a:xfrm flipV="1">
            <a:off x="3939374" y="3065236"/>
            <a:ext cx="0" cy="2595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A8B40B-DFB5-5ECD-6084-B68D1846A932}"/>
              </a:ext>
            </a:extLst>
          </p:cNvPr>
          <p:cNvSpPr txBox="1"/>
          <p:nvPr/>
        </p:nvSpPr>
        <p:spPr>
          <a:xfrm>
            <a:off x="3577153" y="3262689"/>
            <a:ext cx="804946" cy="369332"/>
          </a:xfrm>
          <a:prstGeom prst="rect">
            <a:avLst/>
          </a:prstGeom>
          <a:noFill/>
        </p:spPr>
        <p:txBody>
          <a:bodyPr wrap="square" rtlCol="0">
            <a:spAutoFit/>
          </a:bodyPr>
          <a:lstStyle/>
          <a:p>
            <a:r>
              <a:rPr lang="en-US" dirty="0">
                <a:latin typeface="Gill Sans MT" panose="020B0502020104020203" pitchFamily="34" charset="77"/>
              </a:rPr>
              <a:t>Block</a:t>
            </a:r>
          </a:p>
        </p:txBody>
      </p:sp>
      <p:cxnSp>
        <p:nvCxnSpPr>
          <p:cNvPr id="18" name="Straight Arrow Connector 17">
            <a:extLst>
              <a:ext uri="{FF2B5EF4-FFF2-40B4-BE49-F238E27FC236}">
                <a16:creationId xmlns:a16="http://schemas.microsoft.com/office/drawing/2014/main" id="{9A95B229-46E2-6AA6-1448-42963F9859D4}"/>
              </a:ext>
            </a:extLst>
          </p:cNvPr>
          <p:cNvCxnSpPr>
            <a:cxnSpLocks/>
          </p:cNvCxnSpPr>
          <p:nvPr/>
        </p:nvCxnSpPr>
        <p:spPr>
          <a:xfrm flipH="1">
            <a:off x="5167544" y="3415281"/>
            <a:ext cx="396645"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FDE15AE-EB82-35CD-CDE1-D11747FDEBF6}"/>
              </a:ext>
            </a:extLst>
          </p:cNvPr>
          <p:cNvSpPr txBox="1"/>
          <p:nvPr/>
        </p:nvSpPr>
        <p:spPr>
          <a:xfrm>
            <a:off x="5043404" y="3032274"/>
            <a:ext cx="828598" cy="369332"/>
          </a:xfrm>
          <a:prstGeom prst="rect">
            <a:avLst/>
          </a:prstGeom>
          <a:noFill/>
        </p:spPr>
        <p:txBody>
          <a:bodyPr wrap="square" rtlCol="0">
            <a:spAutoFit/>
          </a:bodyPr>
          <a:lstStyle/>
          <a:p>
            <a:r>
              <a:rPr lang="en-US" dirty="0">
                <a:latin typeface="Gill Sans MT" panose="020B0502020104020203" pitchFamily="34" charset="77"/>
              </a:rPr>
              <a:t>Kernel</a:t>
            </a:r>
          </a:p>
        </p:txBody>
      </p:sp>
      <p:sp>
        <p:nvSpPr>
          <p:cNvPr id="33" name="Rounded Rectangle 32">
            <a:extLst>
              <a:ext uri="{FF2B5EF4-FFF2-40B4-BE49-F238E27FC236}">
                <a16:creationId xmlns:a16="http://schemas.microsoft.com/office/drawing/2014/main" id="{7CD384A2-3142-B32C-C013-B2FBC7044DB5}"/>
              </a:ext>
            </a:extLst>
          </p:cNvPr>
          <p:cNvSpPr/>
          <p:nvPr/>
        </p:nvSpPr>
        <p:spPr>
          <a:xfrm>
            <a:off x="3452653" y="2245515"/>
            <a:ext cx="2811894" cy="1451241"/>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34" name="Rounded Rectangle 33">
            <a:extLst>
              <a:ext uri="{FF2B5EF4-FFF2-40B4-BE49-F238E27FC236}">
                <a16:creationId xmlns:a16="http://schemas.microsoft.com/office/drawing/2014/main" id="{5A8745C4-2150-3458-8C4C-92B8C7F53BB7}"/>
              </a:ext>
            </a:extLst>
          </p:cNvPr>
          <p:cNvSpPr/>
          <p:nvPr/>
        </p:nvSpPr>
        <p:spPr>
          <a:xfrm>
            <a:off x="4444050" y="3190037"/>
            <a:ext cx="555057" cy="134753"/>
          </a:xfrm>
          <a:prstGeom prst="roundRect">
            <a:avLst/>
          </a:prstGeom>
          <a:solidFill>
            <a:srgbClr val="004C6D"/>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Gill Sans MT" panose="020B0502020104020203" pitchFamily="34" charset="77"/>
              </a:rPr>
              <a:t>MaxP</a:t>
            </a:r>
            <a:endParaRPr lang="en-US" sz="1200" dirty="0">
              <a:latin typeface="Gill Sans MT" panose="020B0502020104020203" pitchFamily="34" charset="77"/>
            </a:endParaRPr>
          </a:p>
        </p:txBody>
      </p:sp>
      <p:sp>
        <p:nvSpPr>
          <p:cNvPr id="35" name="Rounded Rectangle 34">
            <a:extLst>
              <a:ext uri="{FF2B5EF4-FFF2-40B4-BE49-F238E27FC236}">
                <a16:creationId xmlns:a16="http://schemas.microsoft.com/office/drawing/2014/main" id="{47DCA377-BBCA-1C64-34FA-AA21B5C9172C}"/>
              </a:ext>
            </a:extLst>
          </p:cNvPr>
          <p:cNvSpPr/>
          <p:nvPr/>
        </p:nvSpPr>
        <p:spPr>
          <a:xfrm>
            <a:off x="4444050" y="2620066"/>
            <a:ext cx="555057" cy="134753"/>
          </a:xfrm>
          <a:prstGeom prst="roundRect">
            <a:avLst/>
          </a:prstGeom>
          <a:solidFill>
            <a:srgbClr val="004C6D"/>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Gill Sans MT" panose="020B0502020104020203" pitchFamily="34" charset="77"/>
              </a:rPr>
              <a:t>MaxP</a:t>
            </a:r>
            <a:endParaRPr lang="en-US" sz="1200" dirty="0">
              <a:latin typeface="Gill Sans MT" panose="020B0502020104020203" pitchFamily="34" charset="77"/>
            </a:endParaRPr>
          </a:p>
        </p:txBody>
      </p:sp>
      <p:sp>
        <p:nvSpPr>
          <p:cNvPr id="36" name="Rounded Rectangle 35">
            <a:extLst>
              <a:ext uri="{FF2B5EF4-FFF2-40B4-BE49-F238E27FC236}">
                <a16:creationId xmlns:a16="http://schemas.microsoft.com/office/drawing/2014/main" id="{F1058C5B-A2B7-C18B-260B-FA7AABF3FCD1}"/>
              </a:ext>
            </a:extLst>
          </p:cNvPr>
          <p:cNvSpPr/>
          <p:nvPr/>
        </p:nvSpPr>
        <p:spPr>
          <a:xfrm>
            <a:off x="4444050" y="2915644"/>
            <a:ext cx="555057" cy="134753"/>
          </a:xfrm>
          <a:prstGeom prst="roundRect">
            <a:avLst/>
          </a:prstGeom>
          <a:solidFill>
            <a:srgbClr val="004C6D"/>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Gill Sans MT" panose="020B0502020104020203" pitchFamily="34" charset="77"/>
              </a:rPr>
              <a:t>MaxP</a:t>
            </a:r>
            <a:endParaRPr lang="en-US" sz="1200" dirty="0">
              <a:latin typeface="Gill Sans MT" panose="020B0502020104020203" pitchFamily="34" charset="77"/>
            </a:endParaRPr>
          </a:p>
        </p:txBody>
      </p:sp>
      <p:sp>
        <p:nvSpPr>
          <p:cNvPr id="37" name="Rounded Rectangle 36">
            <a:extLst>
              <a:ext uri="{FF2B5EF4-FFF2-40B4-BE49-F238E27FC236}">
                <a16:creationId xmlns:a16="http://schemas.microsoft.com/office/drawing/2014/main" id="{084AE1CB-417A-05C2-318A-ED9410236DC0}"/>
              </a:ext>
            </a:extLst>
          </p:cNvPr>
          <p:cNvSpPr/>
          <p:nvPr/>
        </p:nvSpPr>
        <p:spPr>
          <a:xfrm>
            <a:off x="5360843" y="2633966"/>
            <a:ext cx="555057" cy="134753"/>
          </a:xfrm>
          <a:prstGeom prst="roundRect">
            <a:avLst/>
          </a:prstGeom>
          <a:solidFill>
            <a:srgbClr val="004C6D"/>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Batch</a:t>
            </a:r>
          </a:p>
        </p:txBody>
      </p:sp>
      <p:sp>
        <p:nvSpPr>
          <p:cNvPr id="38" name="Rounded Rectangle 37">
            <a:extLst>
              <a:ext uri="{FF2B5EF4-FFF2-40B4-BE49-F238E27FC236}">
                <a16:creationId xmlns:a16="http://schemas.microsoft.com/office/drawing/2014/main" id="{15121585-EB74-83EF-C375-89F5D251421D}"/>
              </a:ext>
            </a:extLst>
          </p:cNvPr>
          <p:cNvSpPr/>
          <p:nvPr/>
        </p:nvSpPr>
        <p:spPr>
          <a:xfrm>
            <a:off x="3670821" y="2915644"/>
            <a:ext cx="555057" cy="134753"/>
          </a:xfrm>
          <a:prstGeom prst="roundRect">
            <a:avLst/>
          </a:prstGeom>
          <a:solidFill>
            <a:srgbClr val="004C6D"/>
          </a:solidFill>
          <a:ln w="19050">
            <a:solidFill>
              <a:srgbClr val="004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Conv</a:t>
            </a:r>
          </a:p>
        </p:txBody>
      </p:sp>
      <p:sp>
        <p:nvSpPr>
          <p:cNvPr id="39" name="Rounded Rectangle 38">
            <a:extLst>
              <a:ext uri="{FF2B5EF4-FFF2-40B4-BE49-F238E27FC236}">
                <a16:creationId xmlns:a16="http://schemas.microsoft.com/office/drawing/2014/main" id="{EE14E1E2-58DF-0C23-D940-57B25E2BC0F2}"/>
              </a:ext>
            </a:extLst>
          </p:cNvPr>
          <p:cNvSpPr/>
          <p:nvPr/>
        </p:nvSpPr>
        <p:spPr>
          <a:xfrm>
            <a:off x="3670822" y="2615131"/>
            <a:ext cx="555057" cy="134753"/>
          </a:xfrm>
          <a:prstGeom prst="roundRect">
            <a:avLst/>
          </a:prstGeom>
          <a:solidFill>
            <a:srgbClr val="004C6D"/>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Conv</a:t>
            </a:r>
          </a:p>
        </p:txBody>
      </p:sp>
      <p:sp>
        <p:nvSpPr>
          <p:cNvPr id="44" name="TextBox 43">
            <a:extLst>
              <a:ext uri="{FF2B5EF4-FFF2-40B4-BE49-F238E27FC236}">
                <a16:creationId xmlns:a16="http://schemas.microsoft.com/office/drawing/2014/main" id="{A74B354B-94AE-5078-FAA7-18E5C512F369}"/>
              </a:ext>
            </a:extLst>
          </p:cNvPr>
          <p:cNvSpPr txBox="1"/>
          <p:nvPr/>
        </p:nvSpPr>
        <p:spPr>
          <a:xfrm>
            <a:off x="3989218" y="4049448"/>
            <a:ext cx="1942355" cy="369332"/>
          </a:xfrm>
          <a:prstGeom prst="rect">
            <a:avLst/>
          </a:prstGeom>
          <a:noFill/>
        </p:spPr>
        <p:txBody>
          <a:bodyPr wrap="square" rtlCol="0">
            <a:spAutoFit/>
          </a:bodyPr>
          <a:lstStyle/>
          <a:p>
            <a:r>
              <a:rPr lang="en-US" dirty="0">
                <a:solidFill>
                  <a:schemeClr val="tx2"/>
                </a:solidFill>
                <a:latin typeface="Gill Sans MT" panose="020B0502020104020203" pitchFamily="34" charset="77"/>
              </a:rPr>
              <a:t>DL workload#2</a:t>
            </a:r>
          </a:p>
        </p:txBody>
      </p:sp>
      <p:pic>
        <p:nvPicPr>
          <p:cNvPr id="67" name="Picture 66" descr="A black and white logo&#10;&#10;Description automatically generated">
            <a:extLst>
              <a:ext uri="{FF2B5EF4-FFF2-40B4-BE49-F238E27FC236}">
                <a16:creationId xmlns:a16="http://schemas.microsoft.com/office/drawing/2014/main" id="{09C3EDAF-694D-D323-CF61-B5C6C1BA539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94789" y="2034922"/>
            <a:ext cx="1744066" cy="348813"/>
          </a:xfrm>
          <a:prstGeom prst="rect">
            <a:avLst/>
          </a:prstGeom>
        </p:spPr>
      </p:pic>
      <p:pic>
        <p:nvPicPr>
          <p:cNvPr id="71" name="Picture 70" descr="A logo for a company&#10;&#10;Description automatically generated">
            <a:extLst>
              <a:ext uri="{FF2B5EF4-FFF2-40B4-BE49-F238E27FC236}">
                <a16:creationId xmlns:a16="http://schemas.microsoft.com/office/drawing/2014/main" id="{E71A0B1D-BCBB-56E7-17F4-6DB0F4C7AE91}"/>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t="32798" b="25117"/>
          <a:stretch/>
        </p:blipFill>
        <p:spPr>
          <a:xfrm>
            <a:off x="668100" y="2475740"/>
            <a:ext cx="1861924" cy="522391"/>
          </a:xfrm>
          <a:prstGeom prst="rect">
            <a:avLst/>
          </a:prstGeom>
        </p:spPr>
      </p:pic>
      <p:sp>
        <p:nvSpPr>
          <p:cNvPr id="74" name="Vertical Scroll 73">
            <a:extLst>
              <a:ext uri="{FF2B5EF4-FFF2-40B4-BE49-F238E27FC236}">
                <a16:creationId xmlns:a16="http://schemas.microsoft.com/office/drawing/2014/main" id="{91FC68BD-41E1-2C27-E6CD-96D43CB3565A}"/>
              </a:ext>
            </a:extLst>
          </p:cNvPr>
          <p:cNvSpPr/>
          <p:nvPr/>
        </p:nvSpPr>
        <p:spPr>
          <a:xfrm>
            <a:off x="662688" y="2918921"/>
            <a:ext cx="1762513" cy="1667809"/>
          </a:xfrm>
          <a:prstGeom prst="verticalScroll">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i="1" dirty="0"/>
              <a:t>Conv2D</a:t>
            </a:r>
          </a:p>
          <a:p>
            <a:pPr algn="ctr"/>
            <a:r>
              <a:rPr lang="en-US" i="1" dirty="0" err="1"/>
              <a:t>Maxpool</a:t>
            </a:r>
            <a:endParaRPr lang="en-US" i="1" dirty="0"/>
          </a:p>
          <a:p>
            <a:pPr algn="ctr"/>
            <a:r>
              <a:rPr lang="en-US" i="1" dirty="0" err="1"/>
              <a:t>BatchNorm</a:t>
            </a:r>
            <a:endParaRPr lang="en-US" i="1" dirty="0"/>
          </a:p>
        </p:txBody>
      </p:sp>
      <p:cxnSp>
        <p:nvCxnSpPr>
          <p:cNvPr id="76" name="Straight Arrow Connector 75">
            <a:extLst>
              <a:ext uri="{FF2B5EF4-FFF2-40B4-BE49-F238E27FC236}">
                <a16:creationId xmlns:a16="http://schemas.microsoft.com/office/drawing/2014/main" id="{1AE621D9-3C42-30CE-B343-18FD508E91D9}"/>
              </a:ext>
            </a:extLst>
          </p:cNvPr>
          <p:cNvCxnSpPr>
            <a:cxnSpLocks/>
            <a:stCxn id="74" idx="3"/>
            <a:endCxn id="33" idx="1"/>
          </p:cNvCxnSpPr>
          <p:nvPr/>
        </p:nvCxnSpPr>
        <p:spPr>
          <a:xfrm flipV="1">
            <a:off x="2216725" y="2971136"/>
            <a:ext cx="1235928" cy="78169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52E75CE-A94C-41E1-6676-21C5FF1E8568}"/>
              </a:ext>
            </a:extLst>
          </p:cNvPr>
          <p:cNvSpPr txBox="1"/>
          <p:nvPr/>
        </p:nvSpPr>
        <p:spPr>
          <a:xfrm>
            <a:off x="2358707" y="3595786"/>
            <a:ext cx="1409440" cy="369332"/>
          </a:xfrm>
          <a:prstGeom prst="rect">
            <a:avLst/>
          </a:prstGeom>
          <a:noFill/>
        </p:spPr>
        <p:txBody>
          <a:bodyPr wrap="square" rtlCol="0">
            <a:spAutoFit/>
          </a:bodyPr>
          <a:lstStyle/>
          <a:p>
            <a:r>
              <a:rPr lang="en-US" dirty="0">
                <a:solidFill>
                  <a:schemeClr val="tx2"/>
                </a:solidFill>
                <a:latin typeface="Gill Sans MT" panose="020B0502020104020203" pitchFamily="34" charset="77"/>
              </a:rPr>
              <a:t>Compiled</a:t>
            </a:r>
          </a:p>
        </p:txBody>
      </p:sp>
      <p:sp>
        <p:nvSpPr>
          <p:cNvPr id="4" name="Slide Number Placeholder 3">
            <a:extLst>
              <a:ext uri="{FF2B5EF4-FFF2-40B4-BE49-F238E27FC236}">
                <a16:creationId xmlns:a16="http://schemas.microsoft.com/office/drawing/2014/main" id="{27F7ECB9-197C-12B2-BB28-42F71CA504FD}"/>
              </a:ext>
            </a:extLst>
          </p:cNvPr>
          <p:cNvSpPr>
            <a:spLocks noGrp="1"/>
          </p:cNvSpPr>
          <p:nvPr>
            <p:ph type="sldNum" sz="quarter" idx="12"/>
          </p:nvPr>
        </p:nvSpPr>
        <p:spPr/>
        <p:txBody>
          <a:bodyPr/>
          <a:lstStyle/>
          <a:p>
            <a:fld id="{A983B212-4F1F-614E-8463-C5C3E31DC8CE}" type="slidenum">
              <a:rPr lang="en-US" smtClean="0"/>
              <a:t>8</a:t>
            </a:fld>
            <a:endParaRPr lang="en-US"/>
          </a:p>
        </p:txBody>
      </p:sp>
      <p:pic>
        <p:nvPicPr>
          <p:cNvPr id="8" name="Picture 7">
            <a:extLst>
              <a:ext uri="{FF2B5EF4-FFF2-40B4-BE49-F238E27FC236}">
                <a16:creationId xmlns:a16="http://schemas.microsoft.com/office/drawing/2014/main" id="{E1971FB3-DBEE-EC82-ED16-8CE5F75C9621}"/>
              </a:ext>
            </a:extLst>
          </p:cNvPr>
          <p:cNvPicPr>
            <a:picLocks noChangeAspect="1"/>
          </p:cNvPicPr>
          <p:nvPr/>
        </p:nvPicPr>
        <p:blipFill>
          <a:blip r:embed="rId7"/>
          <a:stretch>
            <a:fillRect/>
          </a:stretch>
        </p:blipFill>
        <p:spPr>
          <a:xfrm>
            <a:off x="7083840" y="1452637"/>
            <a:ext cx="4917346" cy="4488238"/>
          </a:xfrm>
          <a:prstGeom prst="rect">
            <a:avLst/>
          </a:prstGeom>
        </p:spPr>
      </p:pic>
      <p:sp>
        <p:nvSpPr>
          <p:cNvPr id="19" name="Rounded Rectangle 18">
            <a:extLst>
              <a:ext uri="{FF2B5EF4-FFF2-40B4-BE49-F238E27FC236}">
                <a16:creationId xmlns:a16="http://schemas.microsoft.com/office/drawing/2014/main" id="{762CCAC2-9D49-F96A-CE10-203AE5A54845}"/>
              </a:ext>
            </a:extLst>
          </p:cNvPr>
          <p:cNvSpPr/>
          <p:nvPr/>
        </p:nvSpPr>
        <p:spPr>
          <a:xfrm>
            <a:off x="3454096" y="4435209"/>
            <a:ext cx="2811894" cy="1325563"/>
          </a:xfrm>
          <a:prstGeom prst="roundRect">
            <a:avLst/>
          </a:prstGeom>
          <a:noFill/>
          <a:ln w="3810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77"/>
            </a:endParaRPr>
          </a:p>
        </p:txBody>
      </p:sp>
      <p:sp>
        <p:nvSpPr>
          <p:cNvPr id="21" name="Rounded Rectangle 20">
            <a:extLst>
              <a:ext uri="{FF2B5EF4-FFF2-40B4-BE49-F238E27FC236}">
                <a16:creationId xmlns:a16="http://schemas.microsoft.com/office/drawing/2014/main" id="{4BF219C3-35EE-A52D-A9C5-CAFB227ECE91}"/>
              </a:ext>
            </a:extLst>
          </p:cNvPr>
          <p:cNvSpPr/>
          <p:nvPr/>
        </p:nvSpPr>
        <p:spPr>
          <a:xfrm>
            <a:off x="4445493" y="4809760"/>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latin typeface="Gill Sans MT" panose="020B0502020104020203" pitchFamily="34" charset="77"/>
              </a:rPr>
              <a:t>MaxP</a:t>
            </a:r>
            <a:endParaRPr lang="en-US" sz="1200" dirty="0">
              <a:latin typeface="Gill Sans MT" panose="020B0502020104020203" pitchFamily="34" charset="77"/>
            </a:endParaRPr>
          </a:p>
        </p:txBody>
      </p:sp>
      <p:sp>
        <p:nvSpPr>
          <p:cNvPr id="25" name="Rounded Rectangle 24">
            <a:extLst>
              <a:ext uri="{FF2B5EF4-FFF2-40B4-BE49-F238E27FC236}">
                <a16:creationId xmlns:a16="http://schemas.microsoft.com/office/drawing/2014/main" id="{88C9CA3F-C726-C65D-5819-261D5F16EC7B}"/>
              </a:ext>
            </a:extLst>
          </p:cNvPr>
          <p:cNvSpPr/>
          <p:nvPr/>
        </p:nvSpPr>
        <p:spPr>
          <a:xfrm>
            <a:off x="5318105" y="4804973"/>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Batch</a:t>
            </a:r>
          </a:p>
        </p:txBody>
      </p:sp>
      <p:sp>
        <p:nvSpPr>
          <p:cNvPr id="26" name="Rounded Rectangle 25">
            <a:extLst>
              <a:ext uri="{FF2B5EF4-FFF2-40B4-BE49-F238E27FC236}">
                <a16:creationId xmlns:a16="http://schemas.microsoft.com/office/drawing/2014/main" id="{8370225C-EEB7-B7E2-9596-1FFB07C78341}"/>
              </a:ext>
            </a:extLst>
          </p:cNvPr>
          <p:cNvSpPr/>
          <p:nvPr/>
        </p:nvSpPr>
        <p:spPr>
          <a:xfrm>
            <a:off x="3672264" y="5105338"/>
            <a:ext cx="555057" cy="134753"/>
          </a:xfrm>
          <a:prstGeom prst="roundRect">
            <a:avLst/>
          </a:prstGeom>
          <a:solidFill>
            <a:srgbClr val="BC5090"/>
          </a:solidFill>
          <a:ln w="19050">
            <a:solidFill>
              <a:srgbClr val="004C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Conv</a:t>
            </a:r>
          </a:p>
        </p:txBody>
      </p:sp>
      <p:sp>
        <p:nvSpPr>
          <p:cNvPr id="27" name="Rounded Rectangle 26">
            <a:extLst>
              <a:ext uri="{FF2B5EF4-FFF2-40B4-BE49-F238E27FC236}">
                <a16:creationId xmlns:a16="http://schemas.microsoft.com/office/drawing/2014/main" id="{86712267-7B91-0032-5500-219E5CCDC830}"/>
              </a:ext>
            </a:extLst>
          </p:cNvPr>
          <p:cNvSpPr/>
          <p:nvPr/>
        </p:nvSpPr>
        <p:spPr>
          <a:xfrm>
            <a:off x="3672265" y="4804825"/>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Conv</a:t>
            </a:r>
          </a:p>
        </p:txBody>
      </p:sp>
      <p:sp>
        <p:nvSpPr>
          <p:cNvPr id="28" name="TextBox 27">
            <a:extLst>
              <a:ext uri="{FF2B5EF4-FFF2-40B4-BE49-F238E27FC236}">
                <a16:creationId xmlns:a16="http://schemas.microsoft.com/office/drawing/2014/main" id="{402D195A-4EF3-A45A-AC57-62E0C22C0B43}"/>
              </a:ext>
            </a:extLst>
          </p:cNvPr>
          <p:cNvSpPr txBox="1"/>
          <p:nvPr/>
        </p:nvSpPr>
        <p:spPr>
          <a:xfrm>
            <a:off x="3929647" y="1888229"/>
            <a:ext cx="1942355" cy="369332"/>
          </a:xfrm>
          <a:prstGeom prst="rect">
            <a:avLst/>
          </a:prstGeom>
          <a:noFill/>
        </p:spPr>
        <p:txBody>
          <a:bodyPr wrap="square" rtlCol="0">
            <a:spAutoFit/>
          </a:bodyPr>
          <a:lstStyle/>
          <a:p>
            <a:r>
              <a:rPr lang="en-US" dirty="0">
                <a:solidFill>
                  <a:schemeClr val="tx2"/>
                </a:solidFill>
                <a:latin typeface="Gill Sans MT" panose="020B0502020104020203" pitchFamily="34" charset="77"/>
              </a:rPr>
              <a:t>DL workload#1 </a:t>
            </a:r>
          </a:p>
        </p:txBody>
      </p:sp>
      <p:sp>
        <p:nvSpPr>
          <p:cNvPr id="29" name="Rounded Rectangle 28">
            <a:extLst>
              <a:ext uri="{FF2B5EF4-FFF2-40B4-BE49-F238E27FC236}">
                <a16:creationId xmlns:a16="http://schemas.microsoft.com/office/drawing/2014/main" id="{C4214D53-09D8-E7E3-CB16-9321DBD2A3A3}"/>
              </a:ext>
            </a:extLst>
          </p:cNvPr>
          <p:cNvSpPr/>
          <p:nvPr/>
        </p:nvSpPr>
        <p:spPr>
          <a:xfrm>
            <a:off x="5318105" y="5100441"/>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Batch</a:t>
            </a:r>
          </a:p>
        </p:txBody>
      </p:sp>
      <p:sp>
        <p:nvSpPr>
          <p:cNvPr id="30" name="Rounded Rectangle 29">
            <a:extLst>
              <a:ext uri="{FF2B5EF4-FFF2-40B4-BE49-F238E27FC236}">
                <a16:creationId xmlns:a16="http://schemas.microsoft.com/office/drawing/2014/main" id="{FB904C32-E197-F229-F88F-025AEBD4AF1B}"/>
              </a:ext>
            </a:extLst>
          </p:cNvPr>
          <p:cNvSpPr/>
          <p:nvPr/>
        </p:nvSpPr>
        <p:spPr>
          <a:xfrm>
            <a:off x="5318105" y="5426068"/>
            <a:ext cx="555057" cy="134753"/>
          </a:xfrm>
          <a:prstGeom prst="roundRect">
            <a:avLst/>
          </a:prstGeom>
          <a:solidFill>
            <a:srgbClr val="BC5090"/>
          </a:solidFill>
          <a:ln w="19050">
            <a:solidFill>
              <a:srgbClr val="003F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Gill Sans MT" panose="020B0502020104020203" pitchFamily="34" charset="77"/>
              </a:rPr>
              <a:t>Batch</a:t>
            </a:r>
          </a:p>
        </p:txBody>
      </p:sp>
      <p:cxnSp>
        <p:nvCxnSpPr>
          <p:cNvPr id="31" name="Straight Arrow Connector 30">
            <a:extLst>
              <a:ext uri="{FF2B5EF4-FFF2-40B4-BE49-F238E27FC236}">
                <a16:creationId xmlns:a16="http://schemas.microsoft.com/office/drawing/2014/main" id="{7F7A5726-42AC-B966-D9F5-65FAE4B8D368}"/>
              </a:ext>
            </a:extLst>
          </p:cNvPr>
          <p:cNvCxnSpPr>
            <a:cxnSpLocks/>
            <a:stCxn id="74" idx="3"/>
            <a:endCxn id="19" idx="1"/>
          </p:cNvCxnSpPr>
          <p:nvPr/>
        </p:nvCxnSpPr>
        <p:spPr>
          <a:xfrm>
            <a:off x="2216725" y="3752826"/>
            <a:ext cx="1237371" cy="1345165"/>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C3D8B37C-86F9-FD34-AB75-7F310893C7DC}"/>
              </a:ext>
            </a:extLst>
          </p:cNvPr>
          <p:cNvGrpSpPr/>
          <p:nvPr/>
        </p:nvGrpSpPr>
        <p:grpSpPr>
          <a:xfrm>
            <a:off x="6248400" y="1765300"/>
            <a:ext cx="927100" cy="3467100"/>
            <a:chOff x="6248400" y="1765300"/>
            <a:chExt cx="927100" cy="3467100"/>
          </a:xfrm>
        </p:grpSpPr>
        <p:sp>
          <p:nvSpPr>
            <p:cNvPr id="42" name="Freeform 41">
              <a:extLst>
                <a:ext uri="{FF2B5EF4-FFF2-40B4-BE49-F238E27FC236}">
                  <a16:creationId xmlns:a16="http://schemas.microsoft.com/office/drawing/2014/main" id="{0146E37C-26F4-0779-1156-48D3D62DC59C}"/>
                </a:ext>
              </a:extLst>
            </p:cNvPr>
            <p:cNvSpPr/>
            <p:nvPr/>
          </p:nvSpPr>
          <p:spPr>
            <a:xfrm>
              <a:off x="6248400" y="1765300"/>
              <a:ext cx="927100" cy="2324100"/>
            </a:xfrm>
            <a:custGeom>
              <a:avLst/>
              <a:gdLst>
                <a:gd name="connsiteX0" fmla="*/ 0 w 927100"/>
                <a:gd name="connsiteY0" fmla="*/ 1193800 h 2324100"/>
                <a:gd name="connsiteX1" fmla="*/ 431800 w 927100"/>
                <a:gd name="connsiteY1" fmla="*/ 1193800 h 2324100"/>
                <a:gd name="connsiteX2" fmla="*/ 431800 w 927100"/>
                <a:gd name="connsiteY2" fmla="*/ 2324100 h 2324100"/>
                <a:gd name="connsiteX3" fmla="*/ 685800 w 927100"/>
                <a:gd name="connsiteY3" fmla="*/ 2324100 h 2324100"/>
                <a:gd name="connsiteX4" fmla="*/ 685800 w 927100"/>
                <a:gd name="connsiteY4" fmla="*/ 0 h 2324100"/>
                <a:gd name="connsiteX5" fmla="*/ 927100 w 927100"/>
                <a:gd name="connsiteY5" fmla="*/ 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7100" h="2324100">
                  <a:moveTo>
                    <a:pt x="0" y="1193800"/>
                  </a:moveTo>
                  <a:lnTo>
                    <a:pt x="431800" y="1193800"/>
                  </a:lnTo>
                  <a:lnTo>
                    <a:pt x="431800" y="2324100"/>
                  </a:lnTo>
                  <a:lnTo>
                    <a:pt x="685800" y="2324100"/>
                  </a:lnTo>
                  <a:lnTo>
                    <a:pt x="685800" y="0"/>
                  </a:lnTo>
                  <a:lnTo>
                    <a:pt x="927100" y="0"/>
                  </a:lnTo>
                </a:path>
              </a:pathLst>
            </a:custGeom>
            <a:noFill/>
            <a:ln w="38100">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CE181CBF-8FC3-B61B-3356-E0934FD1F15B}"/>
                </a:ext>
              </a:extLst>
            </p:cNvPr>
            <p:cNvSpPr/>
            <p:nvPr/>
          </p:nvSpPr>
          <p:spPr>
            <a:xfrm>
              <a:off x="6273800" y="4102100"/>
              <a:ext cx="406400" cy="1130300"/>
            </a:xfrm>
            <a:custGeom>
              <a:avLst/>
              <a:gdLst>
                <a:gd name="connsiteX0" fmla="*/ 406400 w 406400"/>
                <a:gd name="connsiteY0" fmla="*/ 0 h 1130300"/>
                <a:gd name="connsiteX1" fmla="*/ 406400 w 406400"/>
                <a:gd name="connsiteY1" fmla="*/ 1130300 h 1130300"/>
                <a:gd name="connsiteX2" fmla="*/ 0 w 406400"/>
                <a:gd name="connsiteY2" fmla="*/ 1130300 h 1130300"/>
              </a:gdLst>
              <a:ahLst/>
              <a:cxnLst>
                <a:cxn ang="0">
                  <a:pos x="connsiteX0" y="connsiteY0"/>
                </a:cxn>
                <a:cxn ang="0">
                  <a:pos x="connsiteX1" y="connsiteY1"/>
                </a:cxn>
                <a:cxn ang="0">
                  <a:pos x="connsiteX2" y="connsiteY2"/>
                </a:cxn>
              </a:cxnLst>
              <a:rect l="l" t="t" r="r" b="b"/>
              <a:pathLst>
                <a:path w="406400" h="1130300">
                  <a:moveTo>
                    <a:pt x="406400" y="0"/>
                  </a:moveTo>
                  <a:lnTo>
                    <a:pt x="406400" y="1130300"/>
                  </a:lnTo>
                  <a:lnTo>
                    <a:pt x="0" y="1130300"/>
                  </a:lnTo>
                </a:path>
              </a:pathLst>
            </a:cu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B3DCBF8-1C13-1D73-836F-14E4A34B57A3}"/>
              </a:ext>
            </a:extLst>
          </p:cNvPr>
          <p:cNvSpPr txBox="1"/>
          <p:nvPr/>
        </p:nvSpPr>
        <p:spPr>
          <a:xfrm>
            <a:off x="838200" y="6520496"/>
            <a:ext cx="10515600"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defTabSz="825500" hangingPunct="0"/>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a:t>
            </a:r>
            <a:r>
              <a:rPr lang="en-US" sz="1600" dirty="0">
                <a:solidFill>
                  <a:schemeClr val="tx2"/>
                </a:solidFill>
                <a:latin typeface="Gill Sans MT" panose="020B0502020104020203" pitchFamily="34" charset="0"/>
                <a:sym typeface="Helvetica Neue Light"/>
              </a:rPr>
              <a:t>Eurosys</a:t>
            </a:r>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’2</a:t>
            </a:r>
            <a:r>
              <a:rPr lang="en-US" sz="1600" dirty="0">
                <a:solidFill>
                  <a:schemeClr val="tx2"/>
                </a:solidFill>
                <a:latin typeface="Gill Sans MT" panose="020B0502020104020203" pitchFamily="34" charset="0"/>
                <a:sym typeface="Helvetica Neue Light"/>
              </a:rPr>
              <a:t>4</a:t>
            </a:r>
            <a:r>
              <a:rPr kumimoji="0" lang="en-US" sz="1600" i="0" u="none" strike="noStrike" cap="none" spc="0" normalizeH="0" baseline="0" dirty="0">
                <a:ln>
                  <a:noFill/>
                </a:ln>
                <a:solidFill>
                  <a:schemeClr val="tx2"/>
                </a:solidFill>
                <a:effectLst/>
                <a:uFillTx/>
                <a:latin typeface="Gill Sans MT" panose="020B0502020104020203" pitchFamily="34" charset="0"/>
                <a:sym typeface="Helvetica Neue Light"/>
              </a:rPr>
              <a:t>] </a:t>
            </a:r>
            <a:r>
              <a:rPr lang="en-US" sz="1400" dirty="0">
                <a:solidFill>
                  <a:schemeClr val="tx2"/>
                </a:solidFill>
                <a:effectLst/>
                <a:latin typeface="NimbusRomNo9L"/>
              </a:rPr>
              <a:t>STRATI, F., MA, X., AND KLIMOVIC, A. Orion: Interference-aware, Fine-grained GPU Sharing for ML Applications, p. 1075–1092. </a:t>
            </a:r>
            <a:endParaRPr lang="en-US" dirty="0">
              <a:solidFill>
                <a:schemeClr val="tx2"/>
              </a:solidFill>
              <a:effectLst/>
            </a:endParaRPr>
          </a:p>
        </p:txBody>
      </p:sp>
    </p:spTree>
    <p:extLst>
      <p:ext uri="{BB962C8B-B14F-4D97-AF65-F5344CB8AC3E}">
        <p14:creationId xmlns:p14="http://schemas.microsoft.com/office/powerpoint/2010/main" val="47919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7" grpId="0"/>
      <p:bldP spid="22" grpId="0"/>
      <p:bldP spid="33" grpId="0" animBg="1"/>
      <p:bldP spid="34" grpId="0" animBg="1"/>
      <p:bldP spid="35" grpId="0" animBg="1"/>
      <p:bldP spid="36" grpId="0" animBg="1"/>
      <p:bldP spid="37" grpId="0" animBg="1"/>
      <p:bldP spid="38" grpId="0" animBg="1"/>
      <p:bldP spid="39" grpId="0" animBg="1"/>
      <p:bldP spid="44" grpId="0"/>
      <p:bldP spid="78" grpId="0"/>
      <p:bldP spid="19" grpId="0" animBg="1"/>
      <p:bldP spid="21" grpId="0" animBg="1"/>
      <p:bldP spid="25" grpId="0" animBg="1"/>
      <p:bldP spid="26" grpId="0" animBg="1"/>
      <p:bldP spid="27" grpId="0" animBg="1"/>
      <p:bldP spid="28" grpId="0"/>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41E5868-AEA4-8007-E368-56FCEEF15442}"/>
              </a:ext>
            </a:extLst>
          </p:cNvPr>
          <p:cNvSpPr txBox="1"/>
          <p:nvPr/>
        </p:nvSpPr>
        <p:spPr>
          <a:xfrm>
            <a:off x="2102050" y="1995510"/>
            <a:ext cx="500514" cy="1325563"/>
          </a:xfrm>
          <a:prstGeom prst="rect">
            <a:avLst/>
          </a:prstGeom>
          <a:noFill/>
          <a:ln>
            <a:solidFill>
              <a:schemeClr val="tx2"/>
            </a:solidFill>
            <a:prstDash val="sysDash"/>
          </a:ln>
        </p:spPr>
        <p:txBody>
          <a:bodyPr wrap="square" rtlCol="0">
            <a:spAutoFit/>
          </a:bodyPr>
          <a:lstStyle/>
          <a:p>
            <a:endParaRPr lang="en-US" dirty="0"/>
          </a:p>
        </p:txBody>
      </p:sp>
      <p:sp>
        <p:nvSpPr>
          <p:cNvPr id="136" name="TextBox 135">
            <a:extLst>
              <a:ext uri="{FF2B5EF4-FFF2-40B4-BE49-F238E27FC236}">
                <a16:creationId xmlns:a16="http://schemas.microsoft.com/office/drawing/2014/main" id="{7C4B854A-A078-6BAE-0939-201A7163FED3}"/>
              </a:ext>
            </a:extLst>
          </p:cNvPr>
          <p:cNvSpPr txBox="1"/>
          <p:nvPr/>
        </p:nvSpPr>
        <p:spPr>
          <a:xfrm>
            <a:off x="6160012" y="517088"/>
            <a:ext cx="668275" cy="1079062"/>
          </a:xfrm>
          <a:prstGeom prst="rect">
            <a:avLst/>
          </a:prstGeom>
          <a:solidFill>
            <a:schemeClr val="bg2">
              <a:lumMod val="90000"/>
            </a:schemeClr>
          </a:solidFill>
          <a:ln>
            <a:solidFill>
              <a:schemeClr val="tx1"/>
            </a:solidFill>
            <a:prstDash val="dash"/>
          </a:ln>
        </p:spPr>
        <p:txBody>
          <a:bodyPr wrap="square" rtlCol="0">
            <a:spAutoFit/>
          </a:bodyPr>
          <a:lstStyle/>
          <a:p>
            <a:endParaRPr lang="en-US" dirty="0"/>
          </a:p>
        </p:txBody>
      </p:sp>
      <p:sp>
        <p:nvSpPr>
          <p:cNvPr id="3" name="Content Placeholder 2">
            <a:extLst>
              <a:ext uri="{FF2B5EF4-FFF2-40B4-BE49-F238E27FC236}">
                <a16:creationId xmlns:a16="http://schemas.microsoft.com/office/drawing/2014/main" id="{9A91615D-0269-DC64-3A34-6F14A1515074}"/>
              </a:ext>
            </a:extLst>
          </p:cNvPr>
          <p:cNvSpPr>
            <a:spLocks noGrp="1"/>
          </p:cNvSpPr>
          <p:nvPr>
            <p:ph idx="1"/>
          </p:nvPr>
        </p:nvSpPr>
        <p:spPr>
          <a:xfrm>
            <a:off x="95004" y="3770647"/>
            <a:ext cx="2113548" cy="561442"/>
          </a:xfrm>
        </p:spPr>
        <p:txBody>
          <a:bodyPr>
            <a:normAutofit fontScale="85000" lnSpcReduction="20000"/>
          </a:bodyPr>
          <a:lstStyle/>
          <a:p>
            <a:r>
              <a:rPr lang="en-US" altLang="zh-TW" dirty="0"/>
              <a:t>Temporal</a:t>
            </a:r>
            <a:r>
              <a:rPr lang="zh-TW" altLang="en-US" dirty="0"/>
              <a:t>  </a:t>
            </a:r>
            <a:r>
              <a:rPr lang="en-US" altLang="zh-TW" dirty="0"/>
              <a:t>sharing</a:t>
            </a:r>
            <a:r>
              <a:rPr lang="zh-TW" altLang="en-US" dirty="0"/>
              <a:t> </a:t>
            </a:r>
            <a:endParaRPr lang="en-US" dirty="0"/>
          </a:p>
        </p:txBody>
      </p:sp>
      <p:sp>
        <p:nvSpPr>
          <p:cNvPr id="8" name="Rounded Rectangle 7">
            <a:extLst>
              <a:ext uri="{FF2B5EF4-FFF2-40B4-BE49-F238E27FC236}">
                <a16:creationId xmlns:a16="http://schemas.microsoft.com/office/drawing/2014/main" id="{665F5EDF-45F0-BFA8-B93D-9D68ED281D87}"/>
              </a:ext>
            </a:extLst>
          </p:cNvPr>
          <p:cNvSpPr/>
          <p:nvPr/>
        </p:nvSpPr>
        <p:spPr>
          <a:xfrm>
            <a:off x="4520716" y="409243"/>
            <a:ext cx="2537481" cy="126303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44F84F35-E64E-528A-7BEA-531EB54B8E1B}"/>
              </a:ext>
            </a:extLst>
          </p:cNvPr>
          <p:cNvSpPr/>
          <p:nvPr/>
        </p:nvSpPr>
        <p:spPr>
          <a:xfrm>
            <a:off x="5512113" y="595592"/>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16" name="Rounded Rectangle 15">
            <a:extLst>
              <a:ext uri="{FF2B5EF4-FFF2-40B4-BE49-F238E27FC236}">
                <a16:creationId xmlns:a16="http://schemas.microsoft.com/office/drawing/2014/main" id="{1E7190B2-F8F2-AA47-468B-A4A15A36AAD3}"/>
              </a:ext>
            </a:extLst>
          </p:cNvPr>
          <p:cNvSpPr/>
          <p:nvPr/>
        </p:nvSpPr>
        <p:spPr>
          <a:xfrm>
            <a:off x="6235607" y="599580"/>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21" name="Rounded Rectangle 20">
            <a:extLst>
              <a:ext uri="{FF2B5EF4-FFF2-40B4-BE49-F238E27FC236}">
                <a16:creationId xmlns:a16="http://schemas.microsoft.com/office/drawing/2014/main" id="{614EA1F9-5E29-383D-97FF-E33187F86C14}"/>
              </a:ext>
            </a:extLst>
          </p:cNvPr>
          <p:cNvSpPr/>
          <p:nvPr/>
        </p:nvSpPr>
        <p:spPr>
          <a:xfrm>
            <a:off x="4738886" y="862546"/>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22" name="Rounded Rectangle 21">
            <a:extLst>
              <a:ext uri="{FF2B5EF4-FFF2-40B4-BE49-F238E27FC236}">
                <a16:creationId xmlns:a16="http://schemas.microsoft.com/office/drawing/2014/main" id="{ADB9F50F-3E51-8FB5-3504-EBD7DEDBC860}"/>
              </a:ext>
            </a:extLst>
          </p:cNvPr>
          <p:cNvSpPr/>
          <p:nvPr/>
        </p:nvSpPr>
        <p:spPr>
          <a:xfrm>
            <a:off x="4738885" y="590657"/>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34" name="Rounded Rectangle 33">
            <a:extLst>
              <a:ext uri="{FF2B5EF4-FFF2-40B4-BE49-F238E27FC236}">
                <a16:creationId xmlns:a16="http://schemas.microsoft.com/office/drawing/2014/main" id="{F9A49060-393B-64CF-0C13-7B369B19CC41}"/>
              </a:ext>
            </a:extLst>
          </p:cNvPr>
          <p:cNvSpPr/>
          <p:nvPr/>
        </p:nvSpPr>
        <p:spPr>
          <a:xfrm>
            <a:off x="8056008" y="416163"/>
            <a:ext cx="2537481" cy="1263039"/>
          </a:xfrm>
          <a:prstGeom prst="roundRect">
            <a:avLst/>
          </a:prstGeom>
          <a:noFill/>
          <a:ln>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F07D46B-0ED8-A846-9196-3730F5A1FABC}"/>
              </a:ext>
            </a:extLst>
          </p:cNvPr>
          <p:cNvSpPr/>
          <p:nvPr/>
        </p:nvSpPr>
        <p:spPr>
          <a:xfrm>
            <a:off x="9047405" y="1183917"/>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36" name="Rounded Rectangle 35">
            <a:extLst>
              <a:ext uri="{FF2B5EF4-FFF2-40B4-BE49-F238E27FC236}">
                <a16:creationId xmlns:a16="http://schemas.microsoft.com/office/drawing/2014/main" id="{BFAAB0D7-7A9F-E07D-7380-5257EA560D22}"/>
              </a:ext>
            </a:extLst>
          </p:cNvPr>
          <p:cNvSpPr/>
          <p:nvPr/>
        </p:nvSpPr>
        <p:spPr>
          <a:xfrm>
            <a:off x="9047405" y="613946"/>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37" name="Rounded Rectangle 36">
            <a:extLst>
              <a:ext uri="{FF2B5EF4-FFF2-40B4-BE49-F238E27FC236}">
                <a16:creationId xmlns:a16="http://schemas.microsoft.com/office/drawing/2014/main" id="{CBEC18C9-7C74-D0A3-E864-43ADE8D1034C}"/>
              </a:ext>
            </a:extLst>
          </p:cNvPr>
          <p:cNvSpPr/>
          <p:nvPr/>
        </p:nvSpPr>
        <p:spPr>
          <a:xfrm>
            <a:off x="9047405" y="909524"/>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38" name="Rounded Rectangle 37">
            <a:extLst>
              <a:ext uri="{FF2B5EF4-FFF2-40B4-BE49-F238E27FC236}">
                <a16:creationId xmlns:a16="http://schemas.microsoft.com/office/drawing/2014/main" id="{4A679173-C088-AAE4-A805-5D94B484D74F}"/>
              </a:ext>
            </a:extLst>
          </p:cNvPr>
          <p:cNvSpPr/>
          <p:nvPr/>
        </p:nvSpPr>
        <p:spPr>
          <a:xfrm>
            <a:off x="9770899" y="617934"/>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43" name="Rounded Rectangle 42">
            <a:extLst>
              <a:ext uri="{FF2B5EF4-FFF2-40B4-BE49-F238E27FC236}">
                <a16:creationId xmlns:a16="http://schemas.microsoft.com/office/drawing/2014/main" id="{0E43B79B-61AE-3BB9-D42D-F1D3E923A855}"/>
              </a:ext>
            </a:extLst>
          </p:cNvPr>
          <p:cNvSpPr/>
          <p:nvPr/>
        </p:nvSpPr>
        <p:spPr>
          <a:xfrm>
            <a:off x="8274176" y="909524"/>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44" name="Rounded Rectangle 43">
            <a:extLst>
              <a:ext uri="{FF2B5EF4-FFF2-40B4-BE49-F238E27FC236}">
                <a16:creationId xmlns:a16="http://schemas.microsoft.com/office/drawing/2014/main" id="{DFA176BD-3880-743B-2A74-6F8A72521AD6}"/>
              </a:ext>
            </a:extLst>
          </p:cNvPr>
          <p:cNvSpPr/>
          <p:nvPr/>
        </p:nvSpPr>
        <p:spPr>
          <a:xfrm>
            <a:off x="8274177" y="609011"/>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45" name="Rectangle 44">
            <a:extLst>
              <a:ext uri="{FF2B5EF4-FFF2-40B4-BE49-F238E27FC236}">
                <a16:creationId xmlns:a16="http://schemas.microsoft.com/office/drawing/2014/main" id="{C181B9AC-98D9-473D-DEB2-AD5EA58AE164}"/>
              </a:ext>
            </a:extLst>
          </p:cNvPr>
          <p:cNvSpPr/>
          <p:nvPr/>
        </p:nvSpPr>
        <p:spPr>
          <a:xfrm>
            <a:off x="2258801" y="3678191"/>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6FC463E-DDA5-426A-26C5-F9DC2408DFF0}"/>
              </a:ext>
            </a:extLst>
          </p:cNvPr>
          <p:cNvSpPr/>
          <p:nvPr/>
        </p:nvSpPr>
        <p:spPr>
          <a:xfrm>
            <a:off x="2258801" y="3982991"/>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0E5558B-1A38-4802-0893-A6DB5CBAE250}"/>
              </a:ext>
            </a:extLst>
          </p:cNvPr>
          <p:cNvSpPr/>
          <p:nvPr/>
        </p:nvSpPr>
        <p:spPr>
          <a:xfrm>
            <a:off x="2258801" y="4279724"/>
            <a:ext cx="198920" cy="157212"/>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7A2601EF-435D-A5BC-7FD8-215DE129773B}"/>
              </a:ext>
            </a:extLst>
          </p:cNvPr>
          <p:cNvSpPr/>
          <p:nvPr/>
        </p:nvSpPr>
        <p:spPr>
          <a:xfrm>
            <a:off x="2258801" y="4560443"/>
            <a:ext cx="198920" cy="157213"/>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9B98396F-FA41-99A8-8CC9-77AC62A82487}"/>
              </a:ext>
            </a:extLst>
          </p:cNvPr>
          <p:cNvSpPr txBox="1"/>
          <p:nvPr/>
        </p:nvSpPr>
        <p:spPr>
          <a:xfrm>
            <a:off x="2108004" y="3495597"/>
            <a:ext cx="500514" cy="1325563"/>
          </a:xfrm>
          <a:prstGeom prst="rect">
            <a:avLst/>
          </a:prstGeom>
          <a:noFill/>
          <a:ln>
            <a:solidFill>
              <a:schemeClr val="tx2"/>
            </a:solidFill>
            <a:prstDash val="sysDash"/>
          </a:ln>
        </p:spPr>
        <p:txBody>
          <a:bodyPr wrap="square" rtlCol="0">
            <a:spAutoFit/>
          </a:bodyPr>
          <a:lstStyle/>
          <a:p>
            <a:endParaRPr lang="en-US" dirty="0"/>
          </a:p>
        </p:txBody>
      </p:sp>
      <p:sp>
        <p:nvSpPr>
          <p:cNvPr id="55" name="TextBox 54">
            <a:extLst>
              <a:ext uri="{FF2B5EF4-FFF2-40B4-BE49-F238E27FC236}">
                <a16:creationId xmlns:a16="http://schemas.microsoft.com/office/drawing/2014/main" id="{832AA29C-A029-5736-FD7A-E580E97D5BC5}"/>
              </a:ext>
            </a:extLst>
          </p:cNvPr>
          <p:cNvSpPr txBox="1"/>
          <p:nvPr/>
        </p:nvSpPr>
        <p:spPr>
          <a:xfrm rot="16200000">
            <a:off x="1498309" y="3904950"/>
            <a:ext cx="941654" cy="369332"/>
          </a:xfrm>
          <a:prstGeom prst="rect">
            <a:avLst/>
          </a:prstGeom>
          <a:noFill/>
          <a:ln>
            <a:noFill/>
          </a:ln>
        </p:spPr>
        <p:txBody>
          <a:bodyPr wrap="square" rtlCol="0">
            <a:spAutoFit/>
          </a:bodyPr>
          <a:lstStyle/>
          <a:p>
            <a:r>
              <a:rPr lang="en-US" altLang="zh-TW" dirty="0">
                <a:solidFill>
                  <a:schemeClr val="tx2"/>
                </a:solidFill>
              </a:rPr>
              <a:t>GPU</a:t>
            </a:r>
            <a:endParaRPr lang="en-US" dirty="0">
              <a:solidFill>
                <a:schemeClr val="tx2"/>
              </a:solidFill>
            </a:endParaRPr>
          </a:p>
        </p:txBody>
      </p:sp>
      <p:cxnSp>
        <p:nvCxnSpPr>
          <p:cNvPr id="57" name="Straight Connector 56">
            <a:extLst>
              <a:ext uri="{FF2B5EF4-FFF2-40B4-BE49-F238E27FC236}">
                <a16:creationId xmlns:a16="http://schemas.microsoft.com/office/drawing/2014/main" id="{7A531361-BAF0-95E8-404F-51C954ABF505}"/>
              </a:ext>
            </a:extLst>
          </p:cNvPr>
          <p:cNvCxnSpPr/>
          <p:nvPr/>
        </p:nvCxnSpPr>
        <p:spPr>
          <a:xfrm>
            <a:off x="1696964" y="3461526"/>
            <a:ext cx="0" cy="13893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4975EAB6-B5AA-E765-5F66-C893A2E996BD}"/>
              </a:ext>
            </a:extLst>
          </p:cNvPr>
          <p:cNvSpPr/>
          <p:nvPr/>
        </p:nvSpPr>
        <p:spPr>
          <a:xfrm>
            <a:off x="2759316" y="4208815"/>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59" name="Rounded Rectangle 58">
            <a:extLst>
              <a:ext uri="{FF2B5EF4-FFF2-40B4-BE49-F238E27FC236}">
                <a16:creationId xmlns:a16="http://schemas.microsoft.com/office/drawing/2014/main" id="{544D9EAC-F5C1-ADA5-9ECB-820E129343F4}"/>
              </a:ext>
            </a:extLst>
          </p:cNvPr>
          <p:cNvSpPr/>
          <p:nvPr/>
        </p:nvSpPr>
        <p:spPr>
          <a:xfrm>
            <a:off x="2759316" y="3950080"/>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60" name="Rounded Rectangle 59">
            <a:extLst>
              <a:ext uri="{FF2B5EF4-FFF2-40B4-BE49-F238E27FC236}">
                <a16:creationId xmlns:a16="http://schemas.microsoft.com/office/drawing/2014/main" id="{8D2D4621-C3F6-1F45-3F07-856DC6BD7DE0}"/>
              </a:ext>
            </a:extLst>
          </p:cNvPr>
          <p:cNvSpPr/>
          <p:nvPr/>
        </p:nvSpPr>
        <p:spPr>
          <a:xfrm>
            <a:off x="2759315" y="3678191"/>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cxnSp>
        <p:nvCxnSpPr>
          <p:cNvPr id="62" name="Straight Arrow Connector 61">
            <a:extLst>
              <a:ext uri="{FF2B5EF4-FFF2-40B4-BE49-F238E27FC236}">
                <a16:creationId xmlns:a16="http://schemas.microsoft.com/office/drawing/2014/main" id="{39032107-0074-2F7F-395F-C546F02BE096}"/>
              </a:ext>
            </a:extLst>
          </p:cNvPr>
          <p:cNvCxnSpPr>
            <a:cxnSpLocks/>
            <a:stCxn id="13" idx="3"/>
          </p:cNvCxnSpPr>
          <p:nvPr/>
        </p:nvCxnSpPr>
        <p:spPr>
          <a:xfrm>
            <a:off x="1955148" y="2081704"/>
            <a:ext cx="331763" cy="57801"/>
          </a:xfrm>
          <a:prstGeom prst="straightConnector1">
            <a:avLst/>
          </a:prstGeom>
          <a:ln>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AC1FFD1-BC25-AD2E-4EC4-106F5C8C1963}"/>
              </a:ext>
            </a:extLst>
          </p:cNvPr>
          <p:cNvSpPr txBox="1"/>
          <p:nvPr/>
        </p:nvSpPr>
        <p:spPr>
          <a:xfrm>
            <a:off x="1734486" y="1863708"/>
            <a:ext cx="506280" cy="307777"/>
          </a:xfrm>
          <a:prstGeom prst="rect">
            <a:avLst/>
          </a:prstGeom>
          <a:noFill/>
        </p:spPr>
        <p:txBody>
          <a:bodyPr wrap="square" rtlCol="0">
            <a:spAutoFit/>
          </a:bodyPr>
          <a:lstStyle/>
          <a:p>
            <a:r>
              <a:rPr lang="en-US" altLang="zh-TW" sz="1400" dirty="0">
                <a:solidFill>
                  <a:schemeClr val="tx2"/>
                </a:solidFill>
              </a:rPr>
              <a:t>SM</a:t>
            </a:r>
            <a:endParaRPr lang="en-US" dirty="0">
              <a:solidFill>
                <a:schemeClr val="tx2"/>
              </a:solidFill>
            </a:endParaRPr>
          </a:p>
        </p:txBody>
      </p:sp>
      <p:sp>
        <p:nvSpPr>
          <p:cNvPr id="65" name="Rounded Rectangle 64">
            <a:extLst>
              <a:ext uri="{FF2B5EF4-FFF2-40B4-BE49-F238E27FC236}">
                <a16:creationId xmlns:a16="http://schemas.microsoft.com/office/drawing/2014/main" id="{0139B706-BE9E-52E6-A50A-0A872945DF33}"/>
              </a:ext>
            </a:extLst>
          </p:cNvPr>
          <p:cNvSpPr/>
          <p:nvPr/>
        </p:nvSpPr>
        <p:spPr>
          <a:xfrm>
            <a:off x="3532982" y="3966615"/>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66" name="Rounded Rectangle 65">
            <a:extLst>
              <a:ext uri="{FF2B5EF4-FFF2-40B4-BE49-F238E27FC236}">
                <a16:creationId xmlns:a16="http://schemas.microsoft.com/office/drawing/2014/main" id="{F8225655-57D9-8CEB-F0DD-E8563DC9ADF3}"/>
              </a:ext>
            </a:extLst>
          </p:cNvPr>
          <p:cNvSpPr/>
          <p:nvPr/>
        </p:nvSpPr>
        <p:spPr>
          <a:xfrm>
            <a:off x="3532983" y="3666102"/>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67" name="Rounded Rectangle 66">
            <a:extLst>
              <a:ext uri="{FF2B5EF4-FFF2-40B4-BE49-F238E27FC236}">
                <a16:creationId xmlns:a16="http://schemas.microsoft.com/office/drawing/2014/main" id="{42BC0E19-E785-0816-45BA-C02E546EA8B7}"/>
              </a:ext>
            </a:extLst>
          </p:cNvPr>
          <p:cNvSpPr/>
          <p:nvPr/>
        </p:nvSpPr>
        <p:spPr>
          <a:xfrm>
            <a:off x="4367311" y="3678250"/>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68" name="Rounded Rectangle 67">
            <a:extLst>
              <a:ext uri="{FF2B5EF4-FFF2-40B4-BE49-F238E27FC236}">
                <a16:creationId xmlns:a16="http://schemas.microsoft.com/office/drawing/2014/main" id="{8C95F006-F443-F19E-8082-BD0AA05CC05F}"/>
              </a:ext>
            </a:extLst>
          </p:cNvPr>
          <p:cNvSpPr/>
          <p:nvPr/>
        </p:nvSpPr>
        <p:spPr>
          <a:xfrm>
            <a:off x="5201639" y="4253255"/>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69" name="Rounded Rectangle 68">
            <a:extLst>
              <a:ext uri="{FF2B5EF4-FFF2-40B4-BE49-F238E27FC236}">
                <a16:creationId xmlns:a16="http://schemas.microsoft.com/office/drawing/2014/main" id="{C6117A59-29F9-D219-5CDF-37CC9F8C27DA}"/>
              </a:ext>
            </a:extLst>
          </p:cNvPr>
          <p:cNvSpPr/>
          <p:nvPr/>
        </p:nvSpPr>
        <p:spPr>
          <a:xfrm>
            <a:off x="5201639" y="3683284"/>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70" name="Rounded Rectangle 69">
            <a:extLst>
              <a:ext uri="{FF2B5EF4-FFF2-40B4-BE49-F238E27FC236}">
                <a16:creationId xmlns:a16="http://schemas.microsoft.com/office/drawing/2014/main" id="{91E4AC2F-5668-733B-D812-5B64E7EC4485}"/>
              </a:ext>
            </a:extLst>
          </p:cNvPr>
          <p:cNvSpPr/>
          <p:nvPr/>
        </p:nvSpPr>
        <p:spPr>
          <a:xfrm>
            <a:off x="5201639" y="3978862"/>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71" name="Rounded Rectangle 70">
            <a:extLst>
              <a:ext uri="{FF2B5EF4-FFF2-40B4-BE49-F238E27FC236}">
                <a16:creationId xmlns:a16="http://schemas.microsoft.com/office/drawing/2014/main" id="{A4427147-B106-AE1A-11B7-D2257B3B135C}"/>
              </a:ext>
            </a:extLst>
          </p:cNvPr>
          <p:cNvSpPr/>
          <p:nvPr/>
        </p:nvSpPr>
        <p:spPr>
          <a:xfrm>
            <a:off x="6023167" y="3684188"/>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72" name="Rounded Rectangle 71">
            <a:extLst>
              <a:ext uri="{FF2B5EF4-FFF2-40B4-BE49-F238E27FC236}">
                <a16:creationId xmlns:a16="http://schemas.microsoft.com/office/drawing/2014/main" id="{BA48F8FA-A282-1821-C1AC-FF4D3DC0EA87}"/>
              </a:ext>
            </a:extLst>
          </p:cNvPr>
          <p:cNvSpPr/>
          <p:nvPr/>
        </p:nvSpPr>
        <p:spPr>
          <a:xfrm>
            <a:off x="6023166" y="3975997"/>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73" name="Rounded Rectangle 72">
            <a:extLst>
              <a:ext uri="{FF2B5EF4-FFF2-40B4-BE49-F238E27FC236}">
                <a16:creationId xmlns:a16="http://schemas.microsoft.com/office/drawing/2014/main" id="{3E92CB20-AADA-D478-5F86-EF9D138D5E12}"/>
              </a:ext>
            </a:extLst>
          </p:cNvPr>
          <p:cNvSpPr/>
          <p:nvPr/>
        </p:nvSpPr>
        <p:spPr>
          <a:xfrm>
            <a:off x="6029581" y="4253255"/>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74" name="Rounded Rectangle 73">
            <a:extLst>
              <a:ext uri="{FF2B5EF4-FFF2-40B4-BE49-F238E27FC236}">
                <a16:creationId xmlns:a16="http://schemas.microsoft.com/office/drawing/2014/main" id="{6140F7F5-FEC4-BB48-CD6B-4AA695EF6253}"/>
              </a:ext>
            </a:extLst>
          </p:cNvPr>
          <p:cNvSpPr/>
          <p:nvPr/>
        </p:nvSpPr>
        <p:spPr>
          <a:xfrm>
            <a:off x="6029581" y="4518341"/>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75" name="Rounded Rectangle 74">
            <a:extLst>
              <a:ext uri="{FF2B5EF4-FFF2-40B4-BE49-F238E27FC236}">
                <a16:creationId xmlns:a16="http://schemas.microsoft.com/office/drawing/2014/main" id="{477C4549-9A50-9AA3-4BBE-1C7CA9EE152F}"/>
              </a:ext>
            </a:extLst>
          </p:cNvPr>
          <p:cNvSpPr/>
          <p:nvPr/>
        </p:nvSpPr>
        <p:spPr>
          <a:xfrm>
            <a:off x="6902822" y="3686816"/>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76" name="Rectangle 75">
            <a:extLst>
              <a:ext uri="{FF2B5EF4-FFF2-40B4-BE49-F238E27FC236}">
                <a16:creationId xmlns:a16="http://schemas.microsoft.com/office/drawing/2014/main" id="{E36418D0-BA83-B167-F932-F0503F4DFFC3}"/>
              </a:ext>
            </a:extLst>
          </p:cNvPr>
          <p:cNvSpPr/>
          <p:nvPr/>
        </p:nvSpPr>
        <p:spPr>
          <a:xfrm>
            <a:off x="2246458" y="5192613"/>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7E1D385-01FF-34AA-7B04-DF64E38ED7F1}"/>
              </a:ext>
            </a:extLst>
          </p:cNvPr>
          <p:cNvSpPr/>
          <p:nvPr/>
        </p:nvSpPr>
        <p:spPr>
          <a:xfrm>
            <a:off x="2246458" y="5497413"/>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E102E0E2-C74E-784E-8AF0-775B32243847}"/>
              </a:ext>
            </a:extLst>
          </p:cNvPr>
          <p:cNvSpPr/>
          <p:nvPr/>
        </p:nvSpPr>
        <p:spPr>
          <a:xfrm>
            <a:off x="2246458" y="5794146"/>
            <a:ext cx="198920" cy="157212"/>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67613A7-3ADD-1BEB-D249-0FBEC664F338}"/>
              </a:ext>
            </a:extLst>
          </p:cNvPr>
          <p:cNvSpPr/>
          <p:nvPr/>
        </p:nvSpPr>
        <p:spPr>
          <a:xfrm>
            <a:off x="2246458" y="6074865"/>
            <a:ext cx="198920" cy="157213"/>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8D16C912-A186-CF51-368F-955C78FFBF0F}"/>
              </a:ext>
            </a:extLst>
          </p:cNvPr>
          <p:cNvSpPr txBox="1"/>
          <p:nvPr/>
        </p:nvSpPr>
        <p:spPr>
          <a:xfrm>
            <a:off x="2095661" y="5010019"/>
            <a:ext cx="500514" cy="1325563"/>
          </a:xfrm>
          <a:prstGeom prst="rect">
            <a:avLst/>
          </a:prstGeom>
          <a:noFill/>
          <a:ln>
            <a:solidFill>
              <a:schemeClr val="tx2"/>
            </a:solidFill>
            <a:prstDash val="sysDash"/>
          </a:ln>
        </p:spPr>
        <p:txBody>
          <a:bodyPr wrap="square" rtlCol="0">
            <a:spAutoFit/>
          </a:bodyPr>
          <a:lstStyle/>
          <a:p>
            <a:endParaRPr lang="en-US" dirty="0"/>
          </a:p>
        </p:txBody>
      </p:sp>
      <p:sp>
        <p:nvSpPr>
          <p:cNvPr id="81" name="TextBox 80">
            <a:extLst>
              <a:ext uri="{FF2B5EF4-FFF2-40B4-BE49-F238E27FC236}">
                <a16:creationId xmlns:a16="http://schemas.microsoft.com/office/drawing/2014/main" id="{57CC7DC1-9B41-790F-8C41-0FCD6EE9A883}"/>
              </a:ext>
            </a:extLst>
          </p:cNvPr>
          <p:cNvSpPr txBox="1"/>
          <p:nvPr/>
        </p:nvSpPr>
        <p:spPr>
          <a:xfrm rot="16200000">
            <a:off x="1512231" y="5432833"/>
            <a:ext cx="849773" cy="369332"/>
          </a:xfrm>
          <a:prstGeom prst="rect">
            <a:avLst/>
          </a:prstGeom>
          <a:noFill/>
          <a:ln>
            <a:noFill/>
          </a:ln>
        </p:spPr>
        <p:txBody>
          <a:bodyPr wrap="square" rtlCol="0">
            <a:spAutoFit/>
          </a:bodyPr>
          <a:lstStyle/>
          <a:p>
            <a:r>
              <a:rPr lang="en-US" altLang="zh-TW" dirty="0">
                <a:solidFill>
                  <a:schemeClr val="tx2"/>
                </a:solidFill>
              </a:rPr>
              <a:t>GPU</a:t>
            </a:r>
            <a:endParaRPr lang="en-US" dirty="0">
              <a:solidFill>
                <a:schemeClr val="tx2"/>
              </a:solidFill>
            </a:endParaRPr>
          </a:p>
        </p:txBody>
      </p:sp>
      <p:cxnSp>
        <p:nvCxnSpPr>
          <p:cNvPr id="82" name="Straight Connector 81">
            <a:extLst>
              <a:ext uri="{FF2B5EF4-FFF2-40B4-BE49-F238E27FC236}">
                <a16:creationId xmlns:a16="http://schemas.microsoft.com/office/drawing/2014/main" id="{1274407A-2ECF-A50B-7786-A75EE35D5B85}"/>
              </a:ext>
            </a:extLst>
          </p:cNvPr>
          <p:cNvCxnSpPr/>
          <p:nvPr/>
        </p:nvCxnSpPr>
        <p:spPr>
          <a:xfrm>
            <a:off x="1684621" y="4975948"/>
            <a:ext cx="0" cy="13893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8F047A10-F0F9-F6D4-9CD7-6C9598790204}"/>
              </a:ext>
            </a:extLst>
          </p:cNvPr>
          <p:cNvSpPr txBox="1">
            <a:spLocks/>
          </p:cNvSpPr>
          <p:nvPr/>
        </p:nvSpPr>
        <p:spPr>
          <a:xfrm>
            <a:off x="106066" y="5584025"/>
            <a:ext cx="1570888" cy="7535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olidFill>
                  <a:schemeClr val="tx2"/>
                </a:solidFill>
              </a:rPr>
              <a:t>Spatial</a:t>
            </a:r>
            <a:r>
              <a:rPr lang="zh-TW" altLang="en-US" dirty="0">
                <a:solidFill>
                  <a:schemeClr val="tx2"/>
                </a:solidFill>
              </a:rPr>
              <a:t> </a:t>
            </a:r>
            <a:r>
              <a:rPr lang="en-US" altLang="zh-TW" dirty="0">
                <a:solidFill>
                  <a:schemeClr val="tx2"/>
                </a:solidFill>
              </a:rPr>
              <a:t>sharing</a:t>
            </a:r>
            <a:r>
              <a:rPr lang="zh-TW" altLang="en-US" dirty="0">
                <a:solidFill>
                  <a:schemeClr val="tx2"/>
                </a:solidFill>
              </a:rPr>
              <a:t> </a:t>
            </a:r>
            <a:br>
              <a:rPr lang="en-US" altLang="zh-TW" dirty="0">
                <a:solidFill>
                  <a:schemeClr val="tx2"/>
                </a:solidFill>
              </a:rPr>
            </a:br>
            <a:endParaRPr lang="en-US" dirty="0">
              <a:solidFill>
                <a:schemeClr val="tx2"/>
              </a:solidFill>
            </a:endParaRPr>
          </a:p>
        </p:txBody>
      </p:sp>
      <p:sp>
        <p:nvSpPr>
          <p:cNvPr id="84" name="Rounded Rectangle 83">
            <a:extLst>
              <a:ext uri="{FF2B5EF4-FFF2-40B4-BE49-F238E27FC236}">
                <a16:creationId xmlns:a16="http://schemas.microsoft.com/office/drawing/2014/main" id="{B91AA256-716A-6D4E-F941-2B011733A87A}"/>
              </a:ext>
            </a:extLst>
          </p:cNvPr>
          <p:cNvSpPr/>
          <p:nvPr/>
        </p:nvSpPr>
        <p:spPr>
          <a:xfrm>
            <a:off x="2718452" y="5750270"/>
            <a:ext cx="694797" cy="154736"/>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85" name="Rounded Rectangle 84">
            <a:extLst>
              <a:ext uri="{FF2B5EF4-FFF2-40B4-BE49-F238E27FC236}">
                <a16:creationId xmlns:a16="http://schemas.microsoft.com/office/drawing/2014/main" id="{E2F52CB1-5623-B4A1-8ADD-BA169088F653}"/>
              </a:ext>
            </a:extLst>
          </p:cNvPr>
          <p:cNvSpPr/>
          <p:nvPr/>
        </p:nvSpPr>
        <p:spPr>
          <a:xfrm>
            <a:off x="2729686" y="5447659"/>
            <a:ext cx="688564" cy="149489"/>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87" name="Rounded Rectangle 86">
            <a:extLst>
              <a:ext uri="{FF2B5EF4-FFF2-40B4-BE49-F238E27FC236}">
                <a16:creationId xmlns:a16="http://schemas.microsoft.com/office/drawing/2014/main" id="{988CA0A0-B6AC-4474-B4AB-0AD0106BFD5F}"/>
              </a:ext>
            </a:extLst>
          </p:cNvPr>
          <p:cNvSpPr/>
          <p:nvPr/>
        </p:nvSpPr>
        <p:spPr>
          <a:xfrm>
            <a:off x="2718452" y="6077845"/>
            <a:ext cx="694797" cy="149925"/>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88" name="Rounded Rectangle 87">
            <a:extLst>
              <a:ext uri="{FF2B5EF4-FFF2-40B4-BE49-F238E27FC236}">
                <a16:creationId xmlns:a16="http://schemas.microsoft.com/office/drawing/2014/main" id="{51DE509E-1F0C-2668-3A25-5CD2B566B25F}"/>
              </a:ext>
            </a:extLst>
          </p:cNvPr>
          <p:cNvSpPr/>
          <p:nvPr/>
        </p:nvSpPr>
        <p:spPr>
          <a:xfrm>
            <a:off x="3475048" y="5171371"/>
            <a:ext cx="694797" cy="14948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cxnSp>
        <p:nvCxnSpPr>
          <p:cNvPr id="89" name="Straight Connector 88">
            <a:extLst>
              <a:ext uri="{FF2B5EF4-FFF2-40B4-BE49-F238E27FC236}">
                <a16:creationId xmlns:a16="http://schemas.microsoft.com/office/drawing/2014/main" id="{E7C78A72-99DA-24C5-EAFE-CEC63C81E880}"/>
              </a:ext>
            </a:extLst>
          </p:cNvPr>
          <p:cNvCxnSpPr>
            <a:cxnSpLocks/>
          </p:cNvCxnSpPr>
          <p:nvPr/>
        </p:nvCxnSpPr>
        <p:spPr>
          <a:xfrm>
            <a:off x="3033271" y="3171066"/>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BE5484-FD48-C8BD-965E-A9B6FBFFD1C1}"/>
              </a:ext>
            </a:extLst>
          </p:cNvPr>
          <p:cNvCxnSpPr>
            <a:cxnSpLocks/>
          </p:cNvCxnSpPr>
          <p:nvPr/>
        </p:nvCxnSpPr>
        <p:spPr>
          <a:xfrm>
            <a:off x="1507706" y="1753502"/>
            <a:ext cx="6139964" cy="0"/>
          </a:xfrm>
          <a:prstGeom prst="line">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8" name="Rounded Rectangle 97">
            <a:extLst>
              <a:ext uri="{FF2B5EF4-FFF2-40B4-BE49-F238E27FC236}">
                <a16:creationId xmlns:a16="http://schemas.microsoft.com/office/drawing/2014/main" id="{C88784EE-BBB1-772E-5934-96DFA7B51755}"/>
              </a:ext>
            </a:extLst>
          </p:cNvPr>
          <p:cNvSpPr/>
          <p:nvPr/>
        </p:nvSpPr>
        <p:spPr>
          <a:xfrm>
            <a:off x="2724505" y="5171366"/>
            <a:ext cx="694797" cy="149488"/>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100" name="Rounded Rectangle 99">
            <a:extLst>
              <a:ext uri="{FF2B5EF4-FFF2-40B4-BE49-F238E27FC236}">
                <a16:creationId xmlns:a16="http://schemas.microsoft.com/office/drawing/2014/main" id="{18D6BBCB-9EC4-B86B-C7AF-304F469CB000}"/>
              </a:ext>
            </a:extLst>
          </p:cNvPr>
          <p:cNvSpPr/>
          <p:nvPr/>
        </p:nvSpPr>
        <p:spPr>
          <a:xfrm>
            <a:off x="3462942" y="5750269"/>
            <a:ext cx="694797" cy="149059"/>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102" name="Rounded Rectangle 101">
            <a:extLst>
              <a:ext uri="{FF2B5EF4-FFF2-40B4-BE49-F238E27FC236}">
                <a16:creationId xmlns:a16="http://schemas.microsoft.com/office/drawing/2014/main" id="{8792ECCA-7416-B9E1-470D-59F7196BA21B}"/>
              </a:ext>
            </a:extLst>
          </p:cNvPr>
          <p:cNvSpPr/>
          <p:nvPr/>
        </p:nvSpPr>
        <p:spPr>
          <a:xfrm>
            <a:off x="6229599" y="860984"/>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03" name="Rounded Rectangle 102">
            <a:extLst>
              <a:ext uri="{FF2B5EF4-FFF2-40B4-BE49-F238E27FC236}">
                <a16:creationId xmlns:a16="http://schemas.microsoft.com/office/drawing/2014/main" id="{E5104001-E420-45B5-9A2F-9A39628D2905}"/>
              </a:ext>
            </a:extLst>
          </p:cNvPr>
          <p:cNvSpPr/>
          <p:nvPr/>
        </p:nvSpPr>
        <p:spPr>
          <a:xfrm>
            <a:off x="6229599" y="1148993"/>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05" name="Rounded Rectangle 104">
            <a:extLst>
              <a:ext uri="{FF2B5EF4-FFF2-40B4-BE49-F238E27FC236}">
                <a16:creationId xmlns:a16="http://schemas.microsoft.com/office/drawing/2014/main" id="{B14651D6-0F73-B228-3C01-366C3F62463C}"/>
              </a:ext>
            </a:extLst>
          </p:cNvPr>
          <p:cNvSpPr/>
          <p:nvPr/>
        </p:nvSpPr>
        <p:spPr>
          <a:xfrm>
            <a:off x="4733066" y="1132661"/>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106" name="Rounded Rectangle 105">
            <a:extLst>
              <a:ext uri="{FF2B5EF4-FFF2-40B4-BE49-F238E27FC236}">
                <a16:creationId xmlns:a16="http://schemas.microsoft.com/office/drawing/2014/main" id="{6D6B7EC3-4DFD-90B4-DDCE-DBAFDDDB9DF0}"/>
              </a:ext>
            </a:extLst>
          </p:cNvPr>
          <p:cNvSpPr/>
          <p:nvPr/>
        </p:nvSpPr>
        <p:spPr>
          <a:xfrm>
            <a:off x="6229599" y="1402133"/>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07" name="Rounded Rectangle 106">
            <a:extLst>
              <a:ext uri="{FF2B5EF4-FFF2-40B4-BE49-F238E27FC236}">
                <a16:creationId xmlns:a16="http://schemas.microsoft.com/office/drawing/2014/main" id="{34EE87E1-A3C9-A113-2360-D3E993E7FDE3}"/>
              </a:ext>
            </a:extLst>
          </p:cNvPr>
          <p:cNvSpPr/>
          <p:nvPr/>
        </p:nvSpPr>
        <p:spPr>
          <a:xfrm>
            <a:off x="3474174" y="5444519"/>
            <a:ext cx="667769" cy="14948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108" name="Rounded Rectangle 107">
            <a:extLst>
              <a:ext uri="{FF2B5EF4-FFF2-40B4-BE49-F238E27FC236}">
                <a16:creationId xmlns:a16="http://schemas.microsoft.com/office/drawing/2014/main" id="{5F818255-50E3-F1B4-6927-8F47DD76F401}"/>
              </a:ext>
            </a:extLst>
          </p:cNvPr>
          <p:cNvSpPr/>
          <p:nvPr/>
        </p:nvSpPr>
        <p:spPr>
          <a:xfrm>
            <a:off x="3462940" y="6085424"/>
            <a:ext cx="694797" cy="149925"/>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109" name="Rounded Rectangle 108">
            <a:extLst>
              <a:ext uri="{FF2B5EF4-FFF2-40B4-BE49-F238E27FC236}">
                <a16:creationId xmlns:a16="http://schemas.microsoft.com/office/drawing/2014/main" id="{43B5579E-4376-07E8-4618-4E80DAC37A64}"/>
              </a:ext>
            </a:extLst>
          </p:cNvPr>
          <p:cNvSpPr/>
          <p:nvPr/>
        </p:nvSpPr>
        <p:spPr>
          <a:xfrm>
            <a:off x="4233234" y="5171367"/>
            <a:ext cx="667770" cy="149482"/>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110" name="Rounded Rectangle 109">
            <a:extLst>
              <a:ext uri="{FF2B5EF4-FFF2-40B4-BE49-F238E27FC236}">
                <a16:creationId xmlns:a16="http://schemas.microsoft.com/office/drawing/2014/main" id="{9C5BDC13-AC26-72BE-6007-8A0B5E29DF4D}"/>
              </a:ext>
            </a:extLst>
          </p:cNvPr>
          <p:cNvSpPr/>
          <p:nvPr/>
        </p:nvSpPr>
        <p:spPr>
          <a:xfrm>
            <a:off x="4242256" y="5444519"/>
            <a:ext cx="667769" cy="154306"/>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11" name="Rounded Rectangle 110">
            <a:extLst>
              <a:ext uri="{FF2B5EF4-FFF2-40B4-BE49-F238E27FC236}">
                <a16:creationId xmlns:a16="http://schemas.microsoft.com/office/drawing/2014/main" id="{E77FFF13-BA12-3CD6-5D27-22F17A383636}"/>
              </a:ext>
            </a:extLst>
          </p:cNvPr>
          <p:cNvSpPr/>
          <p:nvPr/>
        </p:nvSpPr>
        <p:spPr>
          <a:xfrm>
            <a:off x="4242256" y="5768724"/>
            <a:ext cx="667769" cy="134752"/>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12" name="Rounded Rectangle 111">
            <a:extLst>
              <a:ext uri="{FF2B5EF4-FFF2-40B4-BE49-F238E27FC236}">
                <a16:creationId xmlns:a16="http://schemas.microsoft.com/office/drawing/2014/main" id="{17C29CF2-2DAB-30ED-F323-ED9880CD14EF}"/>
              </a:ext>
            </a:extLst>
          </p:cNvPr>
          <p:cNvSpPr/>
          <p:nvPr/>
        </p:nvSpPr>
        <p:spPr>
          <a:xfrm>
            <a:off x="4233234" y="6083934"/>
            <a:ext cx="667770" cy="151415"/>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13" name="Rounded Rectangle 112">
            <a:extLst>
              <a:ext uri="{FF2B5EF4-FFF2-40B4-BE49-F238E27FC236}">
                <a16:creationId xmlns:a16="http://schemas.microsoft.com/office/drawing/2014/main" id="{3B104F00-6A5D-9357-FFA7-0ECA9C169E05}"/>
              </a:ext>
            </a:extLst>
          </p:cNvPr>
          <p:cNvSpPr/>
          <p:nvPr/>
        </p:nvSpPr>
        <p:spPr>
          <a:xfrm>
            <a:off x="4983236" y="5172249"/>
            <a:ext cx="667769" cy="160599"/>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114" name="Rounded Rectangle 113">
            <a:extLst>
              <a:ext uri="{FF2B5EF4-FFF2-40B4-BE49-F238E27FC236}">
                <a16:creationId xmlns:a16="http://schemas.microsoft.com/office/drawing/2014/main" id="{B0D6CF0A-7416-5AB5-D66C-A89A1D9C526D}"/>
              </a:ext>
            </a:extLst>
          </p:cNvPr>
          <p:cNvSpPr/>
          <p:nvPr/>
        </p:nvSpPr>
        <p:spPr>
          <a:xfrm>
            <a:off x="4983235" y="5425270"/>
            <a:ext cx="667769" cy="161057"/>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cxnSp>
        <p:nvCxnSpPr>
          <p:cNvPr id="116" name="Straight Arrow Connector 115">
            <a:extLst>
              <a:ext uri="{FF2B5EF4-FFF2-40B4-BE49-F238E27FC236}">
                <a16:creationId xmlns:a16="http://schemas.microsoft.com/office/drawing/2014/main" id="{B20FF58C-5798-F931-7A77-023E4D04350B}"/>
              </a:ext>
            </a:extLst>
          </p:cNvPr>
          <p:cNvCxnSpPr/>
          <p:nvPr/>
        </p:nvCxnSpPr>
        <p:spPr>
          <a:xfrm>
            <a:off x="3286522" y="3636867"/>
            <a:ext cx="28919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3F90F2E4-530F-D83F-C394-D3A79986DF36}"/>
              </a:ext>
            </a:extLst>
          </p:cNvPr>
          <p:cNvSpPr txBox="1"/>
          <p:nvPr/>
        </p:nvSpPr>
        <p:spPr>
          <a:xfrm>
            <a:off x="2779439" y="3307011"/>
            <a:ext cx="1839728" cy="307777"/>
          </a:xfrm>
          <a:prstGeom prst="rect">
            <a:avLst/>
          </a:prstGeom>
          <a:noFill/>
        </p:spPr>
        <p:txBody>
          <a:bodyPr wrap="square" rtlCol="0">
            <a:spAutoFit/>
          </a:bodyPr>
          <a:lstStyle/>
          <a:p>
            <a:r>
              <a:rPr lang="en-US" altLang="zh-TW" sz="1400" dirty="0">
                <a:latin typeface="Gill Sans MT" panose="020B0502020104020203" pitchFamily="34" charset="77"/>
              </a:rPr>
              <a:t>Context</a:t>
            </a:r>
            <a:r>
              <a:rPr lang="zh-TW" altLang="en-US" sz="1400" dirty="0">
                <a:latin typeface="Gill Sans MT" panose="020B0502020104020203" pitchFamily="34" charset="77"/>
              </a:rPr>
              <a:t> </a:t>
            </a:r>
            <a:r>
              <a:rPr lang="en-US" altLang="zh-TW" sz="1400" dirty="0">
                <a:latin typeface="Gill Sans MT" panose="020B0502020104020203" pitchFamily="34" charset="77"/>
              </a:rPr>
              <a:t>switch</a:t>
            </a:r>
            <a:endParaRPr lang="en-US" sz="1400" dirty="0">
              <a:latin typeface="Gill Sans MT" panose="020B0502020104020203" pitchFamily="34" charset="77"/>
            </a:endParaRPr>
          </a:p>
        </p:txBody>
      </p:sp>
      <p:sp>
        <p:nvSpPr>
          <p:cNvPr id="121" name="Freeform 120">
            <a:extLst>
              <a:ext uri="{FF2B5EF4-FFF2-40B4-BE49-F238E27FC236}">
                <a16:creationId xmlns:a16="http://schemas.microsoft.com/office/drawing/2014/main" id="{23BD787C-8067-02EA-3141-D873EC923D35}"/>
              </a:ext>
            </a:extLst>
          </p:cNvPr>
          <p:cNvSpPr/>
          <p:nvPr/>
        </p:nvSpPr>
        <p:spPr>
          <a:xfrm>
            <a:off x="2676389" y="3897135"/>
            <a:ext cx="3118585" cy="847023"/>
          </a:xfrm>
          <a:custGeom>
            <a:avLst/>
            <a:gdLst>
              <a:gd name="connsiteX0" fmla="*/ 0 w 3118585"/>
              <a:gd name="connsiteY0" fmla="*/ 847023 h 847023"/>
              <a:gd name="connsiteX1" fmla="*/ 0 w 3118585"/>
              <a:gd name="connsiteY1" fmla="*/ 596766 h 847023"/>
              <a:gd name="connsiteX2" fmla="*/ 644893 w 3118585"/>
              <a:gd name="connsiteY2" fmla="*/ 596766 h 847023"/>
              <a:gd name="connsiteX3" fmla="*/ 644893 w 3118585"/>
              <a:gd name="connsiteY3" fmla="*/ 288758 h 847023"/>
              <a:gd name="connsiteX4" fmla="*/ 1472665 w 3118585"/>
              <a:gd name="connsiteY4" fmla="*/ 288758 h 847023"/>
              <a:gd name="connsiteX5" fmla="*/ 1472665 w 3118585"/>
              <a:gd name="connsiteY5" fmla="*/ 0 h 847023"/>
              <a:gd name="connsiteX6" fmla="*/ 2300438 w 3118585"/>
              <a:gd name="connsiteY6" fmla="*/ 0 h 847023"/>
              <a:gd name="connsiteX7" fmla="*/ 2300438 w 3118585"/>
              <a:gd name="connsiteY7" fmla="*/ 596766 h 847023"/>
              <a:gd name="connsiteX8" fmla="*/ 3118585 w 3118585"/>
              <a:gd name="connsiteY8" fmla="*/ 596766 h 847023"/>
              <a:gd name="connsiteX9" fmla="*/ 3118585 w 3118585"/>
              <a:gd name="connsiteY9" fmla="*/ 837398 h 847023"/>
              <a:gd name="connsiteX10" fmla="*/ 0 w 3118585"/>
              <a:gd name="connsiteY10" fmla="*/ 847023 h 84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18585" h="847023">
                <a:moveTo>
                  <a:pt x="0" y="847023"/>
                </a:moveTo>
                <a:lnTo>
                  <a:pt x="0" y="596766"/>
                </a:lnTo>
                <a:lnTo>
                  <a:pt x="644893" y="596766"/>
                </a:lnTo>
                <a:lnTo>
                  <a:pt x="644893" y="288758"/>
                </a:lnTo>
                <a:lnTo>
                  <a:pt x="1472665" y="288758"/>
                </a:lnTo>
                <a:lnTo>
                  <a:pt x="1472665" y="0"/>
                </a:lnTo>
                <a:lnTo>
                  <a:pt x="2300438" y="0"/>
                </a:lnTo>
                <a:lnTo>
                  <a:pt x="2300438" y="596766"/>
                </a:lnTo>
                <a:lnTo>
                  <a:pt x="3118585" y="596766"/>
                </a:lnTo>
                <a:lnTo>
                  <a:pt x="3118585" y="837398"/>
                </a:lnTo>
                <a:lnTo>
                  <a:pt x="0" y="847023"/>
                </a:lnTo>
                <a:close/>
              </a:path>
            </a:pathLst>
          </a:custGeom>
          <a:ln w="28575">
            <a:solidFill>
              <a:srgbClr val="D80903"/>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sp>
        <p:nvSpPr>
          <p:cNvPr id="122" name="TextBox 121">
            <a:extLst>
              <a:ext uri="{FF2B5EF4-FFF2-40B4-BE49-F238E27FC236}">
                <a16:creationId xmlns:a16="http://schemas.microsoft.com/office/drawing/2014/main" id="{7852E27E-8C89-A693-C86C-6EFEC31426D7}"/>
              </a:ext>
            </a:extLst>
          </p:cNvPr>
          <p:cNvSpPr txBox="1"/>
          <p:nvPr/>
        </p:nvSpPr>
        <p:spPr>
          <a:xfrm>
            <a:off x="3457817" y="4314667"/>
            <a:ext cx="1932479" cy="338554"/>
          </a:xfrm>
          <a:prstGeom prst="rect">
            <a:avLst/>
          </a:prstGeom>
          <a:noFill/>
        </p:spPr>
        <p:txBody>
          <a:bodyPr wrap="square" rtlCol="0">
            <a:spAutoFit/>
          </a:bodyPr>
          <a:lstStyle/>
          <a:p>
            <a:r>
              <a:rPr lang="en-US" altLang="zh-TW" sz="1600" dirty="0">
                <a:latin typeface="Gill Sans MT" panose="020B0502020104020203" pitchFamily="34" charset="77"/>
              </a:rPr>
              <a:t>Underutilized</a:t>
            </a:r>
            <a:endParaRPr lang="en-US" sz="1600" dirty="0">
              <a:latin typeface="Gill Sans MT" panose="020B0502020104020203" pitchFamily="34" charset="77"/>
            </a:endParaRPr>
          </a:p>
        </p:txBody>
      </p:sp>
      <p:sp>
        <p:nvSpPr>
          <p:cNvPr id="123" name="TextBox 122">
            <a:extLst>
              <a:ext uri="{FF2B5EF4-FFF2-40B4-BE49-F238E27FC236}">
                <a16:creationId xmlns:a16="http://schemas.microsoft.com/office/drawing/2014/main" id="{D4586A13-B2A8-D44B-57E3-70B811EF7B7A}"/>
              </a:ext>
            </a:extLst>
          </p:cNvPr>
          <p:cNvSpPr txBox="1"/>
          <p:nvPr/>
        </p:nvSpPr>
        <p:spPr>
          <a:xfrm>
            <a:off x="7790702" y="3500318"/>
            <a:ext cx="4090461" cy="1200329"/>
          </a:xfrm>
          <a:prstGeom prst="rect">
            <a:avLst/>
          </a:prstGeom>
          <a:no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altLang="zh-TW" dirty="0">
                <a:solidFill>
                  <a:schemeClr val="tx2"/>
                </a:solidFill>
              </a:rPr>
              <a:t>Fairness for multiple users</a:t>
            </a:r>
          </a:p>
          <a:p>
            <a:pPr marL="285750" indent="-285750">
              <a:buFont typeface="Arial" panose="020B0604020202020204" pitchFamily="34" charset="0"/>
              <a:buChar char="•"/>
            </a:pPr>
            <a:r>
              <a:rPr lang="en-US" altLang="zh-TW" dirty="0">
                <a:solidFill>
                  <a:schemeClr val="tx2"/>
                </a:solidFill>
              </a:rPr>
              <a:t>Context</a:t>
            </a:r>
            <a:r>
              <a:rPr lang="zh-TW" altLang="en-US" dirty="0">
                <a:solidFill>
                  <a:schemeClr val="tx2"/>
                </a:solidFill>
              </a:rPr>
              <a:t> </a:t>
            </a:r>
            <a:r>
              <a:rPr lang="en-US" altLang="zh-TW" dirty="0">
                <a:solidFill>
                  <a:schemeClr val="tx2"/>
                </a:solidFill>
              </a:rPr>
              <a:t>switch</a:t>
            </a:r>
            <a:r>
              <a:rPr lang="zh-TW" altLang="en-US" dirty="0">
                <a:solidFill>
                  <a:schemeClr val="tx2"/>
                </a:solidFill>
              </a:rPr>
              <a:t> </a:t>
            </a:r>
            <a:r>
              <a:rPr lang="en-US" altLang="zh-TW" dirty="0">
                <a:solidFill>
                  <a:schemeClr val="tx2"/>
                </a:solidFill>
              </a:rPr>
              <a:t>cost</a:t>
            </a:r>
          </a:p>
          <a:p>
            <a:pPr marL="285750" indent="-285750">
              <a:buFont typeface="Arial" panose="020B0604020202020204" pitchFamily="34" charset="0"/>
              <a:buChar char="•"/>
            </a:pPr>
            <a:r>
              <a:rPr lang="en-US" altLang="zh-TW" dirty="0">
                <a:solidFill>
                  <a:schemeClr val="tx2"/>
                </a:solidFill>
              </a:rPr>
              <a:t>No</a:t>
            </a:r>
            <a:r>
              <a:rPr lang="zh-TW" altLang="en-US" dirty="0">
                <a:solidFill>
                  <a:schemeClr val="tx2"/>
                </a:solidFill>
              </a:rPr>
              <a:t> </a:t>
            </a:r>
            <a:r>
              <a:rPr lang="en-US" altLang="zh-TW" dirty="0">
                <a:solidFill>
                  <a:schemeClr val="tx2"/>
                </a:solidFill>
              </a:rPr>
              <a:t>concurrency</a:t>
            </a:r>
            <a:r>
              <a:rPr lang="zh-TW" altLang="en-US" dirty="0">
                <a:solidFill>
                  <a:schemeClr val="tx2"/>
                </a:solidFill>
              </a:rPr>
              <a:t> </a:t>
            </a:r>
            <a:r>
              <a:rPr lang="en-US" altLang="zh-TW" dirty="0">
                <a:solidFill>
                  <a:schemeClr val="tx2"/>
                </a:solidFill>
              </a:rPr>
              <a:t>–</a:t>
            </a:r>
            <a:r>
              <a:rPr lang="zh-TW" altLang="en-US" dirty="0">
                <a:solidFill>
                  <a:schemeClr val="tx2"/>
                </a:solidFill>
              </a:rPr>
              <a:t> </a:t>
            </a:r>
            <a:r>
              <a:rPr lang="en-US" altLang="zh-TW" dirty="0">
                <a:solidFill>
                  <a:schemeClr val="tx2"/>
                </a:solidFill>
              </a:rPr>
              <a:t>GPU</a:t>
            </a:r>
            <a:r>
              <a:rPr lang="zh-TW" altLang="en-US" dirty="0">
                <a:solidFill>
                  <a:schemeClr val="tx2"/>
                </a:solidFill>
              </a:rPr>
              <a:t> </a:t>
            </a:r>
            <a:r>
              <a:rPr lang="en-US" altLang="zh-TW" dirty="0">
                <a:solidFill>
                  <a:schemeClr val="tx2"/>
                </a:solidFill>
              </a:rPr>
              <a:t>still</a:t>
            </a:r>
            <a:r>
              <a:rPr lang="zh-TW" altLang="en-US" dirty="0">
                <a:solidFill>
                  <a:schemeClr val="tx2"/>
                </a:solidFill>
              </a:rPr>
              <a:t> </a:t>
            </a:r>
            <a:r>
              <a:rPr lang="en-US" altLang="zh-TW" dirty="0">
                <a:solidFill>
                  <a:schemeClr val="tx2"/>
                </a:solidFill>
              </a:rPr>
              <a:t>underutilize</a:t>
            </a:r>
            <a:endParaRPr lang="en-US" dirty="0">
              <a:solidFill>
                <a:schemeClr val="tx2"/>
              </a:solidFill>
            </a:endParaRPr>
          </a:p>
        </p:txBody>
      </p:sp>
      <p:sp>
        <p:nvSpPr>
          <p:cNvPr id="124" name="TextBox 123">
            <a:extLst>
              <a:ext uri="{FF2B5EF4-FFF2-40B4-BE49-F238E27FC236}">
                <a16:creationId xmlns:a16="http://schemas.microsoft.com/office/drawing/2014/main" id="{1FE6A4B0-25EE-BFB8-F938-5441D0B2702C}"/>
              </a:ext>
            </a:extLst>
          </p:cNvPr>
          <p:cNvSpPr txBox="1"/>
          <p:nvPr/>
        </p:nvSpPr>
        <p:spPr>
          <a:xfrm>
            <a:off x="7790702" y="5157119"/>
            <a:ext cx="4198312" cy="1200329"/>
          </a:xfrm>
          <a:prstGeom prst="rect">
            <a:avLst/>
          </a:prstGeom>
          <a:no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altLang="zh-TW" dirty="0">
                <a:solidFill>
                  <a:schemeClr val="tx2"/>
                </a:solidFill>
              </a:rPr>
              <a:t>Higher utilization due to concurrent</a:t>
            </a:r>
            <a:r>
              <a:rPr lang="zh-TW" altLang="en-US" dirty="0">
                <a:solidFill>
                  <a:schemeClr val="tx2"/>
                </a:solidFill>
              </a:rPr>
              <a:t> </a:t>
            </a:r>
            <a:r>
              <a:rPr lang="en-US" altLang="zh-TW" dirty="0">
                <a:solidFill>
                  <a:schemeClr val="tx2"/>
                </a:solidFill>
              </a:rPr>
              <a:t>block</a:t>
            </a:r>
            <a:r>
              <a:rPr lang="zh-TW" altLang="en-US" dirty="0">
                <a:solidFill>
                  <a:schemeClr val="tx2"/>
                </a:solidFill>
              </a:rPr>
              <a:t> </a:t>
            </a:r>
            <a:r>
              <a:rPr lang="en-US" altLang="zh-TW" dirty="0">
                <a:solidFill>
                  <a:schemeClr val="tx2"/>
                </a:solidFill>
              </a:rPr>
              <a:t>execution</a:t>
            </a:r>
          </a:p>
          <a:p>
            <a:pPr marL="285750" indent="-285750">
              <a:buFont typeface="Arial" panose="020B0604020202020204" pitchFamily="34" charset="0"/>
              <a:buChar char="•"/>
            </a:pPr>
            <a:r>
              <a:rPr lang="en-US" altLang="zh-TW" dirty="0">
                <a:solidFill>
                  <a:schemeClr val="tx2"/>
                </a:solidFill>
              </a:rPr>
              <a:t>Interference</a:t>
            </a:r>
            <a:r>
              <a:rPr lang="zh-TW" altLang="en-US" dirty="0">
                <a:solidFill>
                  <a:schemeClr val="tx2"/>
                </a:solidFill>
              </a:rPr>
              <a:t> </a:t>
            </a:r>
            <a:r>
              <a:rPr lang="en-US" altLang="zh-TW" dirty="0">
                <a:solidFill>
                  <a:schemeClr val="tx2"/>
                </a:solidFill>
              </a:rPr>
              <a:t>from</a:t>
            </a:r>
            <a:r>
              <a:rPr lang="zh-TW" altLang="en-US" dirty="0">
                <a:solidFill>
                  <a:schemeClr val="tx2"/>
                </a:solidFill>
              </a:rPr>
              <a:t> </a:t>
            </a:r>
            <a:r>
              <a:rPr lang="en-US" altLang="zh-TW" dirty="0">
                <a:solidFill>
                  <a:schemeClr val="tx2"/>
                </a:solidFill>
              </a:rPr>
              <a:t>non-isolated</a:t>
            </a:r>
            <a:r>
              <a:rPr lang="zh-TW" altLang="en-US" dirty="0">
                <a:solidFill>
                  <a:schemeClr val="tx2"/>
                </a:solidFill>
              </a:rPr>
              <a:t> </a:t>
            </a:r>
            <a:r>
              <a:rPr lang="en-US" altLang="zh-TW" dirty="0">
                <a:solidFill>
                  <a:schemeClr val="tx2"/>
                </a:solidFill>
              </a:rPr>
              <a:t>resource.</a:t>
            </a:r>
            <a:endParaRPr lang="en-US" dirty="0">
              <a:solidFill>
                <a:schemeClr val="tx2"/>
              </a:solidFill>
            </a:endParaRPr>
          </a:p>
        </p:txBody>
      </p:sp>
      <p:cxnSp>
        <p:nvCxnSpPr>
          <p:cNvPr id="125" name="Straight Arrow Connector 124">
            <a:extLst>
              <a:ext uri="{FF2B5EF4-FFF2-40B4-BE49-F238E27FC236}">
                <a16:creationId xmlns:a16="http://schemas.microsoft.com/office/drawing/2014/main" id="{07100CCE-8C15-1012-82FB-CE8C7E3FCEEE}"/>
              </a:ext>
            </a:extLst>
          </p:cNvPr>
          <p:cNvCxnSpPr>
            <a:cxnSpLocks/>
          </p:cNvCxnSpPr>
          <p:nvPr/>
        </p:nvCxnSpPr>
        <p:spPr>
          <a:xfrm>
            <a:off x="3208158" y="5129558"/>
            <a:ext cx="2316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6073D46-9727-54CF-1454-3F1BE73ED6C6}"/>
              </a:ext>
            </a:extLst>
          </p:cNvPr>
          <p:cNvSpPr txBox="1"/>
          <p:nvPr/>
        </p:nvSpPr>
        <p:spPr>
          <a:xfrm>
            <a:off x="2846744" y="4793808"/>
            <a:ext cx="1839728" cy="307777"/>
          </a:xfrm>
          <a:prstGeom prst="rect">
            <a:avLst/>
          </a:prstGeom>
          <a:noFill/>
        </p:spPr>
        <p:txBody>
          <a:bodyPr wrap="square" rtlCol="0">
            <a:spAutoFit/>
          </a:bodyPr>
          <a:lstStyle/>
          <a:p>
            <a:r>
              <a:rPr lang="en-US" altLang="zh-TW" sz="1400" dirty="0">
                <a:latin typeface="Gill Sans MT" panose="020B0502020104020203" pitchFamily="34" charset="77"/>
              </a:rPr>
              <a:t>Interference</a:t>
            </a:r>
            <a:endParaRPr lang="en-US" sz="1400" dirty="0">
              <a:latin typeface="Gill Sans MT" panose="020B0502020104020203" pitchFamily="34" charset="77"/>
            </a:endParaRPr>
          </a:p>
        </p:txBody>
      </p:sp>
      <p:cxnSp>
        <p:nvCxnSpPr>
          <p:cNvPr id="127" name="Straight Arrow Connector 126">
            <a:extLst>
              <a:ext uri="{FF2B5EF4-FFF2-40B4-BE49-F238E27FC236}">
                <a16:creationId xmlns:a16="http://schemas.microsoft.com/office/drawing/2014/main" id="{9113F9E6-C356-289B-7769-4DD15946415E}"/>
              </a:ext>
            </a:extLst>
          </p:cNvPr>
          <p:cNvCxnSpPr>
            <a:cxnSpLocks/>
            <a:endCxn id="22" idx="1"/>
          </p:cNvCxnSpPr>
          <p:nvPr/>
        </p:nvCxnSpPr>
        <p:spPr>
          <a:xfrm>
            <a:off x="4122871" y="658034"/>
            <a:ext cx="616014"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78A48382-2B5F-CBF8-ABAF-38391E286D6B}"/>
              </a:ext>
            </a:extLst>
          </p:cNvPr>
          <p:cNvSpPr txBox="1"/>
          <p:nvPr/>
        </p:nvSpPr>
        <p:spPr>
          <a:xfrm>
            <a:off x="3439478" y="450615"/>
            <a:ext cx="782856" cy="369332"/>
          </a:xfrm>
          <a:prstGeom prst="rect">
            <a:avLst/>
          </a:prstGeom>
          <a:noFill/>
          <a:ln>
            <a:noFill/>
          </a:ln>
        </p:spPr>
        <p:txBody>
          <a:bodyPr wrap="square" rtlCol="0">
            <a:spAutoFit/>
          </a:bodyPr>
          <a:lstStyle/>
          <a:p>
            <a:r>
              <a:rPr lang="en-US" dirty="0">
                <a:solidFill>
                  <a:schemeClr val="tx2"/>
                </a:solidFill>
              </a:rPr>
              <a:t>Block</a:t>
            </a:r>
          </a:p>
        </p:txBody>
      </p:sp>
      <p:sp>
        <p:nvSpPr>
          <p:cNvPr id="134" name="TextBox 133">
            <a:extLst>
              <a:ext uri="{FF2B5EF4-FFF2-40B4-BE49-F238E27FC236}">
                <a16:creationId xmlns:a16="http://schemas.microsoft.com/office/drawing/2014/main" id="{3F2DB729-4F18-AB73-3BEB-6DC0FB9BB250}"/>
              </a:ext>
            </a:extLst>
          </p:cNvPr>
          <p:cNvSpPr txBox="1"/>
          <p:nvPr/>
        </p:nvSpPr>
        <p:spPr>
          <a:xfrm>
            <a:off x="5035309" y="41657"/>
            <a:ext cx="1565383" cy="369332"/>
          </a:xfrm>
          <a:prstGeom prst="rect">
            <a:avLst/>
          </a:prstGeom>
          <a:noFill/>
          <a:ln>
            <a:solidFill>
              <a:schemeClr val="accent1"/>
            </a:solidFill>
          </a:ln>
        </p:spPr>
        <p:txBody>
          <a:bodyPr wrap="square" rtlCol="0">
            <a:spAutoFit/>
          </a:bodyPr>
          <a:lstStyle/>
          <a:p>
            <a:pPr algn="ctr"/>
            <a:r>
              <a:rPr lang="en-US" altLang="zh-TW" dirty="0">
                <a:solidFill>
                  <a:schemeClr val="tx2"/>
                </a:solidFill>
              </a:rPr>
              <a:t>workload</a:t>
            </a:r>
            <a:r>
              <a:rPr lang="en-US" dirty="0">
                <a:solidFill>
                  <a:schemeClr val="tx2"/>
                </a:solidFill>
              </a:rPr>
              <a:t> #1</a:t>
            </a:r>
          </a:p>
        </p:txBody>
      </p:sp>
      <p:sp>
        <p:nvSpPr>
          <p:cNvPr id="135" name="TextBox 134">
            <a:extLst>
              <a:ext uri="{FF2B5EF4-FFF2-40B4-BE49-F238E27FC236}">
                <a16:creationId xmlns:a16="http://schemas.microsoft.com/office/drawing/2014/main" id="{8DDBC68C-90BC-ACB7-FC06-FBB1C582632F}"/>
              </a:ext>
            </a:extLst>
          </p:cNvPr>
          <p:cNvSpPr txBox="1"/>
          <p:nvPr/>
        </p:nvSpPr>
        <p:spPr>
          <a:xfrm>
            <a:off x="8610600" y="52136"/>
            <a:ext cx="1565383" cy="369332"/>
          </a:xfrm>
          <a:prstGeom prst="rect">
            <a:avLst/>
          </a:prstGeom>
          <a:noFill/>
          <a:ln>
            <a:solidFill>
              <a:srgbClr val="BC5090"/>
            </a:solidFill>
          </a:ln>
        </p:spPr>
        <p:txBody>
          <a:bodyPr wrap="square" rtlCol="0">
            <a:spAutoFit/>
          </a:bodyPr>
          <a:lstStyle/>
          <a:p>
            <a:pPr algn="ctr"/>
            <a:r>
              <a:rPr lang="en-US" altLang="zh-TW" dirty="0">
                <a:solidFill>
                  <a:schemeClr val="tx2"/>
                </a:solidFill>
              </a:rPr>
              <a:t>workload</a:t>
            </a:r>
            <a:r>
              <a:rPr lang="en-US" dirty="0">
                <a:solidFill>
                  <a:schemeClr val="tx2"/>
                </a:solidFill>
              </a:rPr>
              <a:t> #2</a:t>
            </a:r>
          </a:p>
        </p:txBody>
      </p:sp>
      <p:cxnSp>
        <p:nvCxnSpPr>
          <p:cNvPr id="137" name="Straight Arrow Connector 136">
            <a:extLst>
              <a:ext uri="{FF2B5EF4-FFF2-40B4-BE49-F238E27FC236}">
                <a16:creationId xmlns:a16="http://schemas.microsoft.com/office/drawing/2014/main" id="{4393E685-11DB-F479-69B8-066F73BA5295}"/>
              </a:ext>
            </a:extLst>
          </p:cNvPr>
          <p:cNvCxnSpPr>
            <a:cxnSpLocks/>
            <a:endCxn id="136" idx="3"/>
          </p:cNvCxnSpPr>
          <p:nvPr/>
        </p:nvCxnSpPr>
        <p:spPr>
          <a:xfrm flipH="1">
            <a:off x="6828287" y="1056619"/>
            <a:ext cx="272885" cy="0"/>
          </a:xfrm>
          <a:prstGeom prst="straightConnector1">
            <a:avLst/>
          </a:prstGeom>
          <a:ln w="1905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5B513DDA-1E7C-E394-391B-8C77780ED368}"/>
              </a:ext>
            </a:extLst>
          </p:cNvPr>
          <p:cNvSpPr txBox="1"/>
          <p:nvPr/>
        </p:nvSpPr>
        <p:spPr>
          <a:xfrm>
            <a:off x="7052851" y="827198"/>
            <a:ext cx="900235" cy="369332"/>
          </a:xfrm>
          <a:prstGeom prst="rect">
            <a:avLst/>
          </a:prstGeom>
          <a:noFill/>
          <a:ln>
            <a:noFill/>
          </a:ln>
        </p:spPr>
        <p:txBody>
          <a:bodyPr wrap="square" rtlCol="0">
            <a:spAutoFit/>
          </a:bodyPr>
          <a:lstStyle/>
          <a:p>
            <a:r>
              <a:rPr lang="en-US" dirty="0">
                <a:solidFill>
                  <a:schemeClr val="tx2"/>
                </a:solidFill>
              </a:rPr>
              <a:t>kernel</a:t>
            </a:r>
          </a:p>
        </p:txBody>
      </p:sp>
      <p:sp>
        <p:nvSpPr>
          <p:cNvPr id="4" name="Slide Number Placeholder 3">
            <a:extLst>
              <a:ext uri="{FF2B5EF4-FFF2-40B4-BE49-F238E27FC236}">
                <a16:creationId xmlns:a16="http://schemas.microsoft.com/office/drawing/2014/main" id="{072D1DFE-ED9B-0541-66FF-94AE1B5148CD}"/>
              </a:ext>
            </a:extLst>
          </p:cNvPr>
          <p:cNvSpPr>
            <a:spLocks noGrp="1"/>
          </p:cNvSpPr>
          <p:nvPr>
            <p:ph type="sldNum" sz="quarter" idx="12"/>
          </p:nvPr>
        </p:nvSpPr>
        <p:spPr/>
        <p:txBody>
          <a:bodyPr/>
          <a:lstStyle/>
          <a:p>
            <a:fld id="{A983B212-4F1F-614E-8463-C5C3E31DC8CE}" type="slidenum">
              <a:rPr lang="en-US" smtClean="0"/>
              <a:t>9</a:t>
            </a:fld>
            <a:endParaRPr lang="en-US"/>
          </a:p>
        </p:txBody>
      </p:sp>
      <p:sp>
        <p:nvSpPr>
          <p:cNvPr id="5" name="Content Placeholder 2">
            <a:extLst>
              <a:ext uri="{FF2B5EF4-FFF2-40B4-BE49-F238E27FC236}">
                <a16:creationId xmlns:a16="http://schemas.microsoft.com/office/drawing/2014/main" id="{0B851BE0-1673-EDF7-0C96-C3CDCA2DB90E}"/>
              </a:ext>
            </a:extLst>
          </p:cNvPr>
          <p:cNvSpPr txBox="1">
            <a:spLocks/>
          </p:cNvSpPr>
          <p:nvPr/>
        </p:nvSpPr>
        <p:spPr>
          <a:xfrm>
            <a:off x="114993" y="2197711"/>
            <a:ext cx="2113548" cy="56144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No</a:t>
            </a:r>
            <a:br>
              <a:rPr lang="en-US" altLang="zh-TW" dirty="0"/>
            </a:br>
            <a:r>
              <a:rPr lang="en-US" altLang="zh-TW" dirty="0"/>
              <a:t>sharing</a:t>
            </a:r>
            <a:r>
              <a:rPr lang="zh-TW" altLang="en-US" dirty="0"/>
              <a:t> </a:t>
            </a:r>
            <a:endParaRPr lang="en-US" dirty="0"/>
          </a:p>
        </p:txBody>
      </p:sp>
      <p:cxnSp>
        <p:nvCxnSpPr>
          <p:cNvPr id="6" name="Straight Connector 5">
            <a:extLst>
              <a:ext uri="{FF2B5EF4-FFF2-40B4-BE49-F238E27FC236}">
                <a16:creationId xmlns:a16="http://schemas.microsoft.com/office/drawing/2014/main" id="{35CFA7A5-E8DA-23FB-6008-B364B8644ED8}"/>
              </a:ext>
            </a:extLst>
          </p:cNvPr>
          <p:cNvCxnSpPr/>
          <p:nvPr/>
        </p:nvCxnSpPr>
        <p:spPr>
          <a:xfrm>
            <a:off x="1696964" y="1894434"/>
            <a:ext cx="0" cy="138937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B78B9E2-0ADF-629C-C305-E681C984BBBF}"/>
              </a:ext>
            </a:extLst>
          </p:cNvPr>
          <p:cNvSpPr/>
          <p:nvPr/>
        </p:nvSpPr>
        <p:spPr>
          <a:xfrm>
            <a:off x="2244813" y="2141106"/>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9B9C0-F4A2-4DB0-7531-A3DCF7F3EC42}"/>
              </a:ext>
            </a:extLst>
          </p:cNvPr>
          <p:cNvSpPr/>
          <p:nvPr/>
        </p:nvSpPr>
        <p:spPr>
          <a:xfrm>
            <a:off x="2244813" y="2445906"/>
            <a:ext cx="198920" cy="173224"/>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CB3399-5EB0-FAE4-EFF8-16BB08A1481F}"/>
              </a:ext>
            </a:extLst>
          </p:cNvPr>
          <p:cNvSpPr/>
          <p:nvPr/>
        </p:nvSpPr>
        <p:spPr>
          <a:xfrm>
            <a:off x="2244813" y="2742639"/>
            <a:ext cx="198920" cy="157212"/>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3F50A3-219F-3361-87A6-305B19C7FE95}"/>
              </a:ext>
            </a:extLst>
          </p:cNvPr>
          <p:cNvSpPr/>
          <p:nvPr/>
        </p:nvSpPr>
        <p:spPr>
          <a:xfrm>
            <a:off x="2244813" y="3023358"/>
            <a:ext cx="198920" cy="157213"/>
          </a:xfrm>
          <a:prstGeom prst="rect">
            <a:avLst/>
          </a:prstGeom>
          <a:solidFill>
            <a:schemeClr val="bg2">
              <a:lumMod val="9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C36D4A3-0078-5ABE-6C27-5BFE73FA3328}"/>
              </a:ext>
            </a:extLst>
          </p:cNvPr>
          <p:cNvSpPr txBox="1"/>
          <p:nvPr/>
        </p:nvSpPr>
        <p:spPr>
          <a:xfrm rot="16200000">
            <a:off x="1484321" y="2367865"/>
            <a:ext cx="941654" cy="369332"/>
          </a:xfrm>
          <a:prstGeom prst="rect">
            <a:avLst/>
          </a:prstGeom>
          <a:noFill/>
          <a:ln>
            <a:noFill/>
          </a:ln>
        </p:spPr>
        <p:txBody>
          <a:bodyPr wrap="square" rtlCol="0">
            <a:spAutoFit/>
          </a:bodyPr>
          <a:lstStyle/>
          <a:p>
            <a:r>
              <a:rPr lang="en-US" altLang="zh-TW" dirty="0">
                <a:solidFill>
                  <a:schemeClr val="tx2"/>
                </a:solidFill>
              </a:rPr>
              <a:t>GPU</a:t>
            </a:r>
            <a:endParaRPr lang="en-US" dirty="0">
              <a:solidFill>
                <a:schemeClr val="tx2"/>
              </a:solidFill>
            </a:endParaRPr>
          </a:p>
        </p:txBody>
      </p:sp>
      <p:sp>
        <p:nvSpPr>
          <p:cNvPr id="15" name="Rounded Rectangle 14">
            <a:extLst>
              <a:ext uri="{FF2B5EF4-FFF2-40B4-BE49-F238E27FC236}">
                <a16:creationId xmlns:a16="http://schemas.microsoft.com/office/drawing/2014/main" id="{71EFAB27-7126-C9E3-F26A-D658937BE2AF}"/>
              </a:ext>
            </a:extLst>
          </p:cNvPr>
          <p:cNvSpPr/>
          <p:nvPr/>
        </p:nvSpPr>
        <p:spPr>
          <a:xfrm>
            <a:off x="2785268" y="2432830"/>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17" name="Rounded Rectangle 16">
            <a:extLst>
              <a:ext uri="{FF2B5EF4-FFF2-40B4-BE49-F238E27FC236}">
                <a16:creationId xmlns:a16="http://schemas.microsoft.com/office/drawing/2014/main" id="{9DCB51BC-FF42-0C6C-CCD6-09129CA60192}"/>
              </a:ext>
            </a:extLst>
          </p:cNvPr>
          <p:cNvSpPr/>
          <p:nvPr/>
        </p:nvSpPr>
        <p:spPr>
          <a:xfrm>
            <a:off x="2785267" y="2160941"/>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18" name="Rounded Rectangle 17">
            <a:extLst>
              <a:ext uri="{FF2B5EF4-FFF2-40B4-BE49-F238E27FC236}">
                <a16:creationId xmlns:a16="http://schemas.microsoft.com/office/drawing/2014/main" id="{6B73E661-28F8-D83E-FF9E-7C957903010A}"/>
              </a:ext>
            </a:extLst>
          </p:cNvPr>
          <p:cNvSpPr/>
          <p:nvPr/>
        </p:nvSpPr>
        <p:spPr>
          <a:xfrm>
            <a:off x="2779448" y="2702945"/>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19" name="Rounded Rectangle 18">
            <a:extLst>
              <a:ext uri="{FF2B5EF4-FFF2-40B4-BE49-F238E27FC236}">
                <a16:creationId xmlns:a16="http://schemas.microsoft.com/office/drawing/2014/main" id="{88D96025-ABB3-B544-B5BA-2C915292E089}"/>
              </a:ext>
            </a:extLst>
          </p:cNvPr>
          <p:cNvSpPr/>
          <p:nvPr/>
        </p:nvSpPr>
        <p:spPr>
          <a:xfrm>
            <a:off x="3413249" y="2160269"/>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20" name="Rounded Rectangle 19">
            <a:extLst>
              <a:ext uri="{FF2B5EF4-FFF2-40B4-BE49-F238E27FC236}">
                <a16:creationId xmlns:a16="http://schemas.microsoft.com/office/drawing/2014/main" id="{7B53301C-CCD4-3D29-263C-BD7E57AC745E}"/>
              </a:ext>
            </a:extLst>
          </p:cNvPr>
          <p:cNvSpPr/>
          <p:nvPr/>
        </p:nvSpPr>
        <p:spPr>
          <a:xfrm>
            <a:off x="4011531" y="2164135"/>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23" name="Rounded Rectangle 22">
            <a:extLst>
              <a:ext uri="{FF2B5EF4-FFF2-40B4-BE49-F238E27FC236}">
                <a16:creationId xmlns:a16="http://schemas.microsoft.com/office/drawing/2014/main" id="{58F82023-5317-A476-157C-A05058E3E9AD}"/>
              </a:ext>
            </a:extLst>
          </p:cNvPr>
          <p:cNvSpPr/>
          <p:nvPr/>
        </p:nvSpPr>
        <p:spPr>
          <a:xfrm>
            <a:off x="4005523" y="2425539"/>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24" name="Rounded Rectangle 23">
            <a:extLst>
              <a:ext uri="{FF2B5EF4-FFF2-40B4-BE49-F238E27FC236}">
                <a16:creationId xmlns:a16="http://schemas.microsoft.com/office/drawing/2014/main" id="{FDF18BC7-AAC6-AAFF-AB96-A88B0A2CE1AB}"/>
              </a:ext>
            </a:extLst>
          </p:cNvPr>
          <p:cNvSpPr/>
          <p:nvPr/>
        </p:nvSpPr>
        <p:spPr>
          <a:xfrm>
            <a:off x="4005523" y="2713548"/>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25" name="Rounded Rectangle 24">
            <a:extLst>
              <a:ext uri="{FF2B5EF4-FFF2-40B4-BE49-F238E27FC236}">
                <a16:creationId xmlns:a16="http://schemas.microsoft.com/office/drawing/2014/main" id="{3D7FE1EE-98B8-5FE5-65A3-D4033E677FD4}"/>
              </a:ext>
            </a:extLst>
          </p:cNvPr>
          <p:cNvSpPr/>
          <p:nvPr/>
        </p:nvSpPr>
        <p:spPr>
          <a:xfrm>
            <a:off x="4021083" y="3030065"/>
            <a:ext cx="555057" cy="134753"/>
          </a:xfrm>
          <a:prstGeom prst="roundRect">
            <a:avLst/>
          </a:prstGeom>
          <a:solidFill>
            <a:srgbClr val="004C6D"/>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26" name="Rounded Rectangle 25">
            <a:extLst>
              <a:ext uri="{FF2B5EF4-FFF2-40B4-BE49-F238E27FC236}">
                <a16:creationId xmlns:a16="http://schemas.microsoft.com/office/drawing/2014/main" id="{F1BC65CA-12A4-B80B-D96D-D62CB78E2755}"/>
              </a:ext>
            </a:extLst>
          </p:cNvPr>
          <p:cNvSpPr/>
          <p:nvPr/>
        </p:nvSpPr>
        <p:spPr>
          <a:xfrm>
            <a:off x="5499913" y="2748557"/>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27" name="Rounded Rectangle 26">
            <a:extLst>
              <a:ext uri="{FF2B5EF4-FFF2-40B4-BE49-F238E27FC236}">
                <a16:creationId xmlns:a16="http://schemas.microsoft.com/office/drawing/2014/main" id="{1ADC6D38-C411-68C5-2456-7C56DBC01763}"/>
              </a:ext>
            </a:extLst>
          </p:cNvPr>
          <p:cNvSpPr/>
          <p:nvPr/>
        </p:nvSpPr>
        <p:spPr>
          <a:xfrm>
            <a:off x="5464133" y="2168245"/>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28" name="Rounded Rectangle 27">
            <a:extLst>
              <a:ext uri="{FF2B5EF4-FFF2-40B4-BE49-F238E27FC236}">
                <a16:creationId xmlns:a16="http://schemas.microsoft.com/office/drawing/2014/main" id="{886DDAA8-0C73-D4FE-6AD2-EAEBC18D0CB5}"/>
              </a:ext>
            </a:extLst>
          </p:cNvPr>
          <p:cNvSpPr/>
          <p:nvPr/>
        </p:nvSpPr>
        <p:spPr>
          <a:xfrm>
            <a:off x="5488855" y="2459316"/>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a:t>
            </a:r>
            <a:endParaRPr lang="en-US" sz="1200" dirty="0"/>
          </a:p>
        </p:txBody>
      </p:sp>
      <p:sp>
        <p:nvSpPr>
          <p:cNvPr id="29" name="Rounded Rectangle 28">
            <a:extLst>
              <a:ext uri="{FF2B5EF4-FFF2-40B4-BE49-F238E27FC236}">
                <a16:creationId xmlns:a16="http://schemas.microsoft.com/office/drawing/2014/main" id="{41305B58-F663-AFE5-0C6F-2CA8174235CD}"/>
              </a:ext>
            </a:extLst>
          </p:cNvPr>
          <p:cNvSpPr/>
          <p:nvPr/>
        </p:nvSpPr>
        <p:spPr>
          <a:xfrm>
            <a:off x="6089380" y="2168245"/>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3</a:t>
            </a:r>
            <a:endParaRPr lang="en-US" sz="1200" dirty="0"/>
          </a:p>
        </p:txBody>
      </p:sp>
      <p:sp>
        <p:nvSpPr>
          <p:cNvPr id="30" name="Rounded Rectangle 29">
            <a:extLst>
              <a:ext uri="{FF2B5EF4-FFF2-40B4-BE49-F238E27FC236}">
                <a16:creationId xmlns:a16="http://schemas.microsoft.com/office/drawing/2014/main" id="{831BFA8E-2763-AAE6-1944-E2FC3A8597E2}"/>
              </a:ext>
            </a:extLst>
          </p:cNvPr>
          <p:cNvSpPr/>
          <p:nvPr/>
        </p:nvSpPr>
        <p:spPr>
          <a:xfrm>
            <a:off x="4838939" y="2459316"/>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31" name="Rounded Rectangle 30">
            <a:extLst>
              <a:ext uri="{FF2B5EF4-FFF2-40B4-BE49-F238E27FC236}">
                <a16:creationId xmlns:a16="http://schemas.microsoft.com/office/drawing/2014/main" id="{82C07FAB-1CF2-4591-7AE9-C16A4FD5D93A}"/>
              </a:ext>
            </a:extLst>
          </p:cNvPr>
          <p:cNvSpPr/>
          <p:nvPr/>
        </p:nvSpPr>
        <p:spPr>
          <a:xfrm>
            <a:off x="4838940" y="2158803"/>
            <a:ext cx="555057" cy="134753"/>
          </a:xfrm>
          <a:prstGeom prst="roundRect">
            <a:avLst/>
          </a:prstGeom>
          <a:solidFill>
            <a:srgbClr val="BC5090"/>
          </a:solidFill>
          <a:ln w="19050">
            <a:solidFill>
              <a:srgbClr val="BC5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1</a:t>
            </a:r>
            <a:endParaRPr lang="en-US" sz="1200" dirty="0"/>
          </a:p>
        </p:txBody>
      </p:sp>
      <p:sp>
        <p:nvSpPr>
          <p:cNvPr id="41" name="Freeform 40">
            <a:extLst>
              <a:ext uri="{FF2B5EF4-FFF2-40B4-BE49-F238E27FC236}">
                <a16:creationId xmlns:a16="http://schemas.microsoft.com/office/drawing/2014/main" id="{9CBBF465-789F-333F-603F-C0787A6D3537}"/>
              </a:ext>
            </a:extLst>
          </p:cNvPr>
          <p:cNvSpPr/>
          <p:nvPr/>
        </p:nvSpPr>
        <p:spPr>
          <a:xfrm>
            <a:off x="2774197" y="2386739"/>
            <a:ext cx="1177871" cy="867905"/>
          </a:xfrm>
          <a:custGeom>
            <a:avLst/>
            <a:gdLst>
              <a:gd name="connsiteX0" fmla="*/ 0 w 1177871"/>
              <a:gd name="connsiteY0" fmla="*/ 852407 h 867905"/>
              <a:gd name="connsiteX1" fmla="*/ 0 w 1177871"/>
              <a:gd name="connsiteY1" fmla="*/ 650929 h 867905"/>
              <a:gd name="connsiteX2" fmla="*/ 619932 w 1177871"/>
              <a:gd name="connsiteY2" fmla="*/ 650929 h 867905"/>
              <a:gd name="connsiteX3" fmla="*/ 619932 w 1177871"/>
              <a:gd name="connsiteY3" fmla="*/ 0 h 867905"/>
              <a:gd name="connsiteX4" fmla="*/ 1177871 w 1177871"/>
              <a:gd name="connsiteY4" fmla="*/ 0 h 867905"/>
              <a:gd name="connsiteX5" fmla="*/ 1177871 w 1177871"/>
              <a:gd name="connsiteY5" fmla="*/ 867905 h 867905"/>
              <a:gd name="connsiteX6" fmla="*/ 30996 w 1177871"/>
              <a:gd name="connsiteY6" fmla="*/ 867905 h 86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871" h="867905">
                <a:moveTo>
                  <a:pt x="0" y="852407"/>
                </a:moveTo>
                <a:lnTo>
                  <a:pt x="0" y="650929"/>
                </a:lnTo>
                <a:lnTo>
                  <a:pt x="619932" y="650929"/>
                </a:lnTo>
                <a:lnTo>
                  <a:pt x="619932" y="0"/>
                </a:lnTo>
                <a:lnTo>
                  <a:pt x="1177871" y="0"/>
                </a:lnTo>
                <a:lnTo>
                  <a:pt x="1177871" y="867905"/>
                </a:lnTo>
                <a:lnTo>
                  <a:pt x="30996" y="867905"/>
                </a:lnTo>
              </a:path>
            </a:pathLst>
          </a:custGeom>
          <a:ln w="28575">
            <a:solidFill>
              <a:srgbClr val="D80903"/>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solidFill>
                <a:schemeClr val="dk1"/>
              </a:solidFill>
            </a:endParaRPr>
          </a:p>
        </p:txBody>
      </p:sp>
      <p:sp>
        <p:nvSpPr>
          <p:cNvPr id="42" name="Freeform 41">
            <a:extLst>
              <a:ext uri="{FF2B5EF4-FFF2-40B4-BE49-F238E27FC236}">
                <a16:creationId xmlns:a16="http://schemas.microsoft.com/office/drawing/2014/main" id="{D57BED92-0D52-AD6C-A410-BA38E06CCC77}"/>
              </a:ext>
            </a:extLst>
          </p:cNvPr>
          <p:cNvSpPr/>
          <p:nvPr/>
        </p:nvSpPr>
        <p:spPr>
          <a:xfrm>
            <a:off x="4769142" y="2500017"/>
            <a:ext cx="1875295" cy="743919"/>
          </a:xfrm>
          <a:custGeom>
            <a:avLst/>
            <a:gdLst>
              <a:gd name="connsiteX0" fmla="*/ 46495 w 1875295"/>
              <a:gd name="connsiteY0" fmla="*/ 216976 h 743919"/>
              <a:gd name="connsiteX1" fmla="*/ 46495 w 1875295"/>
              <a:gd name="connsiteY1" fmla="*/ 743919 h 743919"/>
              <a:gd name="connsiteX2" fmla="*/ 1875295 w 1875295"/>
              <a:gd name="connsiteY2" fmla="*/ 743919 h 743919"/>
              <a:gd name="connsiteX3" fmla="*/ 1875295 w 1875295"/>
              <a:gd name="connsiteY3" fmla="*/ 0 h 743919"/>
              <a:gd name="connsiteX4" fmla="*/ 1363851 w 1875295"/>
              <a:gd name="connsiteY4" fmla="*/ 0 h 743919"/>
              <a:gd name="connsiteX5" fmla="*/ 1363851 w 1875295"/>
              <a:gd name="connsiteY5" fmla="*/ 480448 h 743919"/>
              <a:gd name="connsiteX6" fmla="*/ 650929 w 1875295"/>
              <a:gd name="connsiteY6" fmla="*/ 480448 h 743919"/>
              <a:gd name="connsiteX7" fmla="*/ 650929 w 1875295"/>
              <a:gd name="connsiteY7" fmla="*/ 216976 h 743919"/>
              <a:gd name="connsiteX8" fmla="*/ 0 w 1875295"/>
              <a:gd name="connsiteY8" fmla="*/ 216976 h 74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5295" h="743919">
                <a:moveTo>
                  <a:pt x="46495" y="216976"/>
                </a:moveTo>
                <a:lnTo>
                  <a:pt x="46495" y="743919"/>
                </a:lnTo>
                <a:lnTo>
                  <a:pt x="1875295" y="743919"/>
                </a:lnTo>
                <a:lnTo>
                  <a:pt x="1875295" y="0"/>
                </a:lnTo>
                <a:lnTo>
                  <a:pt x="1363851" y="0"/>
                </a:lnTo>
                <a:lnTo>
                  <a:pt x="1363851" y="480448"/>
                </a:lnTo>
                <a:lnTo>
                  <a:pt x="650929" y="480448"/>
                </a:lnTo>
                <a:lnTo>
                  <a:pt x="650929" y="216976"/>
                </a:lnTo>
                <a:lnTo>
                  <a:pt x="0" y="216976"/>
                </a:lnTo>
              </a:path>
            </a:pathLst>
          </a:custGeom>
          <a:ln w="28575">
            <a:solidFill>
              <a:srgbClr val="D80903"/>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a:solidFill>
                <a:schemeClr val="dk1"/>
              </a:solidFill>
            </a:endParaRPr>
          </a:p>
        </p:txBody>
      </p:sp>
      <p:sp>
        <p:nvSpPr>
          <p:cNvPr id="47" name="TextBox 46">
            <a:extLst>
              <a:ext uri="{FF2B5EF4-FFF2-40B4-BE49-F238E27FC236}">
                <a16:creationId xmlns:a16="http://schemas.microsoft.com/office/drawing/2014/main" id="{64E296C1-A477-B77D-977F-815ED7F30185}"/>
              </a:ext>
            </a:extLst>
          </p:cNvPr>
          <p:cNvSpPr txBox="1"/>
          <p:nvPr/>
        </p:nvSpPr>
        <p:spPr>
          <a:xfrm>
            <a:off x="7790702" y="2367895"/>
            <a:ext cx="4090461" cy="646331"/>
          </a:xfrm>
          <a:prstGeom prst="rect">
            <a:avLst/>
          </a:prstGeom>
          <a:noFill/>
          <a:ln>
            <a:solidFill>
              <a:schemeClr val="accent1">
                <a:lumMod val="50000"/>
              </a:schemeClr>
            </a:solidFill>
          </a:ln>
        </p:spPr>
        <p:txBody>
          <a:bodyPr wrap="square" rtlCol="0">
            <a:spAutoFit/>
          </a:bodyPr>
          <a:lstStyle/>
          <a:p>
            <a:pPr marL="285750" indent="-285750">
              <a:buFont typeface="Arial" panose="020B0604020202020204" pitchFamily="34" charset="0"/>
              <a:buChar char="•"/>
            </a:pPr>
            <a:r>
              <a:rPr lang="en-US" altLang="zh-TW" dirty="0">
                <a:solidFill>
                  <a:schemeClr val="tx2"/>
                </a:solidFill>
              </a:rPr>
              <a:t>Execute</a:t>
            </a:r>
            <a:r>
              <a:rPr lang="zh-TW" altLang="en-US" dirty="0">
                <a:solidFill>
                  <a:schemeClr val="tx2"/>
                </a:solidFill>
              </a:rPr>
              <a:t> </a:t>
            </a:r>
            <a:r>
              <a:rPr lang="en-US" altLang="zh-TW" dirty="0">
                <a:solidFill>
                  <a:schemeClr val="tx2"/>
                </a:solidFill>
              </a:rPr>
              <a:t>workload</a:t>
            </a:r>
            <a:r>
              <a:rPr lang="zh-TW" altLang="en-US" dirty="0">
                <a:solidFill>
                  <a:schemeClr val="tx2"/>
                </a:solidFill>
              </a:rPr>
              <a:t> </a:t>
            </a:r>
            <a:r>
              <a:rPr lang="en-US" altLang="zh-TW" dirty="0">
                <a:solidFill>
                  <a:schemeClr val="tx2"/>
                </a:solidFill>
              </a:rPr>
              <a:t>sequentially</a:t>
            </a:r>
          </a:p>
          <a:p>
            <a:pPr marL="285750" indent="-285750">
              <a:buFont typeface="Arial" panose="020B0604020202020204" pitchFamily="34" charset="0"/>
              <a:buChar char="•"/>
            </a:pPr>
            <a:r>
              <a:rPr lang="en-US" altLang="zh-TW" dirty="0">
                <a:solidFill>
                  <a:schemeClr val="tx2"/>
                </a:solidFill>
              </a:rPr>
              <a:t>Underutilization</a:t>
            </a:r>
            <a:r>
              <a:rPr lang="zh-TW" altLang="en-US" dirty="0">
                <a:solidFill>
                  <a:schemeClr val="tx2"/>
                </a:solidFill>
              </a:rPr>
              <a:t> </a:t>
            </a:r>
            <a:endParaRPr lang="en-US" dirty="0">
              <a:solidFill>
                <a:schemeClr val="tx2"/>
              </a:solidFill>
            </a:endParaRPr>
          </a:p>
        </p:txBody>
      </p:sp>
      <p:sp>
        <p:nvSpPr>
          <p:cNvPr id="48" name="TextBox 47">
            <a:extLst>
              <a:ext uri="{FF2B5EF4-FFF2-40B4-BE49-F238E27FC236}">
                <a16:creationId xmlns:a16="http://schemas.microsoft.com/office/drawing/2014/main" id="{D975E4F6-FC98-6F15-737B-CA139904CB02}"/>
              </a:ext>
            </a:extLst>
          </p:cNvPr>
          <p:cNvSpPr txBox="1"/>
          <p:nvPr/>
        </p:nvSpPr>
        <p:spPr>
          <a:xfrm>
            <a:off x="2729686" y="2970104"/>
            <a:ext cx="1493004" cy="338554"/>
          </a:xfrm>
          <a:prstGeom prst="rect">
            <a:avLst/>
          </a:prstGeom>
          <a:noFill/>
        </p:spPr>
        <p:txBody>
          <a:bodyPr wrap="square" rtlCol="0">
            <a:spAutoFit/>
          </a:bodyPr>
          <a:lstStyle/>
          <a:p>
            <a:r>
              <a:rPr lang="en-US" altLang="zh-TW" sz="1600" dirty="0">
                <a:latin typeface="Gill Sans MT" panose="020B0502020104020203" pitchFamily="34" charset="77"/>
              </a:rPr>
              <a:t>Underutilized</a:t>
            </a:r>
            <a:endParaRPr lang="en-US" sz="1600" dirty="0">
              <a:latin typeface="Gill Sans MT" panose="020B0502020104020203" pitchFamily="34" charset="77"/>
            </a:endParaRPr>
          </a:p>
        </p:txBody>
      </p:sp>
      <p:sp>
        <p:nvSpPr>
          <p:cNvPr id="49" name="TextBox 48">
            <a:extLst>
              <a:ext uri="{FF2B5EF4-FFF2-40B4-BE49-F238E27FC236}">
                <a16:creationId xmlns:a16="http://schemas.microsoft.com/office/drawing/2014/main" id="{CEC17A88-2AE0-EE58-58F4-9111B724458C}"/>
              </a:ext>
            </a:extLst>
          </p:cNvPr>
          <p:cNvSpPr txBox="1"/>
          <p:nvPr/>
        </p:nvSpPr>
        <p:spPr>
          <a:xfrm>
            <a:off x="4997705" y="2936627"/>
            <a:ext cx="1932479" cy="338554"/>
          </a:xfrm>
          <a:prstGeom prst="rect">
            <a:avLst/>
          </a:prstGeom>
          <a:noFill/>
        </p:spPr>
        <p:txBody>
          <a:bodyPr wrap="square" rtlCol="0">
            <a:spAutoFit/>
          </a:bodyPr>
          <a:lstStyle/>
          <a:p>
            <a:r>
              <a:rPr lang="en-US" altLang="zh-TW" sz="1600" dirty="0">
                <a:latin typeface="Gill Sans MT" panose="020B0502020104020203" pitchFamily="34" charset="77"/>
              </a:rPr>
              <a:t>Underutilized</a:t>
            </a:r>
            <a:endParaRPr lang="en-US" sz="1600" dirty="0">
              <a:latin typeface="Gill Sans MT" panose="020B0502020104020203" pitchFamily="34" charset="77"/>
            </a:endParaRPr>
          </a:p>
        </p:txBody>
      </p:sp>
      <p:sp>
        <p:nvSpPr>
          <p:cNvPr id="64" name="TextBox 63">
            <a:extLst>
              <a:ext uri="{FF2B5EF4-FFF2-40B4-BE49-F238E27FC236}">
                <a16:creationId xmlns:a16="http://schemas.microsoft.com/office/drawing/2014/main" id="{A2783187-079A-F37C-8B5A-CE31FD48A1B9}"/>
              </a:ext>
            </a:extLst>
          </p:cNvPr>
          <p:cNvSpPr txBox="1"/>
          <p:nvPr/>
        </p:nvSpPr>
        <p:spPr>
          <a:xfrm>
            <a:off x="1416050" y="1423638"/>
            <a:ext cx="842751" cy="369332"/>
          </a:xfrm>
          <a:prstGeom prst="rect">
            <a:avLst/>
          </a:prstGeom>
          <a:noFill/>
        </p:spPr>
        <p:txBody>
          <a:bodyPr wrap="square" rtlCol="0">
            <a:spAutoFit/>
          </a:bodyPr>
          <a:lstStyle/>
          <a:p>
            <a:r>
              <a:rPr lang="en-US" altLang="zh-TW" dirty="0">
                <a:solidFill>
                  <a:sysClr val="windowText" lastClr="000000"/>
                </a:solidFill>
              </a:rPr>
              <a:t>Time</a:t>
            </a:r>
            <a:endParaRPr lang="en-US" dirty="0">
              <a:solidFill>
                <a:sysClr val="windowText" lastClr="000000"/>
              </a:solidFill>
            </a:endParaRPr>
          </a:p>
        </p:txBody>
      </p:sp>
      <p:sp>
        <p:nvSpPr>
          <p:cNvPr id="39" name="Title 1">
            <a:extLst>
              <a:ext uri="{FF2B5EF4-FFF2-40B4-BE49-F238E27FC236}">
                <a16:creationId xmlns:a16="http://schemas.microsoft.com/office/drawing/2014/main" id="{28D79784-695F-D4D7-F8B5-CADF3E765B86}"/>
              </a:ext>
            </a:extLst>
          </p:cNvPr>
          <p:cNvSpPr txBox="1">
            <a:spLocks/>
          </p:cNvSpPr>
          <p:nvPr/>
        </p:nvSpPr>
        <p:spPr>
          <a:xfrm>
            <a:off x="30323" y="280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chemeClr val="bg1">
                    <a:lumMod val="50000"/>
                  </a:schemeClr>
                </a:solidFill>
                <a:latin typeface="+mj-lt"/>
                <a:ea typeface="+mj-ea"/>
                <a:cs typeface="+mj-cs"/>
              </a:defRPr>
            </a:lvl1pPr>
          </a:lstStyle>
          <a:p>
            <a:r>
              <a:rPr lang="en-US" altLang="zh-TW" dirty="0"/>
              <a:t>GPU</a:t>
            </a:r>
            <a:r>
              <a:rPr lang="zh-TW" altLang="en-US" dirty="0"/>
              <a:t> </a:t>
            </a:r>
            <a:r>
              <a:rPr lang="en-US" altLang="zh-TW" dirty="0"/>
              <a:t>sharing</a:t>
            </a:r>
            <a:endParaRPr lang="en-US" dirty="0"/>
          </a:p>
        </p:txBody>
      </p:sp>
      <p:sp>
        <p:nvSpPr>
          <p:cNvPr id="56" name="Rectangle 55">
            <a:extLst>
              <a:ext uri="{FF2B5EF4-FFF2-40B4-BE49-F238E27FC236}">
                <a16:creationId xmlns:a16="http://schemas.microsoft.com/office/drawing/2014/main" id="{7F662592-10CC-654C-03C6-DD6E7E9B3589}"/>
              </a:ext>
            </a:extLst>
          </p:cNvPr>
          <p:cNvSpPr/>
          <p:nvPr/>
        </p:nvSpPr>
        <p:spPr>
          <a:xfrm>
            <a:off x="89062" y="5017268"/>
            <a:ext cx="11996872" cy="14764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6AA61E8-FC65-E147-A8C9-8393B6DD69C0}"/>
              </a:ext>
            </a:extLst>
          </p:cNvPr>
          <p:cNvSpPr/>
          <p:nvPr/>
        </p:nvSpPr>
        <p:spPr>
          <a:xfrm>
            <a:off x="6441938" y="5109654"/>
            <a:ext cx="5547076" cy="1284480"/>
          </a:xfrm>
          <a:prstGeom prst="rect">
            <a:avLst/>
          </a:prstGeom>
          <a:solidFill>
            <a:srgbClr val="FF0000"/>
          </a:solidFill>
          <a:ln>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Most memory and compute efficient!</a:t>
            </a:r>
          </a:p>
        </p:txBody>
      </p:sp>
      <p:cxnSp>
        <p:nvCxnSpPr>
          <p:cNvPr id="86" name="Straight Connector 85">
            <a:extLst>
              <a:ext uri="{FF2B5EF4-FFF2-40B4-BE49-F238E27FC236}">
                <a16:creationId xmlns:a16="http://schemas.microsoft.com/office/drawing/2014/main" id="{ED51077F-239F-430D-49A2-91E3BF23AB37}"/>
              </a:ext>
            </a:extLst>
          </p:cNvPr>
          <p:cNvCxnSpPr>
            <a:cxnSpLocks/>
          </p:cNvCxnSpPr>
          <p:nvPr/>
        </p:nvCxnSpPr>
        <p:spPr>
          <a:xfrm>
            <a:off x="1450734" y="6721475"/>
            <a:ext cx="6139964" cy="0"/>
          </a:xfrm>
          <a:prstGeom prst="line">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51FA5B6-6573-A120-56ED-4371AADB83B1}"/>
              </a:ext>
            </a:extLst>
          </p:cNvPr>
          <p:cNvSpPr txBox="1"/>
          <p:nvPr/>
        </p:nvSpPr>
        <p:spPr>
          <a:xfrm>
            <a:off x="1297063" y="6387171"/>
            <a:ext cx="842751" cy="369332"/>
          </a:xfrm>
          <a:prstGeom prst="rect">
            <a:avLst/>
          </a:prstGeom>
          <a:noFill/>
        </p:spPr>
        <p:txBody>
          <a:bodyPr wrap="square" rtlCol="0">
            <a:spAutoFit/>
          </a:bodyPr>
          <a:lstStyle/>
          <a:p>
            <a:r>
              <a:rPr lang="en-US" altLang="zh-TW" dirty="0">
                <a:solidFill>
                  <a:sysClr val="windowText" lastClr="000000"/>
                </a:solidFill>
              </a:rPr>
              <a:t>Time</a:t>
            </a:r>
            <a:endParaRPr lang="en-US" dirty="0">
              <a:solidFill>
                <a:sysClr val="windowText" lastClr="000000"/>
              </a:solidFill>
            </a:endParaRPr>
          </a:p>
        </p:txBody>
      </p:sp>
    </p:spTree>
    <p:extLst>
      <p:ext uri="{BB962C8B-B14F-4D97-AF65-F5344CB8AC3E}">
        <p14:creationId xmlns:p14="http://schemas.microsoft.com/office/powerpoint/2010/main" val="14001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
                                            <p:txEl>
                                              <p:pRg st="0" end="0"/>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7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7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1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1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12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2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2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82"/>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84"/>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98"/>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8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0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09"/>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1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2"/>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1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14"/>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26"/>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25"/>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124"/>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56"/>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61"/>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8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build="p"/>
      <p:bldP spid="45" grpId="0" animBg="1"/>
      <p:bldP spid="51" grpId="0" animBg="1"/>
      <p:bldP spid="52" grpId="0" animBg="1"/>
      <p:bldP spid="53" grpId="0" animBg="1"/>
      <p:bldP spid="54" grpId="0" animBg="1"/>
      <p:bldP spid="55" grpId="0"/>
      <p:bldP spid="58" grpId="0" animBg="1"/>
      <p:bldP spid="59" grpId="0" animBg="1"/>
      <p:bldP spid="60" grpId="0" animBg="1"/>
      <p:bldP spid="63" grpId="0"/>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p:bldP spid="83" grpId="0"/>
      <p:bldP spid="84" grpId="0" animBg="1"/>
      <p:bldP spid="85" grpId="0" animBg="1"/>
      <p:bldP spid="87" grpId="0" animBg="1"/>
      <p:bldP spid="88" grpId="0" animBg="1"/>
      <p:bldP spid="98" grpId="0" animBg="1"/>
      <p:bldP spid="100" grpId="0" animBg="1"/>
      <p:bldP spid="107" grpId="0" animBg="1"/>
      <p:bldP spid="108" grpId="0" animBg="1"/>
      <p:bldP spid="109" grpId="0" animBg="1"/>
      <p:bldP spid="110" grpId="0" animBg="1"/>
      <p:bldP spid="111" grpId="0" animBg="1"/>
      <p:bldP spid="112" grpId="0" animBg="1"/>
      <p:bldP spid="113" grpId="0" animBg="1"/>
      <p:bldP spid="114" grpId="0" animBg="1"/>
      <p:bldP spid="117" grpId="0"/>
      <p:bldP spid="121" grpId="0" animBg="1"/>
      <p:bldP spid="122" grpId="0"/>
      <p:bldP spid="123" grpId="0" animBg="1"/>
      <p:bldP spid="124" grpId="0" animBg="1"/>
      <p:bldP spid="126" grpId="0"/>
      <p:bldP spid="5" grpId="0"/>
      <p:bldP spid="7" grpId="0" animBg="1"/>
      <p:bldP spid="9" grpId="0" animBg="1"/>
      <p:bldP spid="10" grpId="0" animBg="1"/>
      <p:bldP spid="11" grpId="0" animBg="1"/>
      <p:bldP spid="13" grpId="0"/>
      <p:bldP spid="15" grpId="0" animBg="1"/>
      <p:bldP spid="17" grpId="0" animBg="1"/>
      <p:bldP spid="18" grpId="0" animBg="1"/>
      <p:bldP spid="19" grpId="0" animBg="1"/>
      <p:bldP spid="20" grpId="0" animBg="1"/>
      <p:bldP spid="23" grpId="0" animBg="1"/>
      <p:bldP spid="24" grpId="0" animBg="1"/>
      <p:bldP spid="25" grpId="0" animBg="1"/>
      <p:bldP spid="26" grpId="0" animBg="1"/>
      <p:bldP spid="27" grpId="0" animBg="1"/>
      <p:bldP spid="28" grpId="0" animBg="1"/>
      <p:bldP spid="29" grpId="0" animBg="1"/>
      <p:bldP spid="30" grpId="0" animBg="1"/>
      <p:bldP spid="31" grpId="0" animBg="1"/>
      <p:bldP spid="41" grpId="0" animBg="1"/>
      <p:bldP spid="42" grpId="0" animBg="1"/>
      <p:bldP spid="47" grpId="0" animBg="1"/>
      <p:bldP spid="48" grpId="0"/>
      <p:bldP spid="49" grpId="0"/>
      <p:bldP spid="64" grpId="0"/>
      <p:bldP spid="56" grpId="0" animBg="1"/>
      <p:bldP spid="61" grpId="0" animBg="1"/>
      <p:bldP spid="90" grpId="0"/>
    </p:bldLst>
  </p:timing>
</p:sld>
</file>

<file path=ppt/theme/theme1.xml><?xml version="1.0" encoding="utf-8"?>
<a:theme xmlns:a="http://schemas.openxmlformats.org/drawingml/2006/main" name="Office Theme">
  <a:themeElements>
    <a:clrScheme name="PGO 007 - Coastal Breeze">
      <a:dk1>
        <a:srgbClr val="9B2226"/>
      </a:dk1>
      <a:lt1>
        <a:sysClr val="window" lastClr="FFFFFF"/>
      </a:lt1>
      <a:dk2>
        <a:srgbClr val="001219"/>
      </a:dk2>
      <a:lt2>
        <a:srgbClr val="E9D8A6"/>
      </a:lt2>
      <a:accent1>
        <a:srgbClr val="005F73"/>
      </a:accent1>
      <a:accent2>
        <a:srgbClr val="0A9396"/>
      </a:accent2>
      <a:accent3>
        <a:srgbClr val="94D2BD"/>
      </a:accent3>
      <a:accent4>
        <a:srgbClr val="EE9B00"/>
      </a:accent4>
      <a:accent5>
        <a:srgbClr val="CA6702"/>
      </a:accent5>
      <a:accent6>
        <a:srgbClr val="BB3E03"/>
      </a:accent6>
      <a:hlink>
        <a:srgbClr val="AE2012"/>
      </a:hlink>
      <a:folHlink>
        <a:srgbClr val="0A9396"/>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31151</TotalTime>
  <Words>7240</Words>
  <Application>Microsoft Macintosh PowerPoint</Application>
  <PresentationFormat>Widescreen</PresentationFormat>
  <Paragraphs>1116</Paragraphs>
  <Slides>52</Slides>
  <Notes>43</Notes>
  <HiddenSlides>5</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52</vt:i4>
      </vt:variant>
    </vt:vector>
  </HeadingPairs>
  <TitlesOfParts>
    <vt:vector size="68" baseType="lpstr">
      <vt:lpstr>Arimo</vt:lpstr>
      <vt:lpstr>CMSY10</vt:lpstr>
      <vt:lpstr>Messina Sans</vt:lpstr>
      <vt:lpstr>Mulish</vt:lpstr>
      <vt:lpstr>museo-sans</vt:lpstr>
      <vt:lpstr>NimbusRomNo9L</vt:lpstr>
      <vt:lpstr>SF Pro Text</vt:lpstr>
      <vt:lpstr>Arial</vt:lpstr>
      <vt:lpstr>Calibri</vt:lpstr>
      <vt:lpstr>Calibri Light</vt:lpstr>
      <vt:lpstr>Century Schoolbook</vt:lpstr>
      <vt:lpstr>Gill Sans MT</vt:lpstr>
      <vt:lpstr>Gill Sans SemiBold</vt:lpstr>
      <vt:lpstr>Nunito</vt:lpstr>
      <vt:lpstr>Poppins</vt:lpstr>
      <vt:lpstr>Office Theme</vt:lpstr>
      <vt:lpstr>KACE: Kernel-Aware Colocation for Efficient GPU Sharing</vt:lpstr>
      <vt:lpstr>PowerPoint Presentation</vt:lpstr>
      <vt:lpstr>PowerPoint Presentation</vt:lpstr>
      <vt:lpstr>Solution- Colocating workloads</vt:lpstr>
      <vt:lpstr>Challenge #1- Interference between colocated workloads</vt:lpstr>
      <vt:lpstr>Challenge #2- Predicting interference</vt:lpstr>
      <vt:lpstr>Problem Statement</vt:lpstr>
      <vt:lpstr>Background- GPU scheduling flow</vt:lpstr>
      <vt:lpstr>PowerPoint Presentation</vt:lpstr>
      <vt:lpstr>Background- GPU Performance metrics</vt:lpstr>
      <vt:lpstr>Related work </vt:lpstr>
      <vt:lpstr>System design</vt:lpstr>
      <vt:lpstr>Evaluation -  methodology</vt:lpstr>
      <vt:lpstr>Evaluation - Workload colocation with tested ML models</vt:lpstr>
      <vt:lpstr>Evaluation -  Workload colocation vs baseline policies</vt:lpstr>
      <vt:lpstr>Evaluation- unseen and autoregressive workloads</vt:lpstr>
      <vt:lpstr>Summary</vt:lpstr>
      <vt:lpstr>Evaluation - Colocation with unseen workloads</vt:lpstr>
      <vt:lpstr>Evaluation – Multiple unseen workloads</vt:lpstr>
      <vt:lpstr>Evaluation- Autoregressive workloads</vt:lpstr>
      <vt:lpstr>System vs Kernel metrics</vt:lpstr>
      <vt:lpstr>Evaluation</vt:lpstr>
      <vt:lpstr>System design-  Profiler</vt:lpstr>
      <vt:lpstr>System design-  Profiler</vt:lpstr>
      <vt:lpstr>System design of KACE</vt:lpstr>
      <vt:lpstr>PowerPoint Presentation</vt:lpstr>
      <vt:lpstr>System design – Trainer</vt:lpstr>
      <vt:lpstr>System design – Predictor</vt:lpstr>
      <vt:lpstr>Evaluation - Workload colocation with tested ML models</vt:lpstr>
      <vt:lpstr>Evaluation -  baseline policies</vt:lpstr>
      <vt:lpstr>GPU scheduling</vt:lpstr>
      <vt:lpstr> Prior work – GPU scheduling with spatial sharing </vt:lpstr>
      <vt:lpstr>Evaluation - Colocation with different target workload</vt:lpstr>
      <vt:lpstr>Future work - unseen multi-workloads prediction</vt:lpstr>
      <vt:lpstr>Q &amp; A</vt:lpstr>
      <vt:lpstr>Appendix</vt:lpstr>
      <vt:lpstr>PowerPoint Presentation</vt:lpstr>
      <vt:lpstr>GPU Performance monitoring</vt:lpstr>
      <vt:lpstr>Colocation prediction – non-GPU</vt:lpstr>
      <vt:lpstr> Prior work – GPU scheduling with temporal sharing </vt:lpstr>
      <vt:lpstr> Prior work – GPU scheduling with temporal sharing </vt:lpstr>
      <vt:lpstr> Prior work – GPU scheduling without sharing</vt:lpstr>
      <vt:lpstr>PowerPoint Presentation</vt:lpstr>
      <vt:lpstr>GPU sharing</vt:lpstr>
      <vt:lpstr>Future work – long term</vt:lpstr>
      <vt:lpstr>Evaluation -  prediction accuracy</vt:lpstr>
      <vt:lpstr>PowerPoint Presentation</vt:lpstr>
      <vt:lpstr>Future work – dynamic thread allocations</vt:lpstr>
      <vt:lpstr>PowerPoint Presentation</vt:lpstr>
      <vt:lpstr>System design-  Profiler</vt:lpstr>
      <vt:lpstr>PowerPoint Presentation</vt:lpstr>
      <vt:lpstr>GPU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workload colocations under  GPU spatial sharing </dc:title>
  <dc:creator>Bing Han</dc:creator>
  <cp:lastModifiedBy>Bing Han</cp:lastModifiedBy>
  <cp:revision>61</cp:revision>
  <dcterms:created xsi:type="dcterms:W3CDTF">2024-08-05T15:04:55Z</dcterms:created>
  <dcterms:modified xsi:type="dcterms:W3CDTF">2024-11-14T06:51:58Z</dcterms:modified>
</cp:coreProperties>
</file>